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notesSlides/notesSlide3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diagrams/data3.xml" ContentType="application/vnd.openxmlformats-officedocument.drawingml.diagramData+xml"/>
  <Override PartName="/ppt/slides/slide49.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Layouts/slideLayout39.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8" r:id="rId3"/>
    <p:sldMasterId id="2147483698" r:id="rId4"/>
  </p:sldMasterIdLst>
  <p:notesMasterIdLst>
    <p:notesMasterId r:id="rId57"/>
  </p:notesMasterIdLst>
  <p:handoutMasterIdLst>
    <p:handoutMasterId r:id="rId58"/>
  </p:handoutMasterIdLst>
  <p:sldIdLst>
    <p:sldId id="485" r:id="rId5"/>
    <p:sldId id="484" r:id="rId6"/>
    <p:sldId id="453" r:id="rId7"/>
    <p:sldId id="454" r:id="rId8"/>
    <p:sldId id="452" r:id="rId9"/>
    <p:sldId id="451" r:id="rId10"/>
    <p:sldId id="258" r:id="rId11"/>
    <p:sldId id="436" r:id="rId12"/>
    <p:sldId id="439" r:id="rId13"/>
    <p:sldId id="438" r:id="rId14"/>
    <p:sldId id="369" r:id="rId15"/>
    <p:sldId id="432" r:id="rId16"/>
    <p:sldId id="371" r:id="rId17"/>
    <p:sldId id="374" r:id="rId18"/>
    <p:sldId id="470" r:id="rId19"/>
    <p:sldId id="469" r:id="rId20"/>
    <p:sldId id="449" r:id="rId21"/>
    <p:sldId id="283" r:id="rId22"/>
    <p:sldId id="320" r:id="rId23"/>
    <p:sldId id="321" r:id="rId24"/>
    <p:sldId id="322" r:id="rId25"/>
    <p:sldId id="323" r:id="rId26"/>
    <p:sldId id="325" r:id="rId27"/>
    <p:sldId id="326" r:id="rId28"/>
    <p:sldId id="327" r:id="rId29"/>
    <p:sldId id="329" r:id="rId30"/>
    <p:sldId id="331" r:id="rId31"/>
    <p:sldId id="334" r:id="rId32"/>
    <p:sldId id="335" r:id="rId33"/>
    <p:sldId id="338" r:id="rId34"/>
    <p:sldId id="341" r:id="rId35"/>
    <p:sldId id="342" r:id="rId36"/>
    <p:sldId id="344" r:id="rId37"/>
    <p:sldId id="482" r:id="rId38"/>
    <p:sldId id="473" r:id="rId39"/>
    <p:sldId id="474" r:id="rId40"/>
    <p:sldId id="475" r:id="rId41"/>
    <p:sldId id="476" r:id="rId42"/>
    <p:sldId id="477" r:id="rId43"/>
    <p:sldId id="478" r:id="rId44"/>
    <p:sldId id="479" r:id="rId45"/>
    <p:sldId id="480" r:id="rId46"/>
    <p:sldId id="481" r:id="rId47"/>
    <p:sldId id="447" r:id="rId48"/>
    <p:sldId id="285" r:id="rId49"/>
    <p:sldId id="286" r:id="rId50"/>
    <p:sldId id="281" r:id="rId51"/>
    <p:sldId id="288" r:id="rId52"/>
    <p:sldId id="290" r:id="rId53"/>
    <p:sldId id="274" r:id="rId54"/>
    <p:sldId id="354" r:id="rId55"/>
    <p:sldId id="352" r:id="rId56"/>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99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5476" autoAdjust="0"/>
  </p:normalViewPr>
  <p:slideViewPr>
    <p:cSldViewPr>
      <p:cViewPr varScale="1">
        <p:scale>
          <a:sx n="62" d="100"/>
          <a:sy n="62" d="100"/>
        </p:scale>
        <p:origin x="-159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844" y="-114"/>
      </p:cViewPr>
      <p:guideLst>
        <p:guide orient="horz" pos="3224"/>
        <p:guide pos="2236"/>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CC950D-7059-412E-A763-A6C5849DC63F}" type="doc">
      <dgm:prSet loTypeId="urn:microsoft.com/office/officeart/2005/8/layout/lProcess3" loCatId="process" qsTypeId="urn:microsoft.com/office/officeart/2005/8/quickstyle/3d2" qsCatId="3D" csTypeId="urn:microsoft.com/office/officeart/2005/8/colors/accent4_3" csCatId="accent4"/>
      <dgm:spPr/>
      <dgm:t>
        <a:bodyPr/>
        <a:lstStyle/>
        <a:p>
          <a:endParaRPr lang="en-US"/>
        </a:p>
      </dgm:t>
    </dgm:pt>
    <dgm:pt modelId="{9B7BFA23-BDA9-4B1C-995D-F4E141FA28AC}">
      <dgm:prSet/>
      <dgm:spPr/>
      <dgm:t>
        <a:bodyPr/>
        <a:lstStyle/>
        <a:p>
          <a:pPr rtl="0"/>
          <a:r>
            <a:rPr lang="en-US" dirty="0" smtClean="0"/>
            <a:t>Various steps leading to Information security audit </a:t>
          </a:r>
          <a:endParaRPr lang="en-US" dirty="0"/>
        </a:p>
      </dgm:t>
    </dgm:pt>
    <dgm:pt modelId="{0C4FBE4D-48A7-410F-B123-D50D46CB79BD}" type="parTrans" cxnId="{31BCE858-0B80-4CF5-9C5F-C128068865D9}">
      <dgm:prSet/>
      <dgm:spPr/>
      <dgm:t>
        <a:bodyPr/>
        <a:lstStyle/>
        <a:p>
          <a:endParaRPr lang="en-US"/>
        </a:p>
      </dgm:t>
    </dgm:pt>
    <dgm:pt modelId="{4C8ED0C0-3228-4A25-B03E-F6F5002B0DC4}" type="sibTrans" cxnId="{31BCE858-0B80-4CF5-9C5F-C128068865D9}">
      <dgm:prSet/>
      <dgm:spPr/>
      <dgm:t>
        <a:bodyPr/>
        <a:lstStyle/>
        <a:p>
          <a:endParaRPr lang="en-US"/>
        </a:p>
      </dgm:t>
    </dgm:pt>
    <dgm:pt modelId="{4864FD4A-F3D1-4202-BDFD-75622F0F18FB}">
      <dgm:prSet custT="1"/>
      <dgm:spPr/>
      <dgm:t>
        <a:bodyPr/>
        <a:lstStyle/>
        <a:p>
          <a:pPr rtl="0"/>
          <a:r>
            <a:rPr lang="en-US" sz="900" dirty="0" smtClean="0"/>
            <a:t>Identify the information asset and possible risks to those assets </a:t>
          </a:r>
          <a:endParaRPr lang="en-US" sz="900" dirty="0"/>
        </a:p>
      </dgm:t>
    </dgm:pt>
    <dgm:pt modelId="{2360EEF1-7315-44F7-ABDF-B561AEA4F12D}" type="parTrans" cxnId="{F1E48BDC-5B1F-41F0-94DC-6B65208D46C2}">
      <dgm:prSet/>
      <dgm:spPr/>
      <dgm:t>
        <a:bodyPr/>
        <a:lstStyle/>
        <a:p>
          <a:endParaRPr lang="en-US"/>
        </a:p>
      </dgm:t>
    </dgm:pt>
    <dgm:pt modelId="{E3A5065B-62A4-41A7-8F34-D50CA48F75D7}" type="sibTrans" cxnId="{F1E48BDC-5B1F-41F0-94DC-6B65208D46C2}">
      <dgm:prSet/>
      <dgm:spPr/>
      <dgm:t>
        <a:bodyPr/>
        <a:lstStyle/>
        <a:p>
          <a:endParaRPr lang="en-US"/>
        </a:p>
      </dgm:t>
    </dgm:pt>
    <dgm:pt modelId="{5CA35859-110B-4106-9258-78088FA8B31B}">
      <dgm:prSet custT="1"/>
      <dgm:spPr/>
      <dgm:t>
        <a:bodyPr/>
        <a:lstStyle/>
        <a:p>
          <a:pPr rtl="0"/>
          <a:r>
            <a:rPr lang="en-US" sz="900" dirty="0" smtClean="0"/>
            <a:t>Define and develop security policy covering what and how to protect Information asset </a:t>
          </a:r>
          <a:endParaRPr lang="en-US" sz="900" dirty="0"/>
        </a:p>
      </dgm:t>
    </dgm:pt>
    <dgm:pt modelId="{FF65BBBD-2F3B-4246-9CEF-AA7F08C65727}" type="parTrans" cxnId="{AE5BCEAC-5CCA-40CB-934E-CFC1DC5A08E2}">
      <dgm:prSet/>
      <dgm:spPr/>
      <dgm:t>
        <a:bodyPr/>
        <a:lstStyle/>
        <a:p>
          <a:endParaRPr lang="en-US"/>
        </a:p>
      </dgm:t>
    </dgm:pt>
    <dgm:pt modelId="{CA3F054A-6E94-4F3E-BB07-17FD762DD932}" type="sibTrans" cxnId="{AE5BCEAC-5CCA-40CB-934E-CFC1DC5A08E2}">
      <dgm:prSet/>
      <dgm:spPr/>
      <dgm:t>
        <a:bodyPr/>
        <a:lstStyle/>
        <a:p>
          <a:endParaRPr lang="en-US"/>
        </a:p>
      </dgm:t>
    </dgm:pt>
    <dgm:pt modelId="{44533DEC-F78C-48F5-A5AE-30ED2CB67889}">
      <dgm:prSet custT="1"/>
      <dgm:spPr/>
      <dgm:t>
        <a:bodyPr/>
        <a:lstStyle/>
        <a:p>
          <a:pPr rtl="0"/>
          <a:r>
            <a:rPr lang="en-US" sz="900" dirty="0" smtClean="0"/>
            <a:t>Enforce the policies </a:t>
          </a:r>
          <a:endParaRPr lang="en-US" sz="900" dirty="0"/>
        </a:p>
      </dgm:t>
    </dgm:pt>
    <dgm:pt modelId="{F035074E-A5DE-453F-BC4A-B40463D6ABA2}" type="parTrans" cxnId="{0016B1D3-2A41-439B-BADA-018C4898C352}">
      <dgm:prSet/>
      <dgm:spPr/>
      <dgm:t>
        <a:bodyPr/>
        <a:lstStyle/>
        <a:p>
          <a:endParaRPr lang="en-US"/>
        </a:p>
      </dgm:t>
    </dgm:pt>
    <dgm:pt modelId="{33D03CAA-D325-43BB-A53E-188F82DB9119}" type="sibTrans" cxnId="{0016B1D3-2A41-439B-BADA-018C4898C352}">
      <dgm:prSet/>
      <dgm:spPr/>
      <dgm:t>
        <a:bodyPr/>
        <a:lstStyle/>
        <a:p>
          <a:endParaRPr lang="en-US"/>
        </a:p>
      </dgm:t>
    </dgm:pt>
    <dgm:pt modelId="{C0F5A9DC-89E8-4C94-8012-D056B4019FEA}">
      <dgm:prSet custT="1"/>
      <dgm:spPr/>
      <dgm:t>
        <a:bodyPr/>
        <a:lstStyle/>
        <a:p>
          <a:pPr rtl="0"/>
          <a:r>
            <a:rPr lang="en-US" sz="900" dirty="0" smtClean="0"/>
            <a:t>Finally , security audit encompassing testing and ensuring that the Organization’s assets are fully protected </a:t>
          </a:r>
          <a:endParaRPr lang="en-US" sz="900" dirty="0"/>
        </a:p>
      </dgm:t>
    </dgm:pt>
    <dgm:pt modelId="{DEF70E40-D0B9-462F-8C38-04FD884155FF}" type="parTrans" cxnId="{EB289157-D3FB-4341-A9CF-A4D755D19D41}">
      <dgm:prSet/>
      <dgm:spPr/>
      <dgm:t>
        <a:bodyPr/>
        <a:lstStyle/>
        <a:p>
          <a:endParaRPr lang="en-US"/>
        </a:p>
      </dgm:t>
    </dgm:pt>
    <dgm:pt modelId="{EE74DB99-EFFB-44C2-AABA-3D785EDDAE38}" type="sibTrans" cxnId="{EB289157-D3FB-4341-A9CF-A4D755D19D41}">
      <dgm:prSet/>
      <dgm:spPr/>
      <dgm:t>
        <a:bodyPr/>
        <a:lstStyle/>
        <a:p>
          <a:endParaRPr lang="en-US"/>
        </a:p>
      </dgm:t>
    </dgm:pt>
    <dgm:pt modelId="{6981BBB2-9828-4AFD-9DBD-2932C8B5F300}" type="pres">
      <dgm:prSet presAssocID="{AECC950D-7059-412E-A763-A6C5849DC63F}" presName="Name0" presStyleCnt="0">
        <dgm:presLayoutVars>
          <dgm:chPref val="3"/>
          <dgm:dir/>
          <dgm:animLvl val="lvl"/>
          <dgm:resizeHandles/>
        </dgm:presLayoutVars>
      </dgm:prSet>
      <dgm:spPr/>
      <dgm:t>
        <a:bodyPr/>
        <a:lstStyle/>
        <a:p>
          <a:endParaRPr lang="en-US"/>
        </a:p>
      </dgm:t>
    </dgm:pt>
    <dgm:pt modelId="{001D2392-4D96-4853-8215-5330CF749E6F}" type="pres">
      <dgm:prSet presAssocID="{9B7BFA23-BDA9-4B1C-995D-F4E141FA28AC}" presName="horFlow" presStyleCnt="0"/>
      <dgm:spPr/>
    </dgm:pt>
    <dgm:pt modelId="{8679FC3B-2754-4E65-B226-37B14566AC4C}" type="pres">
      <dgm:prSet presAssocID="{9B7BFA23-BDA9-4B1C-995D-F4E141FA28AC}" presName="bigChev" presStyleLbl="node1" presStyleIdx="0" presStyleCnt="1"/>
      <dgm:spPr/>
      <dgm:t>
        <a:bodyPr/>
        <a:lstStyle/>
        <a:p>
          <a:endParaRPr lang="en-US"/>
        </a:p>
      </dgm:t>
    </dgm:pt>
    <dgm:pt modelId="{97939589-A791-445C-92F8-12E1949B6DCD}" type="pres">
      <dgm:prSet presAssocID="{2360EEF1-7315-44F7-ABDF-B561AEA4F12D}" presName="parTrans" presStyleCnt="0"/>
      <dgm:spPr/>
    </dgm:pt>
    <dgm:pt modelId="{112EBB2E-DE0F-4D3B-9C57-089D63601BE6}" type="pres">
      <dgm:prSet presAssocID="{4864FD4A-F3D1-4202-BDFD-75622F0F18FB}" presName="node" presStyleLbl="alignAccFollowNode1" presStyleIdx="0" presStyleCnt="4">
        <dgm:presLayoutVars>
          <dgm:bulletEnabled val="1"/>
        </dgm:presLayoutVars>
      </dgm:prSet>
      <dgm:spPr/>
      <dgm:t>
        <a:bodyPr/>
        <a:lstStyle/>
        <a:p>
          <a:endParaRPr lang="en-US"/>
        </a:p>
      </dgm:t>
    </dgm:pt>
    <dgm:pt modelId="{5D9C7599-0F14-4041-9D5E-1116998B8894}" type="pres">
      <dgm:prSet presAssocID="{E3A5065B-62A4-41A7-8F34-D50CA48F75D7}" presName="sibTrans" presStyleCnt="0"/>
      <dgm:spPr/>
    </dgm:pt>
    <dgm:pt modelId="{9A832ABD-48A2-4F60-A36C-B2EED881FB1E}" type="pres">
      <dgm:prSet presAssocID="{5CA35859-110B-4106-9258-78088FA8B31B}" presName="node" presStyleLbl="alignAccFollowNode1" presStyleIdx="1" presStyleCnt="4">
        <dgm:presLayoutVars>
          <dgm:bulletEnabled val="1"/>
        </dgm:presLayoutVars>
      </dgm:prSet>
      <dgm:spPr/>
      <dgm:t>
        <a:bodyPr/>
        <a:lstStyle/>
        <a:p>
          <a:endParaRPr lang="en-US"/>
        </a:p>
      </dgm:t>
    </dgm:pt>
    <dgm:pt modelId="{C878F7E4-F3CC-4413-B2E8-68BC9CBA0666}" type="pres">
      <dgm:prSet presAssocID="{CA3F054A-6E94-4F3E-BB07-17FD762DD932}" presName="sibTrans" presStyleCnt="0"/>
      <dgm:spPr/>
    </dgm:pt>
    <dgm:pt modelId="{DED0A33E-F55A-4EAD-8FDF-4B16E03F431B}" type="pres">
      <dgm:prSet presAssocID="{44533DEC-F78C-48F5-A5AE-30ED2CB67889}" presName="node" presStyleLbl="alignAccFollowNode1" presStyleIdx="2" presStyleCnt="4">
        <dgm:presLayoutVars>
          <dgm:bulletEnabled val="1"/>
        </dgm:presLayoutVars>
      </dgm:prSet>
      <dgm:spPr/>
      <dgm:t>
        <a:bodyPr/>
        <a:lstStyle/>
        <a:p>
          <a:endParaRPr lang="en-US"/>
        </a:p>
      </dgm:t>
    </dgm:pt>
    <dgm:pt modelId="{1C7DB728-69B8-4F0F-A24A-84ACC248A6E4}" type="pres">
      <dgm:prSet presAssocID="{33D03CAA-D325-43BB-A53E-188F82DB9119}" presName="sibTrans" presStyleCnt="0"/>
      <dgm:spPr/>
    </dgm:pt>
    <dgm:pt modelId="{1153ABA7-DC01-4829-886A-BAC31E1D495E}" type="pres">
      <dgm:prSet presAssocID="{C0F5A9DC-89E8-4C94-8012-D056B4019FEA}" presName="node" presStyleLbl="alignAccFollowNode1" presStyleIdx="3" presStyleCnt="4">
        <dgm:presLayoutVars>
          <dgm:bulletEnabled val="1"/>
        </dgm:presLayoutVars>
      </dgm:prSet>
      <dgm:spPr/>
      <dgm:t>
        <a:bodyPr/>
        <a:lstStyle/>
        <a:p>
          <a:endParaRPr lang="en-US"/>
        </a:p>
      </dgm:t>
    </dgm:pt>
  </dgm:ptLst>
  <dgm:cxnLst>
    <dgm:cxn modelId="{B800D579-0FD9-41A6-89D3-F7F5780E4C70}" type="presOf" srcId="{5CA35859-110B-4106-9258-78088FA8B31B}" destId="{9A832ABD-48A2-4F60-A36C-B2EED881FB1E}" srcOrd="0" destOrd="0" presId="urn:microsoft.com/office/officeart/2005/8/layout/lProcess3"/>
    <dgm:cxn modelId="{4F7BF6D2-8D6C-47EF-9BD2-0A53B6D78DB0}" type="presOf" srcId="{C0F5A9DC-89E8-4C94-8012-D056B4019FEA}" destId="{1153ABA7-DC01-4829-886A-BAC31E1D495E}" srcOrd="0" destOrd="0" presId="urn:microsoft.com/office/officeart/2005/8/layout/lProcess3"/>
    <dgm:cxn modelId="{FD25D3BA-8CE6-4BAD-BEDD-3F679454168C}" type="presOf" srcId="{4864FD4A-F3D1-4202-BDFD-75622F0F18FB}" destId="{112EBB2E-DE0F-4D3B-9C57-089D63601BE6}" srcOrd="0" destOrd="0" presId="urn:microsoft.com/office/officeart/2005/8/layout/lProcess3"/>
    <dgm:cxn modelId="{31BCE858-0B80-4CF5-9C5F-C128068865D9}" srcId="{AECC950D-7059-412E-A763-A6C5849DC63F}" destId="{9B7BFA23-BDA9-4B1C-995D-F4E141FA28AC}" srcOrd="0" destOrd="0" parTransId="{0C4FBE4D-48A7-410F-B123-D50D46CB79BD}" sibTransId="{4C8ED0C0-3228-4A25-B03E-F6F5002B0DC4}"/>
    <dgm:cxn modelId="{AE5BCEAC-5CCA-40CB-934E-CFC1DC5A08E2}" srcId="{9B7BFA23-BDA9-4B1C-995D-F4E141FA28AC}" destId="{5CA35859-110B-4106-9258-78088FA8B31B}" srcOrd="1" destOrd="0" parTransId="{FF65BBBD-2F3B-4246-9CEF-AA7F08C65727}" sibTransId="{CA3F054A-6E94-4F3E-BB07-17FD762DD932}"/>
    <dgm:cxn modelId="{EB289157-D3FB-4341-A9CF-A4D755D19D41}" srcId="{9B7BFA23-BDA9-4B1C-995D-F4E141FA28AC}" destId="{C0F5A9DC-89E8-4C94-8012-D056B4019FEA}" srcOrd="3" destOrd="0" parTransId="{DEF70E40-D0B9-462F-8C38-04FD884155FF}" sibTransId="{EE74DB99-EFFB-44C2-AABA-3D785EDDAE38}"/>
    <dgm:cxn modelId="{4A0A57C0-0D99-475E-B860-D49358E8DD8C}" type="presOf" srcId="{44533DEC-F78C-48F5-A5AE-30ED2CB67889}" destId="{DED0A33E-F55A-4EAD-8FDF-4B16E03F431B}" srcOrd="0" destOrd="0" presId="urn:microsoft.com/office/officeart/2005/8/layout/lProcess3"/>
    <dgm:cxn modelId="{F1E48BDC-5B1F-41F0-94DC-6B65208D46C2}" srcId="{9B7BFA23-BDA9-4B1C-995D-F4E141FA28AC}" destId="{4864FD4A-F3D1-4202-BDFD-75622F0F18FB}" srcOrd="0" destOrd="0" parTransId="{2360EEF1-7315-44F7-ABDF-B561AEA4F12D}" sibTransId="{E3A5065B-62A4-41A7-8F34-D50CA48F75D7}"/>
    <dgm:cxn modelId="{2BD447E9-BBB2-4832-B1BD-3D99AA32D2A6}" type="presOf" srcId="{AECC950D-7059-412E-A763-A6C5849DC63F}" destId="{6981BBB2-9828-4AFD-9DBD-2932C8B5F300}" srcOrd="0" destOrd="0" presId="urn:microsoft.com/office/officeart/2005/8/layout/lProcess3"/>
    <dgm:cxn modelId="{0016B1D3-2A41-439B-BADA-018C4898C352}" srcId="{9B7BFA23-BDA9-4B1C-995D-F4E141FA28AC}" destId="{44533DEC-F78C-48F5-A5AE-30ED2CB67889}" srcOrd="2" destOrd="0" parTransId="{F035074E-A5DE-453F-BC4A-B40463D6ABA2}" sibTransId="{33D03CAA-D325-43BB-A53E-188F82DB9119}"/>
    <dgm:cxn modelId="{EBEC47DA-B713-4A09-8B06-5695288F842E}" type="presOf" srcId="{9B7BFA23-BDA9-4B1C-995D-F4E141FA28AC}" destId="{8679FC3B-2754-4E65-B226-37B14566AC4C}" srcOrd="0" destOrd="0" presId="urn:microsoft.com/office/officeart/2005/8/layout/lProcess3"/>
    <dgm:cxn modelId="{DFA22D6B-AEA4-4B9F-93D2-C444DE10B75F}" type="presParOf" srcId="{6981BBB2-9828-4AFD-9DBD-2932C8B5F300}" destId="{001D2392-4D96-4853-8215-5330CF749E6F}" srcOrd="0" destOrd="0" presId="urn:microsoft.com/office/officeart/2005/8/layout/lProcess3"/>
    <dgm:cxn modelId="{490D52C2-326B-4E09-AE3F-D38CFEB46349}" type="presParOf" srcId="{001D2392-4D96-4853-8215-5330CF749E6F}" destId="{8679FC3B-2754-4E65-B226-37B14566AC4C}" srcOrd="0" destOrd="0" presId="urn:microsoft.com/office/officeart/2005/8/layout/lProcess3"/>
    <dgm:cxn modelId="{9C24A064-348B-434E-9012-1D32486521C4}" type="presParOf" srcId="{001D2392-4D96-4853-8215-5330CF749E6F}" destId="{97939589-A791-445C-92F8-12E1949B6DCD}" srcOrd="1" destOrd="0" presId="urn:microsoft.com/office/officeart/2005/8/layout/lProcess3"/>
    <dgm:cxn modelId="{BFF40B38-954A-46D6-8890-51D54E67BFC8}" type="presParOf" srcId="{001D2392-4D96-4853-8215-5330CF749E6F}" destId="{112EBB2E-DE0F-4D3B-9C57-089D63601BE6}" srcOrd="2" destOrd="0" presId="urn:microsoft.com/office/officeart/2005/8/layout/lProcess3"/>
    <dgm:cxn modelId="{D97AAC46-DC1B-4342-B1D8-A6D85D6A586B}" type="presParOf" srcId="{001D2392-4D96-4853-8215-5330CF749E6F}" destId="{5D9C7599-0F14-4041-9D5E-1116998B8894}" srcOrd="3" destOrd="0" presId="urn:microsoft.com/office/officeart/2005/8/layout/lProcess3"/>
    <dgm:cxn modelId="{136F6450-C2B7-46A5-8816-5FC3241060D7}" type="presParOf" srcId="{001D2392-4D96-4853-8215-5330CF749E6F}" destId="{9A832ABD-48A2-4F60-A36C-B2EED881FB1E}" srcOrd="4" destOrd="0" presId="urn:microsoft.com/office/officeart/2005/8/layout/lProcess3"/>
    <dgm:cxn modelId="{BFD19797-0856-438B-94F3-4A5E2AF1912B}" type="presParOf" srcId="{001D2392-4D96-4853-8215-5330CF749E6F}" destId="{C878F7E4-F3CC-4413-B2E8-68BC9CBA0666}" srcOrd="5" destOrd="0" presId="urn:microsoft.com/office/officeart/2005/8/layout/lProcess3"/>
    <dgm:cxn modelId="{E8B986B2-72F5-4BDC-B0EE-2164A4F71C28}" type="presParOf" srcId="{001D2392-4D96-4853-8215-5330CF749E6F}" destId="{DED0A33E-F55A-4EAD-8FDF-4B16E03F431B}" srcOrd="6" destOrd="0" presId="urn:microsoft.com/office/officeart/2005/8/layout/lProcess3"/>
    <dgm:cxn modelId="{E47DAD3F-8CB4-4C02-A7C5-E5BBF0013A0A}" type="presParOf" srcId="{001D2392-4D96-4853-8215-5330CF749E6F}" destId="{1C7DB728-69B8-4F0F-A24A-84ACC248A6E4}" srcOrd="7" destOrd="0" presId="urn:microsoft.com/office/officeart/2005/8/layout/lProcess3"/>
    <dgm:cxn modelId="{2309AE91-41DF-4DF7-B574-EA649AF0CC7E}" type="presParOf" srcId="{001D2392-4D96-4853-8215-5330CF749E6F}" destId="{1153ABA7-DC01-4829-886A-BAC31E1D495E}" srcOrd="8"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C2E113-2B8F-4402-9244-BC701DFCB66E}" type="doc">
      <dgm:prSet loTypeId="urn:microsoft.com/office/officeart/2005/8/layout/hierarchy4" loCatId="list" qsTypeId="urn:microsoft.com/office/officeart/2005/8/quickstyle/3d1" qsCatId="3D" csTypeId="urn:microsoft.com/office/officeart/2005/8/colors/accent6_4" csCatId="accent6" phldr="1"/>
      <dgm:spPr/>
      <dgm:t>
        <a:bodyPr/>
        <a:lstStyle/>
        <a:p>
          <a:endParaRPr lang="en-US"/>
        </a:p>
      </dgm:t>
    </dgm:pt>
    <dgm:pt modelId="{91C3F987-B711-4E82-9C95-58FDE91F743E}">
      <dgm:prSet custT="1"/>
      <dgm:spPr/>
      <dgm:t>
        <a:bodyPr/>
        <a:lstStyle/>
        <a:p>
          <a:pPr rtl="0"/>
          <a:r>
            <a:rPr lang="en-US" sz="2400" dirty="0" smtClean="0"/>
            <a:t>Organizations</a:t>
          </a:r>
          <a:r>
            <a:rPr lang="en-US" sz="2400" baseline="0" dirty="0" smtClean="0"/>
            <a:t> should conduct Network scanning to </a:t>
          </a:r>
          <a:endParaRPr lang="en-US" sz="2400" dirty="0"/>
        </a:p>
      </dgm:t>
    </dgm:pt>
    <dgm:pt modelId="{2CDC76BA-F7AA-449F-80BA-12D862E80A48}" type="parTrans" cxnId="{1196009D-3A5E-42E0-85C7-979F77428A49}">
      <dgm:prSet/>
      <dgm:spPr/>
      <dgm:t>
        <a:bodyPr/>
        <a:lstStyle/>
        <a:p>
          <a:endParaRPr lang="en-US"/>
        </a:p>
      </dgm:t>
    </dgm:pt>
    <dgm:pt modelId="{01F84E03-3DCA-4793-9443-04CB6EAE6B30}" type="sibTrans" cxnId="{1196009D-3A5E-42E0-85C7-979F77428A49}">
      <dgm:prSet/>
      <dgm:spPr/>
      <dgm:t>
        <a:bodyPr/>
        <a:lstStyle/>
        <a:p>
          <a:endParaRPr lang="en-US"/>
        </a:p>
      </dgm:t>
    </dgm:pt>
    <dgm:pt modelId="{6C40B87B-57FD-4B57-A2BC-6D7FAB047B1C}">
      <dgm:prSet/>
      <dgm:spPr/>
      <dgm:t>
        <a:bodyPr/>
        <a:lstStyle/>
        <a:p>
          <a:pPr rtl="0"/>
          <a:r>
            <a:rPr lang="en-US" dirty="0" smtClean="0"/>
            <a:t>Check for unauthorized hosts connected to the organization’s network </a:t>
          </a:r>
          <a:endParaRPr lang="en-US" dirty="0"/>
        </a:p>
      </dgm:t>
    </dgm:pt>
    <dgm:pt modelId="{BE9B2EC3-CFC2-4B23-B4A2-4B930D371E1E}" type="parTrans" cxnId="{A623E49A-3207-4814-807E-3E1057952F03}">
      <dgm:prSet/>
      <dgm:spPr/>
      <dgm:t>
        <a:bodyPr/>
        <a:lstStyle/>
        <a:p>
          <a:endParaRPr lang="en-US"/>
        </a:p>
      </dgm:t>
    </dgm:pt>
    <dgm:pt modelId="{3568AE4B-E044-4BC0-B3F2-AC83164334DC}" type="sibTrans" cxnId="{A623E49A-3207-4814-807E-3E1057952F03}">
      <dgm:prSet/>
      <dgm:spPr/>
      <dgm:t>
        <a:bodyPr/>
        <a:lstStyle/>
        <a:p>
          <a:endParaRPr lang="en-US"/>
        </a:p>
      </dgm:t>
    </dgm:pt>
    <dgm:pt modelId="{A9479136-0DE6-400A-B794-E72574C1EE0E}">
      <dgm:prSet/>
      <dgm:spPr/>
      <dgm:t>
        <a:bodyPr/>
        <a:lstStyle/>
        <a:p>
          <a:pPr rtl="0"/>
          <a:r>
            <a:rPr lang="en-US" dirty="0" smtClean="0"/>
            <a:t>Identify vulnerable services</a:t>
          </a:r>
          <a:endParaRPr lang="en-US" dirty="0"/>
        </a:p>
      </dgm:t>
    </dgm:pt>
    <dgm:pt modelId="{7A541222-7402-48D6-A26C-67B56409C74C}" type="parTrans" cxnId="{AF9AF73F-D5F8-45C5-9FF0-A85F015FA5AD}">
      <dgm:prSet/>
      <dgm:spPr/>
      <dgm:t>
        <a:bodyPr/>
        <a:lstStyle/>
        <a:p>
          <a:endParaRPr lang="en-US"/>
        </a:p>
      </dgm:t>
    </dgm:pt>
    <dgm:pt modelId="{74C1E786-4DEC-4661-9F32-CF467FEB14E8}" type="sibTrans" cxnId="{AF9AF73F-D5F8-45C5-9FF0-A85F015FA5AD}">
      <dgm:prSet/>
      <dgm:spPr/>
      <dgm:t>
        <a:bodyPr/>
        <a:lstStyle/>
        <a:p>
          <a:endParaRPr lang="en-US"/>
        </a:p>
      </dgm:t>
    </dgm:pt>
    <dgm:pt modelId="{1DF62CDD-7312-4C7F-9877-7BAF378F0384}">
      <dgm:prSet/>
      <dgm:spPr/>
      <dgm:t>
        <a:bodyPr/>
        <a:lstStyle/>
        <a:p>
          <a:pPr rtl="0"/>
          <a:r>
            <a:rPr lang="en-US" dirty="0" smtClean="0"/>
            <a:t>Identify deviations from the allowed services defined in the organization’s security policy</a:t>
          </a:r>
          <a:endParaRPr lang="en-US" dirty="0"/>
        </a:p>
      </dgm:t>
    </dgm:pt>
    <dgm:pt modelId="{69337140-15D9-426C-AE7D-B1E2A77EAE45}" type="parTrans" cxnId="{5C95D7B1-9BC7-4C13-9569-C22D58F94A24}">
      <dgm:prSet/>
      <dgm:spPr/>
      <dgm:t>
        <a:bodyPr/>
        <a:lstStyle/>
        <a:p>
          <a:endParaRPr lang="en-US"/>
        </a:p>
      </dgm:t>
    </dgm:pt>
    <dgm:pt modelId="{7D6603FB-52BE-4053-8D6D-74BF2649203F}" type="sibTrans" cxnId="{5C95D7B1-9BC7-4C13-9569-C22D58F94A24}">
      <dgm:prSet/>
      <dgm:spPr/>
      <dgm:t>
        <a:bodyPr/>
        <a:lstStyle/>
        <a:p>
          <a:endParaRPr lang="en-US"/>
        </a:p>
      </dgm:t>
    </dgm:pt>
    <dgm:pt modelId="{F669A147-C8B6-4356-BDA6-10091E0337A7}">
      <dgm:prSet/>
      <dgm:spPr/>
      <dgm:t>
        <a:bodyPr/>
        <a:lstStyle/>
        <a:p>
          <a:pPr rtl="0"/>
          <a:r>
            <a:rPr lang="en-US" dirty="0" smtClean="0"/>
            <a:t>Prepare for penetration testing </a:t>
          </a:r>
          <a:endParaRPr lang="en-US" dirty="0"/>
        </a:p>
      </dgm:t>
    </dgm:pt>
    <dgm:pt modelId="{5927E775-A7E2-497C-897F-0706538227D6}" type="parTrans" cxnId="{EC83D883-4BA6-47E9-8124-73B0252A2E22}">
      <dgm:prSet/>
      <dgm:spPr/>
      <dgm:t>
        <a:bodyPr/>
        <a:lstStyle/>
        <a:p>
          <a:endParaRPr lang="en-US"/>
        </a:p>
      </dgm:t>
    </dgm:pt>
    <dgm:pt modelId="{B66C74E1-A040-4AB2-B779-CE66B443F343}" type="sibTrans" cxnId="{EC83D883-4BA6-47E9-8124-73B0252A2E22}">
      <dgm:prSet/>
      <dgm:spPr/>
      <dgm:t>
        <a:bodyPr/>
        <a:lstStyle/>
        <a:p>
          <a:endParaRPr lang="en-US"/>
        </a:p>
      </dgm:t>
    </dgm:pt>
    <dgm:pt modelId="{10DED32F-0189-4B77-B3F4-DBF4ACDD079B}">
      <dgm:prSet/>
      <dgm:spPr/>
      <dgm:t>
        <a:bodyPr/>
        <a:lstStyle/>
        <a:p>
          <a:pPr rtl="0"/>
          <a:r>
            <a:rPr lang="en-US" dirty="0" smtClean="0"/>
            <a:t>Assist in the configuration of the intrusion detection system (IDS) and </a:t>
          </a:r>
          <a:endParaRPr lang="en-US" dirty="0"/>
        </a:p>
      </dgm:t>
    </dgm:pt>
    <dgm:pt modelId="{DD4D7AC9-516E-4E62-AB7F-D62749E25712}" type="parTrans" cxnId="{E4F4F7F0-ED4E-4E9B-9275-26A9A2F2BCC0}">
      <dgm:prSet/>
      <dgm:spPr/>
      <dgm:t>
        <a:bodyPr/>
        <a:lstStyle/>
        <a:p>
          <a:endParaRPr lang="en-US"/>
        </a:p>
      </dgm:t>
    </dgm:pt>
    <dgm:pt modelId="{05E3EF58-1857-440D-8279-D3CA9E1FAF1D}" type="sibTrans" cxnId="{E4F4F7F0-ED4E-4E9B-9275-26A9A2F2BCC0}">
      <dgm:prSet/>
      <dgm:spPr/>
      <dgm:t>
        <a:bodyPr/>
        <a:lstStyle/>
        <a:p>
          <a:endParaRPr lang="en-US"/>
        </a:p>
      </dgm:t>
    </dgm:pt>
    <dgm:pt modelId="{36A3B219-38ED-47D0-B02E-97A593BBFC8D}">
      <dgm:prSet/>
      <dgm:spPr/>
      <dgm:t>
        <a:bodyPr/>
        <a:lstStyle/>
        <a:p>
          <a:pPr rtl="0"/>
          <a:r>
            <a:rPr lang="en-US" dirty="0" smtClean="0"/>
            <a:t>Collect forensics evidence.</a:t>
          </a:r>
          <a:endParaRPr lang="en-US" dirty="0"/>
        </a:p>
      </dgm:t>
    </dgm:pt>
    <dgm:pt modelId="{DA7A501B-153D-447B-A0DF-CDDEDB8BC298}" type="parTrans" cxnId="{78E89371-1030-460F-9C9B-1A1AFDA0F40F}">
      <dgm:prSet/>
      <dgm:spPr/>
      <dgm:t>
        <a:bodyPr/>
        <a:lstStyle/>
        <a:p>
          <a:endParaRPr lang="en-US"/>
        </a:p>
      </dgm:t>
    </dgm:pt>
    <dgm:pt modelId="{77D52BD3-20CA-41F1-A1C4-B66778DEC05C}" type="sibTrans" cxnId="{78E89371-1030-460F-9C9B-1A1AFDA0F40F}">
      <dgm:prSet/>
      <dgm:spPr/>
      <dgm:t>
        <a:bodyPr/>
        <a:lstStyle/>
        <a:p>
          <a:endParaRPr lang="en-US"/>
        </a:p>
      </dgm:t>
    </dgm:pt>
    <dgm:pt modelId="{5758765A-3CE6-431E-B20B-78F4F1E634D7}" type="pres">
      <dgm:prSet presAssocID="{D3C2E113-2B8F-4402-9244-BC701DFCB66E}" presName="Name0" presStyleCnt="0">
        <dgm:presLayoutVars>
          <dgm:chPref val="1"/>
          <dgm:dir/>
          <dgm:animOne val="branch"/>
          <dgm:animLvl val="lvl"/>
          <dgm:resizeHandles/>
        </dgm:presLayoutVars>
      </dgm:prSet>
      <dgm:spPr/>
      <dgm:t>
        <a:bodyPr/>
        <a:lstStyle/>
        <a:p>
          <a:endParaRPr lang="en-US"/>
        </a:p>
      </dgm:t>
    </dgm:pt>
    <dgm:pt modelId="{E9FE264C-B92E-4A97-8780-2385BD01358C}" type="pres">
      <dgm:prSet presAssocID="{91C3F987-B711-4E82-9C95-58FDE91F743E}" presName="vertOne" presStyleCnt="0"/>
      <dgm:spPr/>
      <dgm:t>
        <a:bodyPr/>
        <a:lstStyle/>
        <a:p>
          <a:endParaRPr lang="en-US"/>
        </a:p>
      </dgm:t>
    </dgm:pt>
    <dgm:pt modelId="{F772C851-86BA-4FBC-B6F6-7D74E87924E1}" type="pres">
      <dgm:prSet presAssocID="{91C3F987-B711-4E82-9C95-58FDE91F743E}" presName="txOne" presStyleLbl="node0" presStyleIdx="0" presStyleCnt="1" custScaleY="26281" custLinFactNeighborX="1836" custLinFactNeighborY="-740">
        <dgm:presLayoutVars>
          <dgm:chPref val="3"/>
        </dgm:presLayoutVars>
      </dgm:prSet>
      <dgm:spPr/>
      <dgm:t>
        <a:bodyPr/>
        <a:lstStyle/>
        <a:p>
          <a:endParaRPr lang="en-US"/>
        </a:p>
      </dgm:t>
    </dgm:pt>
    <dgm:pt modelId="{C802D39B-5242-4859-B01C-3639D9C3AE85}" type="pres">
      <dgm:prSet presAssocID="{91C3F987-B711-4E82-9C95-58FDE91F743E}" presName="parTransOne" presStyleCnt="0"/>
      <dgm:spPr/>
      <dgm:t>
        <a:bodyPr/>
        <a:lstStyle/>
        <a:p>
          <a:endParaRPr lang="en-US"/>
        </a:p>
      </dgm:t>
    </dgm:pt>
    <dgm:pt modelId="{BE44AFA1-71E4-421F-9597-7E3BC9175427}" type="pres">
      <dgm:prSet presAssocID="{91C3F987-B711-4E82-9C95-58FDE91F743E}" presName="horzOne" presStyleCnt="0"/>
      <dgm:spPr/>
      <dgm:t>
        <a:bodyPr/>
        <a:lstStyle/>
        <a:p>
          <a:endParaRPr lang="en-US"/>
        </a:p>
      </dgm:t>
    </dgm:pt>
    <dgm:pt modelId="{8E586277-1A4C-4586-8299-4A6E151C3FF3}" type="pres">
      <dgm:prSet presAssocID="{6C40B87B-57FD-4B57-A2BC-6D7FAB047B1C}" presName="vertTwo" presStyleCnt="0"/>
      <dgm:spPr/>
      <dgm:t>
        <a:bodyPr/>
        <a:lstStyle/>
        <a:p>
          <a:endParaRPr lang="en-US"/>
        </a:p>
      </dgm:t>
    </dgm:pt>
    <dgm:pt modelId="{CC901074-B60B-4A30-AE1C-2387B5A02076}" type="pres">
      <dgm:prSet presAssocID="{6C40B87B-57FD-4B57-A2BC-6D7FAB047B1C}" presName="txTwo" presStyleLbl="node2" presStyleIdx="0" presStyleCnt="6">
        <dgm:presLayoutVars>
          <dgm:chPref val="3"/>
        </dgm:presLayoutVars>
      </dgm:prSet>
      <dgm:spPr/>
      <dgm:t>
        <a:bodyPr/>
        <a:lstStyle/>
        <a:p>
          <a:endParaRPr lang="en-US"/>
        </a:p>
      </dgm:t>
    </dgm:pt>
    <dgm:pt modelId="{9F9D5345-3953-4C5D-B48B-11023BD6BEB1}" type="pres">
      <dgm:prSet presAssocID="{6C40B87B-57FD-4B57-A2BC-6D7FAB047B1C}" presName="horzTwo" presStyleCnt="0"/>
      <dgm:spPr/>
      <dgm:t>
        <a:bodyPr/>
        <a:lstStyle/>
        <a:p>
          <a:endParaRPr lang="en-US"/>
        </a:p>
      </dgm:t>
    </dgm:pt>
    <dgm:pt modelId="{5064D66A-CBB8-413B-B06D-6267F45DB56E}" type="pres">
      <dgm:prSet presAssocID="{3568AE4B-E044-4BC0-B3F2-AC83164334DC}" presName="sibSpaceTwo" presStyleCnt="0"/>
      <dgm:spPr/>
      <dgm:t>
        <a:bodyPr/>
        <a:lstStyle/>
        <a:p>
          <a:endParaRPr lang="en-US"/>
        </a:p>
      </dgm:t>
    </dgm:pt>
    <dgm:pt modelId="{16182BEC-B7B9-4226-8662-7FF593DEB806}" type="pres">
      <dgm:prSet presAssocID="{A9479136-0DE6-400A-B794-E72574C1EE0E}" presName="vertTwo" presStyleCnt="0"/>
      <dgm:spPr/>
      <dgm:t>
        <a:bodyPr/>
        <a:lstStyle/>
        <a:p>
          <a:endParaRPr lang="en-US"/>
        </a:p>
      </dgm:t>
    </dgm:pt>
    <dgm:pt modelId="{05ABB603-9432-4940-A482-7118B9B01B55}" type="pres">
      <dgm:prSet presAssocID="{A9479136-0DE6-400A-B794-E72574C1EE0E}" presName="txTwo" presStyleLbl="node2" presStyleIdx="1" presStyleCnt="6">
        <dgm:presLayoutVars>
          <dgm:chPref val="3"/>
        </dgm:presLayoutVars>
      </dgm:prSet>
      <dgm:spPr/>
      <dgm:t>
        <a:bodyPr/>
        <a:lstStyle/>
        <a:p>
          <a:endParaRPr lang="en-US"/>
        </a:p>
      </dgm:t>
    </dgm:pt>
    <dgm:pt modelId="{C87E3185-95E9-4BC6-AAF1-07C6880BE503}" type="pres">
      <dgm:prSet presAssocID="{A9479136-0DE6-400A-B794-E72574C1EE0E}" presName="horzTwo" presStyleCnt="0"/>
      <dgm:spPr/>
      <dgm:t>
        <a:bodyPr/>
        <a:lstStyle/>
        <a:p>
          <a:endParaRPr lang="en-US"/>
        </a:p>
      </dgm:t>
    </dgm:pt>
    <dgm:pt modelId="{AB830FB3-A2B9-4F9C-BD37-86963D079434}" type="pres">
      <dgm:prSet presAssocID="{74C1E786-4DEC-4661-9F32-CF467FEB14E8}" presName="sibSpaceTwo" presStyleCnt="0"/>
      <dgm:spPr/>
      <dgm:t>
        <a:bodyPr/>
        <a:lstStyle/>
        <a:p>
          <a:endParaRPr lang="en-US"/>
        </a:p>
      </dgm:t>
    </dgm:pt>
    <dgm:pt modelId="{49B6EDC3-EE42-4BAE-9165-9FFF16B3D448}" type="pres">
      <dgm:prSet presAssocID="{1DF62CDD-7312-4C7F-9877-7BAF378F0384}" presName="vertTwo" presStyleCnt="0"/>
      <dgm:spPr/>
      <dgm:t>
        <a:bodyPr/>
        <a:lstStyle/>
        <a:p>
          <a:endParaRPr lang="en-US"/>
        </a:p>
      </dgm:t>
    </dgm:pt>
    <dgm:pt modelId="{5DD9098B-1B96-494D-8DD2-6ACCADCC5C7B}" type="pres">
      <dgm:prSet presAssocID="{1DF62CDD-7312-4C7F-9877-7BAF378F0384}" presName="txTwo" presStyleLbl="node2" presStyleIdx="2" presStyleCnt="6">
        <dgm:presLayoutVars>
          <dgm:chPref val="3"/>
        </dgm:presLayoutVars>
      </dgm:prSet>
      <dgm:spPr/>
      <dgm:t>
        <a:bodyPr/>
        <a:lstStyle/>
        <a:p>
          <a:endParaRPr lang="en-US"/>
        </a:p>
      </dgm:t>
    </dgm:pt>
    <dgm:pt modelId="{43F32186-DA99-450B-ABB7-0B53AC671FB0}" type="pres">
      <dgm:prSet presAssocID="{1DF62CDD-7312-4C7F-9877-7BAF378F0384}" presName="horzTwo" presStyleCnt="0"/>
      <dgm:spPr/>
      <dgm:t>
        <a:bodyPr/>
        <a:lstStyle/>
        <a:p>
          <a:endParaRPr lang="en-US"/>
        </a:p>
      </dgm:t>
    </dgm:pt>
    <dgm:pt modelId="{39AF48D5-9CF1-4119-BE00-C42B4CF1B74D}" type="pres">
      <dgm:prSet presAssocID="{7D6603FB-52BE-4053-8D6D-74BF2649203F}" presName="sibSpaceTwo" presStyleCnt="0"/>
      <dgm:spPr/>
      <dgm:t>
        <a:bodyPr/>
        <a:lstStyle/>
        <a:p>
          <a:endParaRPr lang="en-US"/>
        </a:p>
      </dgm:t>
    </dgm:pt>
    <dgm:pt modelId="{23AB29A8-3B93-4244-A8F7-12F1A6E4BFC4}" type="pres">
      <dgm:prSet presAssocID="{F669A147-C8B6-4356-BDA6-10091E0337A7}" presName="vertTwo" presStyleCnt="0"/>
      <dgm:spPr/>
      <dgm:t>
        <a:bodyPr/>
        <a:lstStyle/>
        <a:p>
          <a:endParaRPr lang="en-US"/>
        </a:p>
      </dgm:t>
    </dgm:pt>
    <dgm:pt modelId="{58F47AC8-7E93-4D36-806B-FFFAA6967308}" type="pres">
      <dgm:prSet presAssocID="{F669A147-C8B6-4356-BDA6-10091E0337A7}" presName="txTwo" presStyleLbl="node2" presStyleIdx="3" presStyleCnt="6">
        <dgm:presLayoutVars>
          <dgm:chPref val="3"/>
        </dgm:presLayoutVars>
      </dgm:prSet>
      <dgm:spPr/>
      <dgm:t>
        <a:bodyPr/>
        <a:lstStyle/>
        <a:p>
          <a:endParaRPr lang="en-US"/>
        </a:p>
      </dgm:t>
    </dgm:pt>
    <dgm:pt modelId="{A69807BE-70FE-42FD-95C9-550A3185ACE7}" type="pres">
      <dgm:prSet presAssocID="{F669A147-C8B6-4356-BDA6-10091E0337A7}" presName="horzTwo" presStyleCnt="0"/>
      <dgm:spPr/>
      <dgm:t>
        <a:bodyPr/>
        <a:lstStyle/>
        <a:p>
          <a:endParaRPr lang="en-US"/>
        </a:p>
      </dgm:t>
    </dgm:pt>
    <dgm:pt modelId="{52CFCA03-D648-4782-AA0E-DA821669C8A0}" type="pres">
      <dgm:prSet presAssocID="{B66C74E1-A040-4AB2-B779-CE66B443F343}" presName="sibSpaceTwo" presStyleCnt="0"/>
      <dgm:spPr/>
      <dgm:t>
        <a:bodyPr/>
        <a:lstStyle/>
        <a:p>
          <a:endParaRPr lang="en-US"/>
        </a:p>
      </dgm:t>
    </dgm:pt>
    <dgm:pt modelId="{EEB96FB9-9F75-49E8-8530-623F9851377E}" type="pres">
      <dgm:prSet presAssocID="{10DED32F-0189-4B77-B3F4-DBF4ACDD079B}" presName="vertTwo" presStyleCnt="0"/>
      <dgm:spPr/>
      <dgm:t>
        <a:bodyPr/>
        <a:lstStyle/>
        <a:p>
          <a:endParaRPr lang="en-US"/>
        </a:p>
      </dgm:t>
    </dgm:pt>
    <dgm:pt modelId="{9E556837-4638-49CB-AFF4-E544F4B89B34}" type="pres">
      <dgm:prSet presAssocID="{10DED32F-0189-4B77-B3F4-DBF4ACDD079B}" presName="txTwo" presStyleLbl="node2" presStyleIdx="4" presStyleCnt="6">
        <dgm:presLayoutVars>
          <dgm:chPref val="3"/>
        </dgm:presLayoutVars>
      </dgm:prSet>
      <dgm:spPr/>
      <dgm:t>
        <a:bodyPr/>
        <a:lstStyle/>
        <a:p>
          <a:endParaRPr lang="en-US"/>
        </a:p>
      </dgm:t>
    </dgm:pt>
    <dgm:pt modelId="{FDA80E2D-0730-4239-AE4C-B0FE1C4B6BF0}" type="pres">
      <dgm:prSet presAssocID="{10DED32F-0189-4B77-B3F4-DBF4ACDD079B}" presName="horzTwo" presStyleCnt="0"/>
      <dgm:spPr/>
      <dgm:t>
        <a:bodyPr/>
        <a:lstStyle/>
        <a:p>
          <a:endParaRPr lang="en-US"/>
        </a:p>
      </dgm:t>
    </dgm:pt>
    <dgm:pt modelId="{3C70A8C0-5407-4177-AB08-32DEA0D6ACDC}" type="pres">
      <dgm:prSet presAssocID="{05E3EF58-1857-440D-8279-D3CA9E1FAF1D}" presName="sibSpaceTwo" presStyleCnt="0"/>
      <dgm:spPr/>
      <dgm:t>
        <a:bodyPr/>
        <a:lstStyle/>
        <a:p>
          <a:endParaRPr lang="en-US"/>
        </a:p>
      </dgm:t>
    </dgm:pt>
    <dgm:pt modelId="{FD32FCC3-0D73-4237-9EDA-86F1B295A8F6}" type="pres">
      <dgm:prSet presAssocID="{36A3B219-38ED-47D0-B02E-97A593BBFC8D}" presName="vertTwo" presStyleCnt="0"/>
      <dgm:spPr/>
      <dgm:t>
        <a:bodyPr/>
        <a:lstStyle/>
        <a:p>
          <a:endParaRPr lang="en-US"/>
        </a:p>
      </dgm:t>
    </dgm:pt>
    <dgm:pt modelId="{4568EB08-C4E4-48B0-8CBA-6B80D18076E8}" type="pres">
      <dgm:prSet presAssocID="{36A3B219-38ED-47D0-B02E-97A593BBFC8D}" presName="txTwo" presStyleLbl="node2" presStyleIdx="5" presStyleCnt="6">
        <dgm:presLayoutVars>
          <dgm:chPref val="3"/>
        </dgm:presLayoutVars>
      </dgm:prSet>
      <dgm:spPr/>
      <dgm:t>
        <a:bodyPr/>
        <a:lstStyle/>
        <a:p>
          <a:endParaRPr lang="en-US"/>
        </a:p>
      </dgm:t>
    </dgm:pt>
    <dgm:pt modelId="{80107CC7-3CF9-4EE5-8BEC-0E6551F6C441}" type="pres">
      <dgm:prSet presAssocID="{36A3B219-38ED-47D0-B02E-97A593BBFC8D}" presName="horzTwo" presStyleCnt="0"/>
      <dgm:spPr/>
      <dgm:t>
        <a:bodyPr/>
        <a:lstStyle/>
        <a:p>
          <a:endParaRPr lang="en-US"/>
        </a:p>
      </dgm:t>
    </dgm:pt>
  </dgm:ptLst>
  <dgm:cxnLst>
    <dgm:cxn modelId="{5C95D7B1-9BC7-4C13-9569-C22D58F94A24}" srcId="{91C3F987-B711-4E82-9C95-58FDE91F743E}" destId="{1DF62CDD-7312-4C7F-9877-7BAF378F0384}" srcOrd="2" destOrd="0" parTransId="{69337140-15D9-426C-AE7D-B1E2A77EAE45}" sibTransId="{7D6603FB-52BE-4053-8D6D-74BF2649203F}"/>
    <dgm:cxn modelId="{E4F4F7F0-ED4E-4E9B-9275-26A9A2F2BCC0}" srcId="{91C3F987-B711-4E82-9C95-58FDE91F743E}" destId="{10DED32F-0189-4B77-B3F4-DBF4ACDD079B}" srcOrd="4" destOrd="0" parTransId="{DD4D7AC9-516E-4E62-AB7F-D62749E25712}" sibTransId="{05E3EF58-1857-440D-8279-D3CA9E1FAF1D}"/>
    <dgm:cxn modelId="{78E89371-1030-460F-9C9B-1A1AFDA0F40F}" srcId="{91C3F987-B711-4E82-9C95-58FDE91F743E}" destId="{36A3B219-38ED-47D0-B02E-97A593BBFC8D}" srcOrd="5" destOrd="0" parTransId="{DA7A501B-153D-447B-A0DF-CDDEDB8BC298}" sibTransId="{77D52BD3-20CA-41F1-A1C4-B66778DEC05C}"/>
    <dgm:cxn modelId="{1196009D-3A5E-42E0-85C7-979F77428A49}" srcId="{D3C2E113-2B8F-4402-9244-BC701DFCB66E}" destId="{91C3F987-B711-4E82-9C95-58FDE91F743E}" srcOrd="0" destOrd="0" parTransId="{2CDC76BA-F7AA-449F-80BA-12D862E80A48}" sibTransId="{01F84E03-3DCA-4793-9443-04CB6EAE6B30}"/>
    <dgm:cxn modelId="{D5AA0259-9C4B-4AA7-ADC6-FE78C9FDA187}" type="presOf" srcId="{D3C2E113-2B8F-4402-9244-BC701DFCB66E}" destId="{5758765A-3CE6-431E-B20B-78F4F1E634D7}" srcOrd="0" destOrd="0" presId="urn:microsoft.com/office/officeart/2005/8/layout/hierarchy4"/>
    <dgm:cxn modelId="{485450CB-5C93-4E52-A21A-B3EDBC8F8204}" type="presOf" srcId="{6C40B87B-57FD-4B57-A2BC-6D7FAB047B1C}" destId="{CC901074-B60B-4A30-AE1C-2387B5A02076}" srcOrd="0" destOrd="0" presId="urn:microsoft.com/office/officeart/2005/8/layout/hierarchy4"/>
    <dgm:cxn modelId="{EC83D883-4BA6-47E9-8124-73B0252A2E22}" srcId="{91C3F987-B711-4E82-9C95-58FDE91F743E}" destId="{F669A147-C8B6-4356-BDA6-10091E0337A7}" srcOrd="3" destOrd="0" parTransId="{5927E775-A7E2-497C-897F-0706538227D6}" sibTransId="{B66C74E1-A040-4AB2-B779-CE66B443F343}"/>
    <dgm:cxn modelId="{6CFA927A-0C8A-466B-A6C5-D8CAC4D216F3}" type="presOf" srcId="{F669A147-C8B6-4356-BDA6-10091E0337A7}" destId="{58F47AC8-7E93-4D36-806B-FFFAA6967308}" srcOrd="0" destOrd="0" presId="urn:microsoft.com/office/officeart/2005/8/layout/hierarchy4"/>
    <dgm:cxn modelId="{A623E49A-3207-4814-807E-3E1057952F03}" srcId="{91C3F987-B711-4E82-9C95-58FDE91F743E}" destId="{6C40B87B-57FD-4B57-A2BC-6D7FAB047B1C}" srcOrd="0" destOrd="0" parTransId="{BE9B2EC3-CFC2-4B23-B4A2-4B930D371E1E}" sibTransId="{3568AE4B-E044-4BC0-B3F2-AC83164334DC}"/>
    <dgm:cxn modelId="{A4BD37AF-1FD3-4A1D-8CF5-1820971B61D9}" type="presOf" srcId="{1DF62CDD-7312-4C7F-9877-7BAF378F0384}" destId="{5DD9098B-1B96-494D-8DD2-6ACCADCC5C7B}" srcOrd="0" destOrd="0" presId="urn:microsoft.com/office/officeart/2005/8/layout/hierarchy4"/>
    <dgm:cxn modelId="{EA26BB2B-01A4-48D0-9C8A-7D4C4FF6FA78}" type="presOf" srcId="{10DED32F-0189-4B77-B3F4-DBF4ACDD079B}" destId="{9E556837-4638-49CB-AFF4-E544F4B89B34}" srcOrd="0" destOrd="0" presId="urn:microsoft.com/office/officeart/2005/8/layout/hierarchy4"/>
    <dgm:cxn modelId="{AF9AF73F-D5F8-45C5-9FF0-A85F015FA5AD}" srcId="{91C3F987-B711-4E82-9C95-58FDE91F743E}" destId="{A9479136-0DE6-400A-B794-E72574C1EE0E}" srcOrd="1" destOrd="0" parTransId="{7A541222-7402-48D6-A26C-67B56409C74C}" sibTransId="{74C1E786-4DEC-4661-9F32-CF467FEB14E8}"/>
    <dgm:cxn modelId="{4FE5E5E1-640B-4B5A-8E8B-4BCDE64CDAE0}" type="presOf" srcId="{91C3F987-B711-4E82-9C95-58FDE91F743E}" destId="{F772C851-86BA-4FBC-B6F6-7D74E87924E1}" srcOrd="0" destOrd="0" presId="urn:microsoft.com/office/officeart/2005/8/layout/hierarchy4"/>
    <dgm:cxn modelId="{2737C280-E6A0-4B0E-A4CA-53F8EE7E0B8A}" type="presOf" srcId="{A9479136-0DE6-400A-B794-E72574C1EE0E}" destId="{05ABB603-9432-4940-A482-7118B9B01B55}" srcOrd="0" destOrd="0" presId="urn:microsoft.com/office/officeart/2005/8/layout/hierarchy4"/>
    <dgm:cxn modelId="{9564B945-9F4C-4380-8426-8342C0E63F4B}" type="presOf" srcId="{36A3B219-38ED-47D0-B02E-97A593BBFC8D}" destId="{4568EB08-C4E4-48B0-8CBA-6B80D18076E8}" srcOrd="0" destOrd="0" presId="urn:microsoft.com/office/officeart/2005/8/layout/hierarchy4"/>
    <dgm:cxn modelId="{3277637F-3963-421A-8FEC-470B29AD8CA3}" type="presParOf" srcId="{5758765A-3CE6-431E-B20B-78F4F1E634D7}" destId="{E9FE264C-B92E-4A97-8780-2385BD01358C}" srcOrd="0" destOrd="0" presId="urn:microsoft.com/office/officeart/2005/8/layout/hierarchy4"/>
    <dgm:cxn modelId="{DAED5EFB-B777-4D3E-8A84-F118E40E68E1}" type="presParOf" srcId="{E9FE264C-B92E-4A97-8780-2385BD01358C}" destId="{F772C851-86BA-4FBC-B6F6-7D74E87924E1}" srcOrd="0" destOrd="0" presId="urn:microsoft.com/office/officeart/2005/8/layout/hierarchy4"/>
    <dgm:cxn modelId="{A05B6099-BCEB-4EFF-A4EC-D792935AB05A}" type="presParOf" srcId="{E9FE264C-B92E-4A97-8780-2385BD01358C}" destId="{C802D39B-5242-4859-B01C-3639D9C3AE85}" srcOrd="1" destOrd="0" presId="urn:microsoft.com/office/officeart/2005/8/layout/hierarchy4"/>
    <dgm:cxn modelId="{35D0A651-24CD-473A-9DC5-11FE1DE1AD2F}" type="presParOf" srcId="{E9FE264C-B92E-4A97-8780-2385BD01358C}" destId="{BE44AFA1-71E4-421F-9597-7E3BC9175427}" srcOrd="2" destOrd="0" presId="urn:microsoft.com/office/officeart/2005/8/layout/hierarchy4"/>
    <dgm:cxn modelId="{153936F5-EFFE-4137-94B3-C03222C42927}" type="presParOf" srcId="{BE44AFA1-71E4-421F-9597-7E3BC9175427}" destId="{8E586277-1A4C-4586-8299-4A6E151C3FF3}" srcOrd="0" destOrd="0" presId="urn:microsoft.com/office/officeart/2005/8/layout/hierarchy4"/>
    <dgm:cxn modelId="{28F968E6-110B-43C6-8A2E-6E51B3A13AAC}" type="presParOf" srcId="{8E586277-1A4C-4586-8299-4A6E151C3FF3}" destId="{CC901074-B60B-4A30-AE1C-2387B5A02076}" srcOrd="0" destOrd="0" presId="urn:microsoft.com/office/officeart/2005/8/layout/hierarchy4"/>
    <dgm:cxn modelId="{D6224D57-328A-4939-ACB3-B51E98E74DB0}" type="presParOf" srcId="{8E586277-1A4C-4586-8299-4A6E151C3FF3}" destId="{9F9D5345-3953-4C5D-B48B-11023BD6BEB1}" srcOrd="1" destOrd="0" presId="urn:microsoft.com/office/officeart/2005/8/layout/hierarchy4"/>
    <dgm:cxn modelId="{2AFE9062-4E24-499F-87C9-D94D4FB7DF06}" type="presParOf" srcId="{BE44AFA1-71E4-421F-9597-7E3BC9175427}" destId="{5064D66A-CBB8-413B-B06D-6267F45DB56E}" srcOrd="1" destOrd="0" presId="urn:microsoft.com/office/officeart/2005/8/layout/hierarchy4"/>
    <dgm:cxn modelId="{01585CBC-771D-4852-8EAE-424F60B7A1AB}" type="presParOf" srcId="{BE44AFA1-71E4-421F-9597-7E3BC9175427}" destId="{16182BEC-B7B9-4226-8662-7FF593DEB806}" srcOrd="2" destOrd="0" presId="urn:microsoft.com/office/officeart/2005/8/layout/hierarchy4"/>
    <dgm:cxn modelId="{9EDB7AE7-4DB5-4E12-B329-8EECDA348B48}" type="presParOf" srcId="{16182BEC-B7B9-4226-8662-7FF593DEB806}" destId="{05ABB603-9432-4940-A482-7118B9B01B55}" srcOrd="0" destOrd="0" presId="urn:microsoft.com/office/officeart/2005/8/layout/hierarchy4"/>
    <dgm:cxn modelId="{A41141BB-97D0-4E55-B8BC-052D4E9237AF}" type="presParOf" srcId="{16182BEC-B7B9-4226-8662-7FF593DEB806}" destId="{C87E3185-95E9-4BC6-AAF1-07C6880BE503}" srcOrd="1" destOrd="0" presId="urn:microsoft.com/office/officeart/2005/8/layout/hierarchy4"/>
    <dgm:cxn modelId="{9C9B44BE-52E8-439E-AC48-0331DB354F6A}" type="presParOf" srcId="{BE44AFA1-71E4-421F-9597-7E3BC9175427}" destId="{AB830FB3-A2B9-4F9C-BD37-86963D079434}" srcOrd="3" destOrd="0" presId="urn:microsoft.com/office/officeart/2005/8/layout/hierarchy4"/>
    <dgm:cxn modelId="{E9441460-BD21-48B6-A22A-86C02FEB701B}" type="presParOf" srcId="{BE44AFA1-71E4-421F-9597-7E3BC9175427}" destId="{49B6EDC3-EE42-4BAE-9165-9FFF16B3D448}" srcOrd="4" destOrd="0" presId="urn:microsoft.com/office/officeart/2005/8/layout/hierarchy4"/>
    <dgm:cxn modelId="{E075CFA7-6030-4D50-ADBD-C2E896B457AA}" type="presParOf" srcId="{49B6EDC3-EE42-4BAE-9165-9FFF16B3D448}" destId="{5DD9098B-1B96-494D-8DD2-6ACCADCC5C7B}" srcOrd="0" destOrd="0" presId="urn:microsoft.com/office/officeart/2005/8/layout/hierarchy4"/>
    <dgm:cxn modelId="{4E8F8E17-211A-4B3C-A5B4-9173279774AC}" type="presParOf" srcId="{49B6EDC3-EE42-4BAE-9165-9FFF16B3D448}" destId="{43F32186-DA99-450B-ABB7-0B53AC671FB0}" srcOrd="1" destOrd="0" presId="urn:microsoft.com/office/officeart/2005/8/layout/hierarchy4"/>
    <dgm:cxn modelId="{5EAE5181-E9DB-47AC-8E37-D359068B52CF}" type="presParOf" srcId="{BE44AFA1-71E4-421F-9597-7E3BC9175427}" destId="{39AF48D5-9CF1-4119-BE00-C42B4CF1B74D}" srcOrd="5" destOrd="0" presId="urn:microsoft.com/office/officeart/2005/8/layout/hierarchy4"/>
    <dgm:cxn modelId="{CF5830E5-CEEB-403F-8641-1298336B62A0}" type="presParOf" srcId="{BE44AFA1-71E4-421F-9597-7E3BC9175427}" destId="{23AB29A8-3B93-4244-A8F7-12F1A6E4BFC4}" srcOrd="6" destOrd="0" presId="urn:microsoft.com/office/officeart/2005/8/layout/hierarchy4"/>
    <dgm:cxn modelId="{DCE52D91-D64E-4546-B612-0A64257152CF}" type="presParOf" srcId="{23AB29A8-3B93-4244-A8F7-12F1A6E4BFC4}" destId="{58F47AC8-7E93-4D36-806B-FFFAA6967308}" srcOrd="0" destOrd="0" presId="urn:microsoft.com/office/officeart/2005/8/layout/hierarchy4"/>
    <dgm:cxn modelId="{3D35D51A-FF90-4507-9095-F9210899725B}" type="presParOf" srcId="{23AB29A8-3B93-4244-A8F7-12F1A6E4BFC4}" destId="{A69807BE-70FE-42FD-95C9-550A3185ACE7}" srcOrd="1" destOrd="0" presId="urn:microsoft.com/office/officeart/2005/8/layout/hierarchy4"/>
    <dgm:cxn modelId="{DCFD1C32-8861-40C0-AAFF-2BB8F84AB5A0}" type="presParOf" srcId="{BE44AFA1-71E4-421F-9597-7E3BC9175427}" destId="{52CFCA03-D648-4782-AA0E-DA821669C8A0}" srcOrd="7" destOrd="0" presId="urn:microsoft.com/office/officeart/2005/8/layout/hierarchy4"/>
    <dgm:cxn modelId="{04128E38-1742-497E-B5C3-BD9C0EA0B79D}" type="presParOf" srcId="{BE44AFA1-71E4-421F-9597-7E3BC9175427}" destId="{EEB96FB9-9F75-49E8-8530-623F9851377E}" srcOrd="8" destOrd="0" presId="urn:microsoft.com/office/officeart/2005/8/layout/hierarchy4"/>
    <dgm:cxn modelId="{EE5B4F3C-4A6C-4F3F-BA75-3B66E1577432}" type="presParOf" srcId="{EEB96FB9-9F75-49E8-8530-623F9851377E}" destId="{9E556837-4638-49CB-AFF4-E544F4B89B34}" srcOrd="0" destOrd="0" presId="urn:microsoft.com/office/officeart/2005/8/layout/hierarchy4"/>
    <dgm:cxn modelId="{86CA8EF9-5B28-4C07-ACCE-4FE1D1AEC2A6}" type="presParOf" srcId="{EEB96FB9-9F75-49E8-8530-623F9851377E}" destId="{FDA80E2D-0730-4239-AE4C-B0FE1C4B6BF0}" srcOrd="1" destOrd="0" presId="urn:microsoft.com/office/officeart/2005/8/layout/hierarchy4"/>
    <dgm:cxn modelId="{10B79574-7250-4271-A0DE-9EE8F99FFD30}" type="presParOf" srcId="{BE44AFA1-71E4-421F-9597-7E3BC9175427}" destId="{3C70A8C0-5407-4177-AB08-32DEA0D6ACDC}" srcOrd="9" destOrd="0" presId="urn:microsoft.com/office/officeart/2005/8/layout/hierarchy4"/>
    <dgm:cxn modelId="{8D92B052-B022-4313-A241-A9A5054B884A}" type="presParOf" srcId="{BE44AFA1-71E4-421F-9597-7E3BC9175427}" destId="{FD32FCC3-0D73-4237-9EDA-86F1B295A8F6}" srcOrd="10" destOrd="0" presId="urn:microsoft.com/office/officeart/2005/8/layout/hierarchy4"/>
    <dgm:cxn modelId="{9A4D36DF-5DF3-4CD6-995D-E6AE78F867F2}" type="presParOf" srcId="{FD32FCC3-0D73-4237-9EDA-86F1B295A8F6}" destId="{4568EB08-C4E4-48B0-8CBA-6B80D18076E8}" srcOrd="0" destOrd="0" presId="urn:microsoft.com/office/officeart/2005/8/layout/hierarchy4"/>
    <dgm:cxn modelId="{FBAB07F0-6E13-487E-9845-7640DC11ADED}" type="presParOf" srcId="{FD32FCC3-0D73-4237-9EDA-86F1B295A8F6}" destId="{80107CC7-3CF9-4EE5-8BEC-0E6551F6C441}"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E79B6B4-7500-4187-9C40-2C02C3FED69F}" type="doc">
      <dgm:prSet loTypeId="urn:microsoft.com/office/officeart/2005/8/layout/vList2" loCatId="list" qsTypeId="urn:microsoft.com/office/officeart/2005/8/quickstyle/simple1" qsCatId="simple" csTypeId="urn:microsoft.com/office/officeart/2005/8/colors/accent4_4" csCatId="accent4"/>
      <dgm:spPr/>
      <dgm:t>
        <a:bodyPr/>
        <a:lstStyle/>
        <a:p>
          <a:endParaRPr lang="en-US"/>
        </a:p>
      </dgm:t>
    </dgm:pt>
    <dgm:pt modelId="{30CF5DE3-2CD8-487C-BC81-27FB4DFC2CFA}">
      <dgm:prSet custT="1"/>
      <dgm:spPr/>
      <dgm:t>
        <a:bodyPr/>
        <a:lstStyle/>
        <a:p>
          <a:pPr rtl="0"/>
          <a:r>
            <a:rPr lang="en-US" sz="1200" b="1" dirty="0" smtClean="0"/>
            <a:t>Test the ACL and filters like egress and ingress</a:t>
          </a:r>
          <a:endParaRPr lang="en-US" sz="1200" dirty="0"/>
        </a:p>
      </dgm:t>
    </dgm:pt>
    <dgm:pt modelId="{DE4AF8C8-60B5-44E9-BC7B-06B3CBF5C22C}" type="parTrans" cxnId="{61B6AD43-000D-4F5A-8750-D6511CED9BB8}">
      <dgm:prSet/>
      <dgm:spPr/>
      <dgm:t>
        <a:bodyPr/>
        <a:lstStyle/>
        <a:p>
          <a:endParaRPr lang="en-US"/>
        </a:p>
      </dgm:t>
    </dgm:pt>
    <dgm:pt modelId="{1B7997F8-7E60-447B-8610-F6A59972B14C}" type="sibTrans" cxnId="{61B6AD43-000D-4F5A-8750-D6511CED9BB8}">
      <dgm:prSet/>
      <dgm:spPr/>
      <dgm:t>
        <a:bodyPr/>
        <a:lstStyle/>
        <a:p>
          <a:endParaRPr lang="en-US"/>
        </a:p>
      </dgm:t>
    </dgm:pt>
    <dgm:pt modelId="{3A27A305-9F45-4DC1-9C3E-E16FCD5E11B2}">
      <dgm:prSet custT="1"/>
      <dgm:spPr/>
      <dgm:t>
        <a:bodyPr/>
        <a:lstStyle/>
        <a:p>
          <a:pPr rtl="0"/>
          <a:r>
            <a:rPr lang="en-US" sz="1200" b="1" dirty="0" smtClean="0"/>
            <a:t>Firewall rules</a:t>
          </a:r>
          <a:endParaRPr lang="en-US" sz="1200" dirty="0"/>
        </a:p>
      </dgm:t>
    </dgm:pt>
    <dgm:pt modelId="{6FFEC7CE-20C8-4A0C-92B7-91EE8DF1E948}" type="parTrans" cxnId="{DEFCE8CC-E97A-4ECA-956A-3AD65910FD58}">
      <dgm:prSet/>
      <dgm:spPr/>
      <dgm:t>
        <a:bodyPr/>
        <a:lstStyle/>
        <a:p>
          <a:endParaRPr lang="en-US"/>
        </a:p>
      </dgm:t>
    </dgm:pt>
    <dgm:pt modelId="{D24ECF9E-FD90-4530-8B70-C46ED5720AC3}" type="sibTrans" cxnId="{DEFCE8CC-E97A-4ECA-956A-3AD65910FD58}">
      <dgm:prSet/>
      <dgm:spPr/>
      <dgm:t>
        <a:bodyPr/>
        <a:lstStyle/>
        <a:p>
          <a:endParaRPr lang="en-US"/>
        </a:p>
      </dgm:t>
    </dgm:pt>
    <dgm:pt modelId="{B71645BC-A31E-4C0F-A308-46E774C3636A}">
      <dgm:prSet custT="1"/>
      <dgm:spPr/>
      <dgm:t>
        <a:bodyPr/>
        <a:lstStyle/>
        <a:p>
          <a:pPr rtl="0"/>
          <a:r>
            <a:rPr lang="en-US" sz="1200" b="1" dirty="0" smtClean="0"/>
            <a:t>Configuration Access method </a:t>
          </a:r>
          <a:endParaRPr lang="en-US" sz="1200" dirty="0"/>
        </a:p>
      </dgm:t>
    </dgm:pt>
    <dgm:pt modelId="{23F841FD-9CB2-4B83-8065-9A0767FCA1B3}" type="parTrans" cxnId="{0C954813-FB9C-4950-B364-164DF58256B2}">
      <dgm:prSet/>
      <dgm:spPr/>
      <dgm:t>
        <a:bodyPr/>
        <a:lstStyle/>
        <a:p>
          <a:endParaRPr lang="en-US"/>
        </a:p>
      </dgm:t>
    </dgm:pt>
    <dgm:pt modelId="{767316B9-9B0B-4139-AAA0-E1FA625B4324}" type="sibTrans" cxnId="{0C954813-FB9C-4950-B364-164DF58256B2}">
      <dgm:prSet/>
      <dgm:spPr/>
      <dgm:t>
        <a:bodyPr/>
        <a:lstStyle/>
        <a:p>
          <a:endParaRPr lang="en-US"/>
        </a:p>
      </dgm:t>
    </dgm:pt>
    <dgm:pt modelId="{6DF39E8E-BB2B-47D0-840F-9A0FF9836980}">
      <dgm:prSet custT="1"/>
      <dgm:spPr/>
      <dgm:t>
        <a:bodyPr/>
        <a:lstStyle/>
        <a:p>
          <a:pPr rtl="0"/>
          <a:r>
            <a:rPr lang="en-US" sz="1200" b="1" dirty="0" smtClean="0"/>
            <a:t>Logging methods</a:t>
          </a:r>
          <a:endParaRPr lang="en-US" sz="1200" dirty="0"/>
        </a:p>
      </dgm:t>
    </dgm:pt>
    <dgm:pt modelId="{6802880D-23A8-4511-85C6-79F6AD2F6170}" type="parTrans" cxnId="{8AE21D6E-6B9D-40AF-AB04-33AB70C9720E}">
      <dgm:prSet/>
      <dgm:spPr/>
      <dgm:t>
        <a:bodyPr/>
        <a:lstStyle/>
        <a:p>
          <a:endParaRPr lang="en-US"/>
        </a:p>
      </dgm:t>
    </dgm:pt>
    <dgm:pt modelId="{517E4262-D329-4EA8-9F57-1D5BF89C4B30}" type="sibTrans" cxnId="{8AE21D6E-6B9D-40AF-AB04-33AB70C9720E}">
      <dgm:prSet/>
      <dgm:spPr/>
      <dgm:t>
        <a:bodyPr/>
        <a:lstStyle/>
        <a:p>
          <a:endParaRPr lang="en-US"/>
        </a:p>
      </dgm:t>
    </dgm:pt>
    <dgm:pt modelId="{210EEA9A-254E-4CB3-BCDF-31DEB23E7736}" type="pres">
      <dgm:prSet presAssocID="{4E79B6B4-7500-4187-9C40-2C02C3FED69F}" presName="linear" presStyleCnt="0">
        <dgm:presLayoutVars>
          <dgm:animLvl val="lvl"/>
          <dgm:resizeHandles val="exact"/>
        </dgm:presLayoutVars>
      </dgm:prSet>
      <dgm:spPr/>
      <dgm:t>
        <a:bodyPr/>
        <a:lstStyle/>
        <a:p>
          <a:endParaRPr lang="en-US"/>
        </a:p>
      </dgm:t>
    </dgm:pt>
    <dgm:pt modelId="{5D017716-820D-4E26-8ED7-3A3F2744B6A1}" type="pres">
      <dgm:prSet presAssocID="{30CF5DE3-2CD8-487C-BC81-27FB4DFC2CFA}" presName="parentText" presStyleLbl="node1" presStyleIdx="0" presStyleCnt="4">
        <dgm:presLayoutVars>
          <dgm:chMax val="0"/>
          <dgm:bulletEnabled val="1"/>
        </dgm:presLayoutVars>
      </dgm:prSet>
      <dgm:spPr/>
      <dgm:t>
        <a:bodyPr/>
        <a:lstStyle/>
        <a:p>
          <a:endParaRPr lang="en-US"/>
        </a:p>
      </dgm:t>
    </dgm:pt>
    <dgm:pt modelId="{4CD91842-C5D5-4B64-9817-700EE967B3BF}" type="pres">
      <dgm:prSet presAssocID="{1B7997F8-7E60-447B-8610-F6A59972B14C}" presName="spacer" presStyleCnt="0"/>
      <dgm:spPr/>
    </dgm:pt>
    <dgm:pt modelId="{0C9B6A0C-1DCC-44A1-82EF-707201D113EC}" type="pres">
      <dgm:prSet presAssocID="{3A27A305-9F45-4DC1-9C3E-E16FCD5E11B2}" presName="parentText" presStyleLbl="node1" presStyleIdx="1" presStyleCnt="4">
        <dgm:presLayoutVars>
          <dgm:chMax val="0"/>
          <dgm:bulletEnabled val="1"/>
        </dgm:presLayoutVars>
      </dgm:prSet>
      <dgm:spPr/>
      <dgm:t>
        <a:bodyPr/>
        <a:lstStyle/>
        <a:p>
          <a:endParaRPr lang="en-US"/>
        </a:p>
      </dgm:t>
    </dgm:pt>
    <dgm:pt modelId="{7D52E37D-4404-4E49-A53F-80CB93E60AE7}" type="pres">
      <dgm:prSet presAssocID="{D24ECF9E-FD90-4530-8B70-C46ED5720AC3}" presName="spacer" presStyleCnt="0"/>
      <dgm:spPr/>
    </dgm:pt>
    <dgm:pt modelId="{7AAFFDDB-A3EE-43D2-BE33-EE551DEFCE8C}" type="pres">
      <dgm:prSet presAssocID="{B71645BC-A31E-4C0F-A308-46E774C3636A}" presName="parentText" presStyleLbl="node1" presStyleIdx="2" presStyleCnt="4">
        <dgm:presLayoutVars>
          <dgm:chMax val="0"/>
          <dgm:bulletEnabled val="1"/>
        </dgm:presLayoutVars>
      </dgm:prSet>
      <dgm:spPr/>
      <dgm:t>
        <a:bodyPr/>
        <a:lstStyle/>
        <a:p>
          <a:endParaRPr lang="en-US"/>
        </a:p>
      </dgm:t>
    </dgm:pt>
    <dgm:pt modelId="{A3239E37-20B7-47C4-9FAB-79CD3B8A3F4E}" type="pres">
      <dgm:prSet presAssocID="{767316B9-9B0B-4139-AAA0-E1FA625B4324}" presName="spacer" presStyleCnt="0"/>
      <dgm:spPr/>
    </dgm:pt>
    <dgm:pt modelId="{F7200C5F-79F6-4813-93C0-6DC075823BDD}" type="pres">
      <dgm:prSet presAssocID="{6DF39E8E-BB2B-47D0-840F-9A0FF9836980}" presName="parentText" presStyleLbl="node1" presStyleIdx="3" presStyleCnt="4">
        <dgm:presLayoutVars>
          <dgm:chMax val="0"/>
          <dgm:bulletEnabled val="1"/>
        </dgm:presLayoutVars>
      </dgm:prSet>
      <dgm:spPr/>
      <dgm:t>
        <a:bodyPr/>
        <a:lstStyle/>
        <a:p>
          <a:endParaRPr lang="en-US"/>
        </a:p>
      </dgm:t>
    </dgm:pt>
  </dgm:ptLst>
  <dgm:cxnLst>
    <dgm:cxn modelId="{8AE21D6E-6B9D-40AF-AB04-33AB70C9720E}" srcId="{4E79B6B4-7500-4187-9C40-2C02C3FED69F}" destId="{6DF39E8E-BB2B-47D0-840F-9A0FF9836980}" srcOrd="3" destOrd="0" parTransId="{6802880D-23A8-4511-85C6-79F6AD2F6170}" sibTransId="{517E4262-D329-4EA8-9F57-1D5BF89C4B30}"/>
    <dgm:cxn modelId="{C68BD650-93B3-4482-BA14-5035FC332E6E}" type="presOf" srcId="{3A27A305-9F45-4DC1-9C3E-E16FCD5E11B2}" destId="{0C9B6A0C-1DCC-44A1-82EF-707201D113EC}" srcOrd="0" destOrd="0" presId="urn:microsoft.com/office/officeart/2005/8/layout/vList2"/>
    <dgm:cxn modelId="{DEFCE8CC-E97A-4ECA-956A-3AD65910FD58}" srcId="{4E79B6B4-7500-4187-9C40-2C02C3FED69F}" destId="{3A27A305-9F45-4DC1-9C3E-E16FCD5E11B2}" srcOrd="1" destOrd="0" parTransId="{6FFEC7CE-20C8-4A0C-92B7-91EE8DF1E948}" sibTransId="{D24ECF9E-FD90-4530-8B70-C46ED5720AC3}"/>
    <dgm:cxn modelId="{046979FA-77A2-4A50-B391-B8B14F15A73C}" type="presOf" srcId="{B71645BC-A31E-4C0F-A308-46E774C3636A}" destId="{7AAFFDDB-A3EE-43D2-BE33-EE551DEFCE8C}" srcOrd="0" destOrd="0" presId="urn:microsoft.com/office/officeart/2005/8/layout/vList2"/>
    <dgm:cxn modelId="{47F67A17-C24A-45D0-AD32-319D4DE5418B}" type="presOf" srcId="{6DF39E8E-BB2B-47D0-840F-9A0FF9836980}" destId="{F7200C5F-79F6-4813-93C0-6DC075823BDD}" srcOrd="0" destOrd="0" presId="urn:microsoft.com/office/officeart/2005/8/layout/vList2"/>
    <dgm:cxn modelId="{61B6AD43-000D-4F5A-8750-D6511CED9BB8}" srcId="{4E79B6B4-7500-4187-9C40-2C02C3FED69F}" destId="{30CF5DE3-2CD8-487C-BC81-27FB4DFC2CFA}" srcOrd="0" destOrd="0" parTransId="{DE4AF8C8-60B5-44E9-BC7B-06B3CBF5C22C}" sibTransId="{1B7997F8-7E60-447B-8610-F6A59972B14C}"/>
    <dgm:cxn modelId="{B892B724-4B1A-494F-AE90-3D33C0F9E640}" type="presOf" srcId="{30CF5DE3-2CD8-487C-BC81-27FB4DFC2CFA}" destId="{5D017716-820D-4E26-8ED7-3A3F2744B6A1}" srcOrd="0" destOrd="0" presId="urn:microsoft.com/office/officeart/2005/8/layout/vList2"/>
    <dgm:cxn modelId="{0C954813-FB9C-4950-B364-164DF58256B2}" srcId="{4E79B6B4-7500-4187-9C40-2C02C3FED69F}" destId="{B71645BC-A31E-4C0F-A308-46E774C3636A}" srcOrd="2" destOrd="0" parTransId="{23F841FD-9CB2-4B83-8065-9A0767FCA1B3}" sibTransId="{767316B9-9B0B-4139-AAA0-E1FA625B4324}"/>
    <dgm:cxn modelId="{D1451D84-5CC1-44CD-960A-91754E3BAC8C}" type="presOf" srcId="{4E79B6B4-7500-4187-9C40-2C02C3FED69F}" destId="{210EEA9A-254E-4CB3-BCDF-31DEB23E7736}" srcOrd="0" destOrd="0" presId="urn:microsoft.com/office/officeart/2005/8/layout/vList2"/>
    <dgm:cxn modelId="{7625CB0F-7A5B-4C46-B6E4-8D316CC73638}" type="presParOf" srcId="{210EEA9A-254E-4CB3-BCDF-31DEB23E7736}" destId="{5D017716-820D-4E26-8ED7-3A3F2744B6A1}" srcOrd="0" destOrd="0" presId="urn:microsoft.com/office/officeart/2005/8/layout/vList2"/>
    <dgm:cxn modelId="{71CE6C09-B310-4E2E-BF48-CF0263A8CE58}" type="presParOf" srcId="{210EEA9A-254E-4CB3-BCDF-31DEB23E7736}" destId="{4CD91842-C5D5-4B64-9817-700EE967B3BF}" srcOrd="1" destOrd="0" presId="urn:microsoft.com/office/officeart/2005/8/layout/vList2"/>
    <dgm:cxn modelId="{F52DB343-8D4F-4F68-985C-40740EB284C2}" type="presParOf" srcId="{210EEA9A-254E-4CB3-BCDF-31DEB23E7736}" destId="{0C9B6A0C-1DCC-44A1-82EF-707201D113EC}" srcOrd="2" destOrd="0" presId="urn:microsoft.com/office/officeart/2005/8/layout/vList2"/>
    <dgm:cxn modelId="{81DFEF75-85CF-4299-9EFE-E5EBF640B5FA}" type="presParOf" srcId="{210EEA9A-254E-4CB3-BCDF-31DEB23E7736}" destId="{7D52E37D-4404-4E49-A53F-80CB93E60AE7}" srcOrd="3" destOrd="0" presId="urn:microsoft.com/office/officeart/2005/8/layout/vList2"/>
    <dgm:cxn modelId="{5C7B0027-C5B5-43D2-A90A-86B16B0E270E}" type="presParOf" srcId="{210EEA9A-254E-4CB3-BCDF-31DEB23E7736}" destId="{7AAFFDDB-A3EE-43D2-BE33-EE551DEFCE8C}" srcOrd="4" destOrd="0" presId="urn:microsoft.com/office/officeart/2005/8/layout/vList2"/>
    <dgm:cxn modelId="{6804970D-72A3-41AC-AD7F-1C243F88E0D9}" type="presParOf" srcId="{210EEA9A-254E-4CB3-BCDF-31DEB23E7736}" destId="{A3239E37-20B7-47C4-9FAB-79CD3B8A3F4E}" srcOrd="5" destOrd="0" presId="urn:microsoft.com/office/officeart/2005/8/layout/vList2"/>
    <dgm:cxn modelId="{8B801817-1B7F-46CE-A2CA-767B211A7B12}" type="presParOf" srcId="{210EEA9A-254E-4CB3-BCDF-31DEB23E7736}" destId="{F7200C5F-79F6-4813-93C0-6DC075823BDD}" srcOrd="6"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3554893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2FB0EB7D-53ED-4003-9255-2E8032FFD16F}" type="datetimeFigureOut">
              <a:rPr lang="en-US" smtClean="0"/>
              <a:pPr/>
              <a:t>9/19/2013</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6988CCE6-3EFD-4D24-A7D9-3D96A9932504}" type="slidenum">
              <a:rPr lang="en-US" smtClean="0"/>
              <a:pPr/>
              <a:t>‹#›</a:t>
            </a:fld>
            <a:endParaRPr lang="en-US"/>
          </a:p>
        </p:txBody>
      </p:sp>
    </p:spTree>
    <p:extLst>
      <p:ext uri="{BB962C8B-B14F-4D97-AF65-F5344CB8AC3E}">
        <p14:creationId xmlns:p14="http://schemas.microsoft.com/office/powerpoint/2010/main" xmlns="" val="6624911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latin typeface="Arial" pitchFamily="34" charset="0"/>
                <a:cs typeface="Arial" pitchFamily="34" charset="0"/>
              </a:rPr>
              <a:pPr/>
              <a:t>1</a:t>
            </a:fld>
            <a:endParaRPr lang="en-GB" dirty="0">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ln/>
        </p:spPr>
      </p:sp>
      <p:sp>
        <p:nvSpPr>
          <p:cNvPr id="98309"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853256-9128-474F-BA03-8AD72C19156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7C28492A-729C-4B63-9326-5D0D5E6A17B8}"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dirty="0" smtClean="0"/>
              <a:t>A port scanner is a software application designed to probe a server or host for open ports. This is often used by administrators to verify security policies of their networks and by attackers to identify running services on a host with the view to compromise it.</a:t>
            </a:r>
          </a:p>
          <a:p>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a:noFill/>
        </p:spPr>
        <p:txBody>
          <a:bodyPr/>
          <a:lstStyle/>
          <a:p>
            <a:r>
              <a:rPr lang="en-GB">
                <a:latin typeface="Arial" pitchFamily="34" charset="0"/>
                <a:cs typeface="Arial" pitchFamily="34" charset="0"/>
              </a:rPr>
              <a:t>Date</a:t>
            </a:r>
          </a:p>
        </p:txBody>
      </p:sp>
      <p:sp>
        <p:nvSpPr>
          <p:cNvPr id="102403" name="Rectangle 7"/>
          <p:cNvSpPr>
            <a:spLocks noGrp="1" noChangeArrowheads="1"/>
          </p:cNvSpPr>
          <p:nvPr>
            <p:ph type="sldNum" sz="quarter" idx="5"/>
          </p:nvPr>
        </p:nvSpPr>
        <p:spPr>
          <a:noFill/>
        </p:spPr>
        <p:txBody>
          <a:bodyPr/>
          <a:lstStyle/>
          <a:p>
            <a:fld id="{5E5E2EFC-4F4D-4056-80D6-2CEC34FC1F99}" type="slidenum">
              <a:rPr lang="en-GB">
                <a:latin typeface="Arial" pitchFamily="34" charset="0"/>
                <a:cs typeface="Arial" pitchFamily="34" charset="0"/>
              </a:rPr>
              <a:pPr/>
              <a:t>2</a:t>
            </a:fld>
            <a:endParaRPr lang="en-GB">
              <a:latin typeface="Arial" pitchFamily="34" charset="0"/>
              <a:cs typeface="Arial" pitchFamily="34" charset="0"/>
            </a:endParaRPr>
          </a:p>
        </p:txBody>
      </p:sp>
      <p:sp>
        <p:nvSpPr>
          <p:cNvPr id="102404" name="Rectangle 2"/>
          <p:cNvSpPr>
            <a:spLocks noGrp="1" noRot="1" noChangeAspect="1" noChangeArrowheads="1" noTextEdit="1"/>
          </p:cNvSpPr>
          <p:nvPr>
            <p:ph type="sldImg"/>
          </p:nvPr>
        </p:nvSpPr>
        <p:spPr>
          <a:ln/>
        </p:spPr>
      </p:sp>
      <p:sp>
        <p:nvSpPr>
          <p:cNvPr id="102405"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Vulnerability scanners take the concept of a port scanner to the next level. </a:t>
            </a:r>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smtClean="0"/>
              <a:t>Vulnerability scanners can be of two types: network-based scanners and host-based scanners. Network-based scanners are used primarily for mapping an organization's network and identifying open ports and related vulnerabilities. In most cases, these scanners are not limited by the operating system of targeted systems. The scanners can be installed on a single system on the network and can quickly locate and test numerous hosts. Host-based scanners have to be installed on each host to be tested and are used primarily to identify specific host operating system and application </a:t>
            </a:r>
            <a:r>
              <a:rPr lang="en-US" sz="1300" dirty="0" err="1" smtClean="0"/>
              <a:t>misconfigurations</a:t>
            </a:r>
            <a:r>
              <a:rPr lang="en-US" sz="1300" dirty="0" smtClean="0"/>
              <a:t> and vulnerabilities. Because host-based scanners are able to detect vulnerabilities at a higher degree of detail than network-based scanners, they usually require not only host (local) access but also a “root” or administrative account. Some host-based scanners offer the capability of repairing </a:t>
            </a:r>
            <a:r>
              <a:rPr lang="en-US" sz="1300" dirty="0" err="1" smtClean="0"/>
              <a:t>misconfigurations</a:t>
            </a:r>
            <a:r>
              <a:rPr lang="en-US" sz="1300" dirty="0" smtClean="0"/>
              <a:t>. </a:t>
            </a:r>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smtClean="0"/>
              <a:t>Vulnerability scanning results should be documented and discovered deficiencies corrected. </a:t>
            </a:r>
          </a:p>
          <a:p>
            <a:endParaRPr lang="en-US" sz="1300" dirty="0" smtClean="0"/>
          </a:p>
          <a:p>
            <a:r>
              <a:rPr lang="en-US" sz="1300" dirty="0" smtClean="0"/>
              <a:t>Example of point 2 : </a:t>
            </a:r>
            <a:r>
              <a:rPr lang="en-US" dirty="0" smtClean="0"/>
              <a:t>(e.g., operating system upgrade will make the application running on top of the operating system inoperable),</a:t>
            </a:r>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dirty="0" smtClean="0"/>
              <a:t>Passwords are generally stored and transmitted in an encrypted form called a hash. When a user logs on to a computer/system and enters a password, a hash is generated and compared to a stored hash. If the entered and the stored hashes match, the user is authenticated</a:t>
            </a:r>
          </a:p>
          <a:p>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smtClean="0"/>
              <a:t>Another advantage of server based virus detection is that all virus detectors require frequent updating to remain effective. This is much easier to accomplish on the server-based programs due to their limited number relative to client hosts. </a:t>
            </a:r>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dirty="0" smtClean="0"/>
              <a:t>Penetration testing can be an invaluable technique to any organization's information security program. </a:t>
            </a:r>
          </a:p>
          <a:p>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smtClean="0"/>
              <a:t>Since penetration testing is designed to simulate an attack and use tools and techniques that may be restricted by law, and organizational policy, it is imperative to get formal permission for conducting penetration testing prior to starting. </a:t>
            </a:r>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They collect information on the target from public web pages, newsgroups and similar sites. They then use port scanners and vulnerability scanners to identify target hosts. Since they are, most likely, going through a firewall, the amount of information is far less than they would get if operating internally. After identifying hosts on the network that can be reached from the outside, they attempt to compromise one of the hosts. If successful, they then leverage this access to compromise others hosts not generally accessible from outside. This is why penetration testing is an iterative process that leverages minimal access to gain greater access. </a:t>
            </a:r>
          </a:p>
          <a:p>
            <a:pPr>
              <a:buFont typeface="Arial" pitchFamily="34" charset="0"/>
              <a:buChar char="•"/>
            </a:pPr>
            <a:endParaRPr lang="en-US" dirty="0" smtClean="0"/>
          </a:p>
          <a:p>
            <a:pPr defTabSz="990478">
              <a:buFont typeface="Arial" pitchFamily="34" charset="0"/>
              <a:buChar char="•"/>
              <a:defRPr/>
            </a:pPr>
            <a:r>
              <a:rPr lang="en-US" dirty="0" smtClean="0"/>
              <a:t>An internal penetration test is similar to an external except that the testers are now on the internal network (i.e., behind the firewall) and are granted some level of access to the network (generally as a user but sometimes at a higher level). The penetration testers will then try to gain a greater level of access to the network through privilege escalation. The testers are provided with the information about a network that somebody with their provided privileges would normally have. This is generally as a standard employee although it can also be anything up to and including a system or network administrator depending on the goals of the test. </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B871634A-A654-48D5-8DC2-D3F76DD98360}" type="slidenum">
              <a:rPr lang="en-US"/>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9A62509-7FF7-401D-B3D9-CE2F31D9075A}" type="slidenum">
              <a:rPr lang="en-GB" altLang="en-US" smtClean="0"/>
              <a:pPr>
                <a:defRPr/>
              </a:pPr>
              <a:t>5</a:t>
            </a:fld>
            <a:endParaRPr lang="en-GB"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84CFBBF2-610F-49C0-A45E-AB8A8AF741DA}" type="slidenum">
              <a:rPr lang="en-US"/>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52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dirty="0" smtClean="0"/>
              <a:t>With IPS you get various features like anomaly detection, threat detection, data flow pattern matching, signatures, global correlation....and many more which are not there in a Firewall. </a:t>
            </a:r>
          </a:p>
          <a:p>
            <a:r>
              <a:rPr lang="en-IN" dirty="0" smtClean="0"/>
              <a:t>Say for example a firewall will not be able to detect an attack in which the data is deviating from it`s regular pattern, whereas an IPS will detect and reset that connection as it has inbuilt anomaly detection. </a:t>
            </a:r>
          </a:p>
          <a:p>
            <a:endParaRPr lang="en-IN" dirty="0" smtClean="0"/>
          </a:p>
          <a:p>
            <a:r>
              <a:rPr lang="en-IN" dirty="0" smtClean="0"/>
              <a:t>The IPS can fight various virus/worms/</a:t>
            </a:r>
            <a:r>
              <a:rPr lang="en-IN" dirty="0" err="1" smtClean="0"/>
              <a:t>trojans</a:t>
            </a:r>
            <a:r>
              <a:rPr lang="en-IN" dirty="0" smtClean="0"/>
              <a:t>/Adware/Spyware which the Firewall cannot unless you use the ASA-SSMs on it.</a:t>
            </a:r>
            <a:endParaRPr lang="en-US" dirty="0"/>
          </a:p>
        </p:txBody>
      </p:sp>
      <p:sp>
        <p:nvSpPr>
          <p:cNvPr id="4" name="Slide Number Placeholder 3"/>
          <p:cNvSpPr>
            <a:spLocks noGrp="1"/>
          </p:cNvSpPr>
          <p:nvPr>
            <p:ph type="sldNum" sz="quarter" idx="10"/>
          </p:nvPr>
        </p:nvSpPr>
        <p:spPr/>
        <p:txBody>
          <a:bodyPr/>
          <a:lstStyle/>
          <a:p>
            <a:pPr>
              <a:defRPr/>
            </a:pPr>
            <a:fld id="{79A62509-7FF7-401D-B3D9-CE2F31D9075A}" type="slidenum">
              <a:rPr lang="en-GB" altLang="en-US" smtClean="0"/>
              <a:pPr>
                <a:defRPr/>
              </a:pPr>
              <a:t>6</a:t>
            </a:fld>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8350"/>
            <a:ext cx="5114925" cy="3836988"/>
          </a:xfrm>
        </p:spPr>
      </p:sp>
      <p:sp>
        <p:nvSpPr>
          <p:cNvPr id="3" name="Notes Placeholder 2"/>
          <p:cNvSpPr>
            <a:spLocks noGrp="1"/>
          </p:cNvSpPr>
          <p:nvPr>
            <p:ph type="body" idx="1"/>
          </p:nvPr>
        </p:nvSpPr>
        <p:spPr/>
        <p:txBody>
          <a:bodyPr>
            <a:normAutofit/>
          </a:bodyPr>
          <a:lstStyle/>
          <a:p>
            <a:r>
              <a:rPr lang="en-US" sz="1300" dirty="0" smtClean="0"/>
              <a:t>When centered on the IT aspects of information security, it can be seen as a part of an information technology audit. It is often then referred to as an Information technology security audit or a computer security audit</a:t>
            </a:r>
            <a:endParaRPr lang="en-US" dirty="0"/>
          </a:p>
        </p:txBody>
      </p:sp>
      <p:sp>
        <p:nvSpPr>
          <p:cNvPr id="4" name="Slide Number Placeholder 3"/>
          <p:cNvSpPr>
            <a:spLocks noGrp="1"/>
          </p:cNvSpPr>
          <p:nvPr>
            <p:ph type="sldNum" sz="quarter" idx="10"/>
          </p:nvPr>
        </p:nvSpPr>
        <p:spPr/>
        <p:txBody>
          <a:bodyPr/>
          <a:lstStyle/>
          <a:p>
            <a:fld id="{6988CCE6-3EFD-4D24-A7D9-3D96A993250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88CCE6-3EFD-4D24-A7D9-3D96A993250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hemeOverride" Target="../theme/themeOverride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9/19/2013</a:t>
            </a:fld>
            <a:endParaRPr lang="en-US"/>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1"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9/19/2013</a:t>
            </a:fld>
            <a:endParaRPr lang="en-US"/>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1"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9/19/2013</a:t>
            </a:fld>
            <a:endParaRPr lang="en-US"/>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1"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6" y="608015"/>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6"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pic>
        <p:nvPicPr>
          <p:cNvPr id="4" name="Picture 2" descr="C:\Documents and Settings\chaitcha605\Desktop\Logos for PwC\Transparent Step Logo.png"/>
          <p:cNvPicPr>
            <a:picLocks noChangeAspect="1" noChangeArrowheads="1"/>
          </p:cNvPicPr>
          <p:nvPr userDrawn="1"/>
        </p:nvPicPr>
        <p:blipFill>
          <a:blip r:embed="rId3"/>
          <a:srcRect/>
          <a:stretch>
            <a:fillRect/>
          </a:stretch>
        </p:blipFill>
        <p:spPr bwMode="auto">
          <a:xfrm>
            <a:off x="7315200" y="6165850"/>
            <a:ext cx="1738313" cy="641350"/>
          </a:xfrm>
          <a:prstGeom prst="rect">
            <a:avLst/>
          </a:prstGeom>
          <a:noFill/>
          <a:ln w="9525">
            <a:noFill/>
            <a:miter lim="800000"/>
            <a:headEnd/>
            <a:tailEnd/>
          </a:ln>
        </p:spPr>
      </p:pic>
      <p:pic>
        <p:nvPicPr>
          <p:cNvPr id="5" name="Picture 3" descr="C:\Documents and Settings\chaitcha605\Desktop\Logos for PwC\Transparent NeGP PNG.png"/>
          <p:cNvPicPr>
            <a:picLocks noChangeAspect="1" noChangeArrowheads="1"/>
          </p:cNvPicPr>
          <p:nvPr userDrawn="1"/>
        </p:nvPicPr>
        <p:blipFill>
          <a:blip r:embed="rId4"/>
          <a:srcRect/>
          <a:stretch>
            <a:fillRect/>
          </a:stretch>
        </p:blipFill>
        <p:spPr bwMode="auto">
          <a:xfrm>
            <a:off x="14288" y="6286500"/>
            <a:ext cx="1662112" cy="533400"/>
          </a:xfrm>
          <a:prstGeom prst="rect">
            <a:avLst/>
          </a:prstGeom>
          <a:noFill/>
          <a:ln w="9525">
            <a:noFill/>
            <a:miter lim="800000"/>
            <a:headEnd/>
            <a:tailEnd/>
          </a:ln>
        </p:spPr>
      </p:pic>
      <p:sp>
        <p:nvSpPr>
          <p:cNvPr id="6"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47B6EEDD-3106-453E-ACDD-E871C0572815}"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203BB1F3-3AD0-46E1-8C10-4A3BADF7A8CF}"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9" y="1752602"/>
            <a:ext cx="4333875"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52602"/>
            <a:ext cx="4335462"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6B3BF531-DD5A-45F6-858D-C7889107C442}"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r>
              <a:rPr lang="en-US"/>
              <a:t>Slide </a:t>
            </a:r>
            <a:fld id="{61DC0AB7-F9B0-40BA-94A6-26265E8A99E3}" type="slidenum">
              <a:rPr lang="en-US"/>
              <a:pPr>
                <a:defRPr/>
              </a:pPr>
              <a:t>‹#›</a:t>
            </a:fld>
            <a:endParaRPr lang="en-US"/>
          </a:p>
        </p:txBody>
      </p:sp>
      <p:sp>
        <p:nvSpPr>
          <p:cNvPr id="8"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r>
              <a:rPr lang="en-US"/>
              <a:t>Slide </a:t>
            </a:r>
            <a:fld id="{FB5E1307-1D27-44AD-9E29-C91F38C3CEB0}" type="slidenum">
              <a:rPr lang="en-US"/>
              <a:pPr>
                <a:defRPr/>
              </a:pPr>
              <a:t>‹#›</a:t>
            </a:fld>
            <a:endParaRPr lang="en-US"/>
          </a:p>
        </p:txBody>
      </p:sp>
      <p:sp>
        <p:nvSpPr>
          <p:cNvPr id="4"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r>
              <a:rPr lang="en-US"/>
              <a:t>Slide </a:t>
            </a:r>
            <a:fld id="{67F12FDE-D3D9-4469-ABF7-96AAB78C2B0E}" type="slidenum">
              <a:rPr lang="en-US"/>
              <a:pPr>
                <a:defRPr/>
              </a:pPr>
              <a:t>‹#›</a:t>
            </a:fld>
            <a:endParaRPr lang="en-US"/>
          </a:p>
        </p:txBody>
      </p:sp>
      <p:sp>
        <p:nvSpPr>
          <p:cNvPr id="3"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A6199416-A0E6-4BE8-B88D-D1A58C8D18A2}"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9/19/2013</a:t>
            </a:fld>
            <a:endParaRPr lang="en-US"/>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1"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91D492E2-2A8F-42C5-9CA1-4832F1BBB2F2}"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80411171-BEC2-4FA1-BE61-A2CD117EC711}"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9" y="608013"/>
            <a:ext cx="2205037" cy="5480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9" y="608013"/>
            <a:ext cx="6464300" cy="5480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69EBD2A3-218E-4256-BC1B-4B9618D1E216}"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60339" y="1752600"/>
            <a:ext cx="4333875"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6613" y="1752600"/>
            <a:ext cx="4335462"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160339" y="3995740"/>
            <a:ext cx="8821737" cy="2092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
          <p:cNvSpPr>
            <a:spLocks noGrp="1" noChangeArrowheads="1"/>
          </p:cNvSpPr>
          <p:nvPr>
            <p:ph type="sldNum" sz="quarter" idx="10"/>
          </p:nvPr>
        </p:nvSpPr>
        <p:spPr>
          <a:ln/>
        </p:spPr>
        <p:txBody>
          <a:bodyPr/>
          <a:lstStyle>
            <a:lvl1pPr>
              <a:defRPr/>
            </a:lvl1pPr>
          </a:lstStyle>
          <a:p>
            <a:pPr>
              <a:defRPr/>
            </a:pPr>
            <a:r>
              <a:rPr lang="en-US"/>
              <a:t>Slide </a:t>
            </a:r>
            <a:fld id="{7C84CB55-6CEA-4922-9174-5F43EC627491}" type="slidenum">
              <a:rPr lang="en-US"/>
              <a:pPr>
                <a:defRPr/>
              </a:pPr>
              <a:t>‹#›</a:t>
            </a:fld>
            <a:endParaRPr lang="en-US"/>
          </a:p>
        </p:txBody>
      </p:sp>
      <p:sp>
        <p:nvSpPr>
          <p:cNvPr id="7"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39" y="1752602"/>
            <a:ext cx="8821737" cy="4335463"/>
          </a:xfrm>
        </p:spPr>
        <p:txBody>
          <a:bodyPr/>
          <a:lstStyle/>
          <a:p>
            <a:pPr lvl="0"/>
            <a:endParaRPr lang="en-US" noProof="0" smtClean="0"/>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5DCBD78B-B9F5-424F-A568-B2384895C8AD}"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60339" y="1752600"/>
            <a:ext cx="4333875"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160339" y="3995740"/>
            <a:ext cx="4333875" cy="2092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6613" y="1752602"/>
            <a:ext cx="4335462"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
          <p:cNvSpPr>
            <a:spLocks noGrp="1" noChangeArrowheads="1"/>
          </p:cNvSpPr>
          <p:nvPr>
            <p:ph type="sldNum" sz="quarter" idx="10"/>
          </p:nvPr>
        </p:nvSpPr>
        <p:spPr>
          <a:ln/>
        </p:spPr>
        <p:txBody>
          <a:bodyPr/>
          <a:lstStyle>
            <a:lvl1pPr>
              <a:defRPr/>
            </a:lvl1pPr>
          </a:lstStyle>
          <a:p>
            <a:pPr>
              <a:defRPr/>
            </a:pPr>
            <a:r>
              <a:rPr lang="en-US"/>
              <a:t>Slide </a:t>
            </a:r>
            <a:fld id="{EE3088BA-CC1C-4BA2-BD50-E955E3D7B113}" type="slidenum">
              <a:rPr lang="en-US"/>
              <a:pPr>
                <a:defRPr/>
              </a:pPr>
              <a:t>‹#›</a:t>
            </a:fld>
            <a:endParaRPr lang="en-US"/>
          </a:p>
        </p:txBody>
      </p:sp>
      <p:sp>
        <p:nvSpPr>
          <p:cNvPr id="7"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60339" y="1752602"/>
            <a:ext cx="8821737" cy="4335463"/>
          </a:xfrm>
        </p:spPr>
        <p:txBody>
          <a:bodyPr/>
          <a:lstStyle/>
          <a:p>
            <a:pPr lvl="0"/>
            <a:endParaRPr lang="en-US" noProof="0" smtClean="0"/>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E7FDAA08-AF52-4EEE-9B26-D34C98CF0CD1}"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60339" y="1752602"/>
            <a:ext cx="4333875"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52602"/>
            <a:ext cx="4335462"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75279C74-5C08-4730-9537-7CC938BDFD97}"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60339" y="608013"/>
            <a:ext cx="8821737" cy="5480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p:txBody>
          <a:bodyPr/>
          <a:lstStyle>
            <a:lvl1pPr>
              <a:defRPr smtClean="0"/>
            </a:lvl1pPr>
          </a:lstStyle>
          <a:p>
            <a:pPr>
              <a:defRPr/>
            </a:pPr>
            <a:r>
              <a:rPr lang="en-US"/>
              <a:t>Slide </a:t>
            </a:r>
            <a:fld id="{79A66B8F-9F29-4614-97C1-9F6F4FE7C075}" type="slidenum">
              <a:rPr lang="en-US"/>
              <a:pPr>
                <a:defRPr/>
              </a:pPr>
              <a:t>‹#›</a:t>
            </a:fld>
            <a:endParaRPr lang="en-US"/>
          </a:p>
        </p:txBody>
      </p:sp>
      <p:sp>
        <p:nvSpPr>
          <p:cNvPr id="4" name="Footer Placeholder 3"/>
          <p:cNvSpPr>
            <a:spLocks noGrp="1"/>
          </p:cNvSpPr>
          <p:nvPr>
            <p:ph type="ftr" sz="quarter" idx="11"/>
          </p:nvPr>
        </p:nvSpPr>
        <p:spPr/>
        <p:txBody>
          <a:bodyPr/>
          <a:lstStyle>
            <a:lvl1pPr>
              <a:defRPr dirty="0" smtClean="0"/>
            </a:lvl1pPr>
          </a:lstStyle>
          <a:p>
            <a:pPr>
              <a:defRPr/>
            </a:pP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6" name="Textplatzhalter Descriptor 1"/>
          <p:cNvSpPr>
            <a:spLocks noGrp="1"/>
          </p:cNvSpPr>
          <p:nvPr>
            <p:ph type="body" sz="quarter" idx="10" hasCustomPrompt="1"/>
          </p:nvPr>
        </p:nvSpPr>
        <p:spPr>
          <a:xfrm>
            <a:off x="180000" y="131668"/>
            <a:ext cx="8877600" cy="248604"/>
          </a:xfrm>
        </p:spPr>
        <p:txBody>
          <a:bodyPr lIns="0" tIns="0" rIns="0" bIns="0" anchor="t" anchorCtr="0">
            <a:no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tx2"/>
                </a:solidFill>
              </a:defRPr>
            </a:lvl1pPr>
          </a:lstStyle>
          <a:p>
            <a:pPr lvl="0"/>
            <a:r>
              <a:rPr lang="en-GB" noProof="0" dirty="0" smtClean="0"/>
              <a:t>Descriptor 1 Service Area or Industry or Audience Segment (Author) </a:t>
            </a:r>
          </a:p>
        </p:txBody>
      </p:sp>
      <p:sp>
        <p:nvSpPr>
          <p:cNvPr id="9" name="Textplatzhalter Descriptor 2"/>
          <p:cNvSpPr>
            <a:spLocks noGrp="1"/>
          </p:cNvSpPr>
          <p:nvPr>
            <p:ph type="body" sz="quarter" idx="11" hasCustomPrompt="1"/>
          </p:nvPr>
        </p:nvSpPr>
        <p:spPr>
          <a:xfrm>
            <a:off x="180000" y="365712"/>
            <a:ext cx="8877600" cy="248604"/>
          </a:xfrm>
        </p:spPr>
        <p:txBody>
          <a:bodyPr lIns="0" tIns="0" rIns="0" bIns="0" anchor="t" anchorCtr="0">
            <a:norm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accent1"/>
                </a:solidFill>
              </a:defRPr>
            </a:lvl1pPr>
          </a:lstStyle>
          <a:p>
            <a:pPr lvl="0"/>
            <a:r>
              <a:rPr lang="en-GB" noProof="0" dirty="0" smtClean="0"/>
              <a:t>Descriptor 2 Service or Industry (Topic: What is it about) </a:t>
            </a:r>
          </a:p>
          <a:p>
            <a:pPr lvl="0"/>
            <a:endParaRPr lang="en-GB" noProof="0" dirty="0" smtClean="0"/>
          </a:p>
        </p:txBody>
      </p:sp>
      <p:sp>
        <p:nvSpPr>
          <p:cNvPr id="7" name="Rectangle 2050"/>
          <p:cNvSpPr>
            <a:spLocks noGrp="1" noChangeArrowheads="1"/>
          </p:cNvSpPr>
          <p:nvPr>
            <p:ph type="ctrTitle" hasCustomPrompt="1"/>
          </p:nvPr>
        </p:nvSpPr>
        <p:spPr bwMode="auto">
          <a:xfrm>
            <a:off x="160627" y="1065033"/>
            <a:ext cx="8796337" cy="1245953"/>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10" name="Rectangle 2051"/>
          <p:cNvSpPr>
            <a:spLocks noGrp="1" noChangeArrowheads="1"/>
          </p:cNvSpPr>
          <p:nvPr>
            <p:ph type="subTitle" sz="quarter" idx="1" hasCustomPrompt="1"/>
          </p:nvPr>
        </p:nvSpPr>
        <p:spPr>
          <a:xfrm>
            <a:off x="160627" y="2304926"/>
            <a:ext cx="8796337"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9/19/2013</a:t>
            </a:fld>
            <a:endParaRPr lang="en-US"/>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1"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ver slide with Two Images">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69200" y="2163600"/>
            <a:ext cx="4320000" cy="3258000"/>
          </a:xfrm>
        </p:spPr>
        <p:txBody>
          <a:bodyPr/>
          <a:lstStyle/>
          <a:p>
            <a:r>
              <a:rPr lang="en-US" noProof="0" smtClean="0"/>
              <a:t>Click icon to add picture</a:t>
            </a:r>
            <a:endParaRPr lang="en-GB" noProof="0" dirty="0"/>
          </a:p>
        </p:txBody>
      </p:sp>
      <p:sp>
        <p:nvSpPr>
          <p:cNvPr id="14" name="Picture Placeholder 12"/>
          <p:cNvSpPr>
            <a:spLocks noGrp="1"/>
          </p:cNvSpPr>
          <p:nvPr>
            <p:ph type="pic" sz="quarter" idx="11"/>
          </p:nvPr>
        </p:nvSpPr>
        <p:spPr>
          <a:xfrm>
            <a:off x="4654800" y="2163600"/>
            <a:ext cx="4294800" cy="3258000"/>
          </a:xfrm>
        </p:spPr>
        <p:txBody>
          <a:bodyPr/>
          <a:lstStyle/>
          <a:p>
            <a:r>
              <a:rPr lang="en-US" noProof="0" smtClean="0"/>
              <a:t>Click icon to add picture</a:t>
            </a:r>
            <a:endParaRPr lang="en-GB" noProof="0" dirty="0"/>
          </a:p>
        </p:txBody>
      </p:sp>
      <p:sp>
        <p:nvSpPr>
          <p:cNvPr id="6" name="Rectangle 2050"/>
          <p:cNvSpPr>
            <a:spLocks noGrp="1" noChangeArrowheads="1"/>
          </p:cNvSpPr>
          <p:nvPr>
            <p:ph type="ctrTitle" hasCustomPrompt="1"/>
          </p:nvPr>
        </p:nvSpPr>
        <p:spPr bwMode="auto">
          <a:xfrm>
            <a:off x="160627" y="66561"/>
            <a:ext cx="8796337" cy="602956"/>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7" name="Rectangle 2051"/>
          <p:cNvSpPr>
            <a:spLocks noGrp="1" noChangeArrowheads="1"/>
          </p:cNvSpPr>
          <p:nvPr>
            <p:ph type="subTitle" sz="quarter" idx="1" hasCustomPrompt="1"/>
          </p:nvPr>
        </p:nvSpPr>
        <p:spPr>
          <a:xfrm>
            <a:off x="160627" y="663457"/>
            <a:ext cx="8796337"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7638" y="608400"/>
            <a:ext cx="8805600" cy="820800"/>
          </a:xfrm>
        </p:spPr>
        <p:txBody>
          <a:bodyPr lIns="0" tIns="0" anchor="t" anchorCtr="0"/>
          <a:lstStyle>
            <a:lvl1pPr>
              <a:defRPr/>
            </a:lvl1pPr>
          </a:lstStyle>
          <a:p>
            <a:r>
              <a:rPr lang="en-GB" noProof="0" dirty="0" smtClean="0"/>
              <a:t>Agenda/Contents/Section</a:t>
            </a:r>
            <a:endParaRPr lang="en-GB" noProof="0" dirty="0"/>
          </a:p>
        </p:txBody>
      </p:sp>
      <p:sp>
        <p:nvSpPr>
          <p:cNvPr id="6" name="Text Placeholder 5"/>
          <p:cNvSpPr>
            <a:spLocks noGrp="1"/>
          </p:cNvSpPr>
          <p:nvPr>
            <p:ph type="body" sz="quarter" idx="10" hasCustomPrompt="1"/>
          </p:nvPr>
        </p:nvSpPr>
        <p:spPr>
          <a:xfrm>
            <a:off x="180000" y="1771412"/>
            <a:ext cx="8769600" cy="4255200"/>
          </a:xfrm>
        </p:spPr>
        <p:txBody>
          <a:bodyPr/>
          <a:lstStyle/>
          <a:p>
            <a:r>
              <a:rPr lang="en-GB" dirty="0" smtClean="0"/>
              <a:t>Section title 1</a:t>
            </a:r>
          </a:p>
          <a:p>
            <a:r>
              <a:rPr lang="en-GB" dirty="0" smtClean="0"/>
              <a:t>Section title 2</a:t>
            </a:r>
          </a:p>
          <a:p>
            <a:r>
              <a:rPr lang="en-GB" dirty="0" smtClean="0"/>
              <a:t>Section title 3</a:t>
            </a:r>
            <a:endParaRPr lang="en-GB" dirty="0"/>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13" name="Inhaltsplatzhalter 12"/>
          <p:cNvSpPr>
            <a:spLocks noGrp="1"/>
          </p:cNvSpPr>
          <p:nvPr>
            <p:ph sz="quarter" idx="17"/>
          </p:nvPr>
        </p:nvSpPr>
        <p:spPr>
          <a:xfrm>
            <a:off x="182109" y="1770742"/>
            <a:ext cx="8766175" cy="4346575"/>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8" name="Title 7"/>
          <p:cNvSpPr>
            <a:spLocks noGrp="1"/>
          </p:cNvSpPr>
          <p:nvPr>
            <p:ph type="title"/>
          </p:nvPr>
        </p:nvSpPr>
        <p:spPr/>
        <p:txBody>
          <a:bodyPr/>
          <a:lstStyle/>
          <a:p>
            <a:r>
              <a:rPr lang="en-US" noProof="0" smtClean="0"/>
              <a:t>Click to edit Master title style</a:t>
            </a:r>
            <a:endParaRPr lang="en-GB" noProof="0" dirty="0"/>
          </a:p>
        </p:txBody>
      </p:sp>
      <p:sp>
        <p:nvSpPr>
          <p:cNvPr id="9" name="NEW_FOOTER_XUDVGYEHFL"/>
          <p:cNvSpPr>
            <a:spLocks noGrp="1"/>
          </p:cNvSpPr>
          <p:nvPr>
            <p:ph type="dt" sz="half" idx="18"/>
          </p:nvPr>
        </p:nvSpPr>
        <p:spPr/>
        <p:txBody>
          <a:bodyPr/>
          <a:lstStyle/>
          <a:p>
            <a:endParaRPr lang="en-GB" dirty="0"/>
          </a:p>
        </p:txBody>
      </p:sp>
      <p:sp>
        <p:nvSpPr>
          <p:cNvPr id="11" name="NEW_FOOTER_TAEFKWTIJZ"/>
          <p:cNvSpPr>
            <a:spLocks noGrp="1"/>
          </p:cNvSpPr>
          <p:nvPr>
            <p:ph type="sldNum" sz="quarter" idx="19"/>
          </p:nvPr>
        </p:nvSpPr>
        <p:spPr/>
        <p:txBody>
          <a:bodyPr/>
          <a:lstStyle/>
          <a:p>
            <a:r>
              <a:rPr lang="en-GB" smtClean="0"/>
              <a:t>Slide </a:t>
            </a:r>
            <a:fld id="{CE332037-203C-46D4-83FF-2B8C91549C8D}" type="slidenum">
              <a:rPr lang="en-GB" smtClean="0"/>
              <a:pPr/>
              <a:t>‹#›</a:t>
            </a:fld>
            <a:endParaRPr lang="en-GB" dirty="0"/>
          </a:p>
        </p:txBody>
      </p:sp>
      <p:sp>
        <p:nvSpPr>
          <p:cNvPr id="12" name="NEW_FOOTER_CMQKAYYXAS"/>
          <p:cNvSpPr>
            <a:spLocks noGrp="1"/>
          </p:cNvSpPr>
          <p:nvPr>
            <p:ph type="ftr" sz="quarter" idx="20"/>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smtClean="0"/>
              <a:t>Click to edit Master title style</a:t>
            </a:r>
            <a:endParaRPr lang="en-GB" dirty="0"/>
          </a:p>
        </p:txBody>
      </p:sp>
      <p:sp>
        <p:nvSpPr>
          <p:cNvPr id="10" name="Inhaltsplatzhalter 9"/>
          <p:cNvSpPr>
            <a:spLocks noGrp="1"/>
          </p:cNvSpPr>
          <p:nvPr>
            <p:ph sz="quarter" idx="21"/>
          </p:nvPr>
        </p:nvSpPr>
        <p:spPr>
          <a:xfrm>
            <a:off x="188686" y="1770289"/>
            <a:ext cx="4303485" cy="4303713"/>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Inhaltsplatzhalter 9"/>
          <p:cNvSpPr>
            <a:spLocks noGrp="1"/>
          </p:cNvSpPr>
          <p:nvPr>
            <p:ph sz="quarter" idx="22"/>
          </p:nvPr>
        </p:nvSpPr>
        <p:spPr>
          <a:xfrm>
            <a:off x="4666347" y="1770289"/>
            <a:ext cx="4303485" cy="43037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Date Placeholder 12"/>
          <p:cNvSpPr>
            <a:spLocks noGrp="1"/>
          </p:cNvSpPr>
          <p:nvPr>
            <p:ph type="dt" sz="half" idx="23"/>
          </p:nvPr>
        </p:nvSpPr>
        <p:spPr/>
        <p:txBody>
          <a:bodyPr/>
          <a:lstStyle/>
          <a:p>
            <a:endParaRPr lang="en-GB" dirty="0"/>
          </a:p>
        </p:txBody>
      </p:sp>
      <p:sp>
        <p:nvSpPr>
          <p:cNvPr id="14" name="Slide Number Placeholder 13"/>
          <p:cNvSpPr>
            <a:spLocks noGrp="1"/>
          </p:cNvSpPr>
          <p:nvPr>
            <p:ph type="sldNum" sz="quarter" idx="24"/>
          </p:nvPr>
        </p:nvSpPr>
        <p:spPr/>
        <p:txBody>
          <a:bodyPr/>
          <a:lstStyle/>
          <a:p>
            <a:r>
              <a:rPr lang="en-GB" smtClean="0"/>
              <a:t>Slide </a:t>
            </a:r>
            <a:fld id="{CE332037-203C-46D4-83FF-2B8C91549C8D}" type="slidenum">
              <a:rPr lang="en-GB" smtClean="0"/>
              <a:pPr/>
              <a:t>‹#›</a:t>
            </a:fld>
            <a:endParaRPr lang="en-GB" dirty="0"/>
          </a:p>
        </p:txBody>
      </p:sp>
      <p:sp>
        <p:nvSpPr>
          <p:cNvPr id="15" name="Footer Placeholder 14"/>
          <p:cNvSpPr>
            <a:spLocks noGrp="1"/>
          </p:cNvSpPr>
          <p:nvPr>
            <p:ph type="ftr" sz="quarter" idx="25"/>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3600" y="1771200"/>
            <a:ext cx="8766000" cy="1360800"/>
          </a:xfrm>
        </p:spPr>
        <p:txBody>
          <a:bodyPr/>
          <a:lstStyle/>
          <a:p>
            <a:pPr lvl="0"/>
            <a:r>
              <a:rPr lang="en-US" smtClean="0"/>
              <a:t>Click to edit Master text styles</a:t>
            </a:r>
          </a:p>
          <a:p>
            <a:pPr lvl="1"/>
            <a:r>
              <a:rPr lang="en-US" smtClean="0"/>
              <a:t>Second level</a:t>
            </a:r>
          </a:p>
        </p:txBody>
      </p:sp>
      <p:sp>
        <p:nvSpPr>
          <p:cNvPr id="15" name="Title 14"/>
          <p:cNvSpPr>
            <a:spLocks noGrp="1"/>
          </p:cNvSpPr>
          <p:nvPr>
            <p:ph type="title"/>
          </p:nvPr>
        </p:nvSpPr>
        <p:spPr/>
        <p:txBody>
          <a:bodyPr/>
          <a:lstStyle/>
          <a:p>
            <a:r>
              <a:rPr lang="en-US" smtClean="0"/>
              <a:t>Click to edit Master title style</a:t>
            </a:r>
            <a:endParaRPr lang="en-GB" dirty="0"/>
          </a:p>
        </p:txBody>
      </p:sp>
      <p:sp>
        <p:nvSpPr>
          <p:cNvPr id="18" name="Content Placeholder 17"/>
          <p:cNvSpPr>
            <a:spLocks noGrp="1"/>
          </p:cNvSpPr>
          <p:nvPr>
            <p:ph sz="quarter" idx="18"/>
          </p:nvPr>
        </p:nvSpPr>
        <p:spPr>
          <a:xfrm>
            <a:off x="187200" y="3283200"/>
            <a:ext cx="4294800" cy="279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Content Placeholder 17"/>
          <p:cNvSpPr>
            <a:spLocks noGrp="1"/>
          </p:cNvSpPr>
          <p:nvPr>
            <p:ph sz="quarter" idx="19"/>
          </p:nvPr>
        </p:nvSpPr>
        <p:spPr>
          <a:xfrm>
            <a:off x="4658400" y="3283200"/>
            <a:ext cx="4294800" cy="279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Date Placeholder 10"/>
          <p:cNvSpPr>
            <a:spLocks noGrp="1"/>
          </p:cNvSpPr>
          <p:nvPr>
            <p:ph type="dt" sz="half" idx="20"/>
          </p:nvPr>
        </p:nvSpPr>
        <p:spPr/>
        <p:txBody>
          <a:bodyPr/>
          <a:lstStyle/>
          <a:p>
            <a:endParaRPr lang="en-GB" dirty="0"/>
          </a:p>
        </p:txBody>
      </p:sp>
      <p:sp>
        <p:nvSpPr>
          <p:cNvPr id="12" name="Slide Number Placeholder 11"/>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20" name="Footer Placeholder 19"/>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3600" y="1771200"/>
            <a:ext cx="6624000" cy="4334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6897600" y="17712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68976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p>
        </p:txBody>
      </p:sp>
      <p:sp>
        <p:nvSpPr>
          <p:cNvPr id="16" name="Slide Number Placeholder 15"/>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408400" y="1771200"/>
            <a:ext cx="6624000" cy="4334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180000" y="17712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800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p>
        </p:txBody>
      </p:sp>
      <p:sp>
        <p:nvSpPr>
          <p:cNvPr id="16" name="Slide Number Placeholder 15"/>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noProof="0" smtClean="0"/>
              <a:t>Click to edit Master title style</a:t>
            </a:r>
            <a:endParaRPr lang="en-GB" noProof="0"/>
          </a:p>
        </p:txBody>
      </p:sp>
      <p:sp>
        <p:nvSpPr>
          <p:cNvPr id="10" name="Inhaltsplatzhalter 9"/>
          <p:cNvSpPr>
            <a:spLocks noGrp="1"/>
          </p:cNvSpPr>
          <p:nvPr>
            <p:ph sz="quarter" idx="21"/>
          </p:nvPr>
        </p:nvSpPr>
        <p:spPr>
          <a:xfrm>
            <a:off x="486000" y="1771200"/>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Inhaltsplatzhalter 9"/>
          <p:cNvSpPr>
            <a:spLocks noGrp="1"/>
          </p:cNvSpPr>
          <p:nvPr>
            <p:ph sz="quarter" idx="22"/>
          </p:nvPr>
        </p:nvSpPr>
        <p:spPr>
          <a:xfrm>
            <a:off x="3258000" y="1770289"/>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Inhaltsplatzhalter 9"/>
          <p:cNvSpPr>
            <a:spLocks noGrp="1"/>
          </p:cNvSpPr>
          <p:nvPr>
            <p:ph sz="quarter" idx="23"/>
          </p:nvPr>
        </p:nvSpPr>
        <p:spPr>
          <a:xfrm>
            <a:off x="6033600" y="1771200"/>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2" name="Date Placeholder 11"/>
          <p:cNvSpPr>
            <a:spLocks noGrp="1"/>
          </p:cNvSpPr>
          <p:nvPr>
            <p:ph type="dt" sz="half" idx="24"/>
          </p:nvPr>
        </p:nvSpPr>
        <p:spPr/>
        <p:txBody>
          <a:bodyPr/>
          <a:lstStyle/>
          <a:p>
            <a:endParaRPr lang="en-GB" dirty="0"/>
          </a:p>
        </p:txBody>
      </p:sp>
      <p:sp>
        <p:nvSpPr>
          <p:cNvPr id="13" name="Slide Number Placeholder 12"/>
          <p:cNvSpPr>
            <a:spLocks noGrp="1"/>
          </p:cNvSpPr>
          <p:nvPr>
            <p:ph type="sldNum" sz="quarter" idx="25"/>
          </p:nvPr>
        </p:nvSpPr>
        <p:spPr/>
        <p:txBody>
          <a:bodyPr/>
          <a:lstStyle/>
          <a:p>
            <a:r>
              <a:rPr lang="en-GB" smtClean="0"/>
              <a:t>Slide </a:t>
            </a:r>
            <a:fld id="{CE332037-203C-46D4-83FF-2B8C91549C8D}" type="slidenum">
              <a:rPr lang="en-GB" smtClean="0"/>
              <a:pPr/>
              <a:t>‹#›</a:t>
            </a:fld>
            <a:endParaRPr lang="en-GB" dirty="0"/>
          </a:p>
        </p:txBody>
      </p:sp>
      <p:sp>
        <p:nvSpPr>
          <p:cNvPr id="14" name="Footer Placeholder 13"/>
          <p:cNvSpPr>
            <a:spLocks noGrp="1"/>
          </p:cNvSpPr>
          <p:nvPr>
            <p:ph type="ftr" sz="quarter" idx="26"/>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el 1"/>
          <p:cNvSpPr>
            <a:spLocks noGrp="1"/>
          </p:cNvSpPr>
          <p:nvPr>
            <p:ph type="title"/>
          </p:nvPr>
        </p:nvSpPr>
        <p:spPr>
          <a:xfrm>
            <a:off x="179092" y="608400"/>
            <a:ext cx="8805600" cy="756000"/>
          </a:xfrm>
        </p:spPr>
        <p:txBody>
          <a:bodyPr/>
          <a:lstStyle>
            <a:lvl1pPr>
              <a:defRPr/>
            </a:lvl1pPr>
          </a:lstStyle>
          <a:p>
            <a:r>
              <a:rPr lang="en-US" smtClean="0"/>
              <a:t>Click to edit Master title style</a:t>
            </a:r>
            <a:endParaRPr lang="en-GB" dirty="0"/>
          </a:p>
        </p:txBody>
      </p:sp>
      <p:sp>
        <p:nvSpPr>
          <p:cNvPr id="11" name="Date Placeholder 10"/>
          <p:cNvSpPr>
            <a:spLocks noGrp="1"/>
          </p:cNvSpPr>
          <p:nvPr>
            <p:ph type="dt" sz="half" idx="10"/>
          </p:nvPr>
        </p:nvSpPr>
        <p:spPr/>
        <p:txBody>
          <a:bodyPr/>
          <a:lstStyle/>
          <a:p>
            <a:endParaRPr lang="en-GB" dirty="0"/>
          </a:p>
        </p:txBody>
      </p:sp>
      <p:sp>
        <p:nvSpPr>
          <p:cNvPr id="12" name="Slide Number Placeholder 11"/>
          <p:cNvSpPr>
            <a:spLocks noGrp="1"/>
          </p:cNvSpPr>
          <p:nvPr>
            <p:ph type="sldNum" sz="quarter" idx="11"/>
          </p:nvPr>
        </p:nvSpPr>
        <p:spPr/>
        <p:txBody>
          <a:bodyPr/>
          <a:lstStyle/>
          <a:p>
            <a:r>
              <a:rPr lang="en-GB" smtClean="0"/>
              <a:t>Slide </a:t>
            </a:r>
            <a:fld id="{CE332037-203C-46D4-83FF-2B8C91549C8D}" type="slidenum">
              <a:rPr lang="en-GB" smtClean="0"/>
              <a:pPr/>
              <a:t>‹#›</a:t>
            </a:fld>
            <a:endParaRPr lang="en-GB" dirty="0"/>
          </a:p>
        </p:txBody>
      </p:sp>
      <p:sp>
        <p:nvSpPr>
          <p:cNvPr id="16" name="Footer Placeholder 15"/>
          <p:cNvSpPr>
            <a:spLocks noGrp="1"/>
          </p:cNvSpPr>
          <p:nvPr>
            <p:ph type="ftr" sz="quarter" idx="1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Empty no Footer">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9/19/2013</a:t>
            </a:fld>
            <a:endParaRPr lang="en-US"/>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1"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endParaRPr lang="en-GB" dirty="0"/>
          </a:p>
        </p:txBody>
      </p:sp>
      <p:sp>
        <p:nvSpPr>
          <p:cNvPr id="14" name="Slide Number Placeholder 13"/>
          <p:cNvSpPr>
            <a:spLocks noGrp="1"/>
          </p:cNvSpPr>
          <p:nvPr>
            <p:ph type="sldNum" sz="quarter" idx="11"/>
          </p:nvPr>
        </p:nvSpPr>
        <p:spPr/>
        <p:txBody>
          <a:bodyPr/>
          <a:lstStyle/>
          <a:p>
            <a:r>
              <a:rPr lang="en-GB" smtClean="0"/>
              <a:t>Slide </a:t>
            </a:r>
            <a:fld id="{CE332037-203C-46D4-83FF-2B8C91549C8D}" type="slidenum">
              <a:rPr lang="en-GB" smtClean="0"/>
              <a:pPr/>
              <a:t>‹#›</a:t>
            </a:fld>
            <a:endParaRPr lang="en-GB" dirty="0"/>
          </a:p>
        </p:txBody>
      </p:sp>
      <p:sp>
        <p:nvSpPr>
          <p:cNvPr id="15" name="Footer Placeholder 14"/>
          <p:cNvSpPr>
            <a:spLocks noGrp="1"/>
          </p:cNvSpPr>
          <p:nvPr>
            <p:ph type="ftr" sz="quarter" idx="1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10" name="Titel 1"/>
          <p:cNvSpPr>
            <a:spLocks noGrp="1"/>
          </p:cNvSpPr>
          <p:nvPr>
            <p:ph type="title" hasCustomPrompt="1"/>
          </p:nvPr>
        </p:nvSpPr>
        <p:spPr>
          <a:xfrm>
            <a:off x="157358" y="71414"/>
            <a:ext cx="8838000" cy="1643521"/>
          </a:xfrm>
        </p:spPr>
        <p:txBody>
          <a:bodyPr/>
          <a:lstStyle>
            <a:lvl1pPr>
              <a:defRPr sz="4000">
                <a:solidFill>
                  <a:schemeClr val="accent1"/>
                </a:solidFill>
              </a:defRPr>
            </a:lvl1pPr>
          </a:lstStyle>
          <a:p>
            <a:r>
              <a:rPr lang="en-GB" noProof="0" dirty="0" smtClean="0"/>
              <a:t>Closing statement</a:t>
            </a:r>
            <a:endParaRPr lang="en-GB" sz="2400" noProof="0" dirty="0">
              <a:solidFill>
                <a:schemeClr val="tx2"/>
              </a:solidFill>
            </a:endParaRPr>
          </a:p>
        </p:txBody>
      </p:sp>
      <p:sp>
        <p:nvSpPr>
          <p:cNvPr id="5" name="Text Placeholder 8"/>
          <p:cNvSpPr>
            <a:spLocks noGrp="1"/>
          </p:cNvSpPr>
          <p:nvPr>
            <p:ph type="body" sz="quarter" idx="10" hasCustomPrompt="1"/>
          </p:nvPr>
        </p:nvSpPr>
        <p:spPr>
          <a:xfrm>
            <a:off x="169863" y="6089650"/>
            <a:ext cx="5184652" cy="596900"/>
          </a:xfrm>
        </p:spPr>
        <p:txBody>
          <a:bodyPr anchor="b" anchorCtr="0"/>
          <a:lstStyle>
            <a:lvl1pPr>
              <a:spcBef>
                <a:spcPts val="0"/>
              </a:spcBef>
              <a:spcAft>
                <a:spcPts val="0"/>
              </a:spcAft>
              <a:defRPr sz="800">
                <a:solidFill>
                  <a:schemeClr val="accent1"/>
                </a:solidFill>
              </a:defRPr>
            </a:lvl1pPr>
          </a:lstStyle>
          <a:p>
            <a:pPr lvl="0"/>
            <a:r>
              <a:rPr lang="en-GB" smtClean="0"/>
              <a:t>Add legal text and copyright here.</a:t>
            </a:r>
            <a:endParaRPr lang="en-GB" dirty="0"/>
          </a:p>
        </p:txBody>
      </p:sp>
    </p:spTree>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8"/>
          <p:cNvSpPr>
            <a:spLocks noGrp="1"/>
          </p:cNvSpPr>
          <p:nvPr>
            <p:ph type="dt" sz="half" idx="18"/>
          </p:nvPr>
        </p:nvSpPr>
        <p:spPr>
          <a:xfrm>
            <a:off x="6804664" y="6366618"/>
            <a:ext cx="2133600" cy="170916"/>
          </a:xfrm>
        </p:spPr>
        <p:txBody>
          <a:bodyPr/>
          <a:lstStyle/>
          <a:p>
            <a:endParaRPr lang="en-GB" dirty="0"/>
          </a:p>
        </p:txBody>
      </p:sp>
      <p:sp>
        <p:nvSpPr>
          <p:cNvPr id="8" name="Slide Number Placeholder 10"/>
          <p:cNvSpPr>
            <a:spLocks noGrp="1"/>
          </p:cNvSpPr>
          <p:nvPr>
            <p:ph type="sldNum" sz="quarter" idx="19"/>
          </p:nvPr>
        </p:nvSpPr>
        <p:spPr>
          <a:xfrm>
            <a:off x="6804664" y="6526472"/>
            <a:ext cx="2133600" cy="150811"/>
          </a:xfrm>
        </p:spPr>
        <p:txBody>
          <a:bodyPr/>
          <a:lstStyle/>
          <a:p>
            <a:r>
              <a:rPr lang="en-GB" smtClean="0"/>
              <a:t>Slide </a:t>
            </a:r>
            <a:fld id="{CE332037-203C-46D4-83FF-2B8C91549C8D}" type="slidenum">
              <a:rPr lang="en-GB" smtClean="0"/>
              <a:pPr/>
              <a:t>‹#›</a:t>
            </a:fld>
            <a:endParaRPr lang="en-GB" dirty="0"/>
          </a:p>
        </p:txBody>
      </p:sp>
      <p:sp>
        <p:nvSpPr>
          <p:cNvPr id="9" name="Footer Placeholder 11"/>
          <p:cNvSpPr>
            <a:spLocks noGrp="1"/>
          </p:cNvSpPr>
          <p:nvPr>
            <p:ph type="ftr" sz="quarter" idx="20"/>
          </p:nvPr>
        </p:nvSpPr>
        <p:spPr>
          <a:xfrm>
            <a:off x="185574" y="6366618"/>
            <a:ext cx="6243814" cy="159411"/>
          </a:xfrm>
        </p:spPr>
        <p:txBody>
          <a:bodyPr/>
          <a:lstStyle/>
          <a:p>
            <a:endParaRPr lang="en-GB" dirty="0"/>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752600"/>
            <a:ext cx="4333875"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52600"/>
            <a:ext cx="4335462"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NEW_FOOTER_GMOVGHLQOD"/>
          <p:cNvSpPr>
            <a:spLocks noGrp="1"/>
          </p:cNvSpPr>
          <p:nvPr>
            <p:ph type="dt" sz="half" idx="18"/>
          </p:nvPr>
        </p:nvSpPr>
        <p:spPr>
          <a:xfrm>
            <a:off x="6804664" y="6366618"/>
            <a:ext cx="2133600" cy="170916"/>
          </a:xfrm>
        </p:spPr>
        <p:txBody>
          <a:bodyPr/>
          <a:lstStyle/>
          <a:p>
            <a:endParaRPr lang="en-GB" dirty="0"/>
          </a:p>
        </p:txBody>
      </p:sp>
      <p:sp>
        <p:nvSpPr>
          <p:cNvPr id="9" name="NEW_FOOTER_JSCMJETYYX"/>
          <p:cNvSpPr>
            <a:spLocks noGrp="1"/>
          </p:cNvSpPr>
          <p:nvPr>
            <p:ph type="sldNum" sz="quarter" idx="19"/>
          </p:nvPr>
        </p:nvSpPr>
        <p:spPr>
          <a:xfrm>
            <a:off x="6804664" y="6526472"/>
            <a:ext cx="2133600" cy="150811"/>
          </a:xfrm>
        </p:spPr>
        <p:txBody>
          <a:bodyPr/>
          <a:lstStyle/>
          <a:p>
            <a:r>
              <a:rPr lang="en-GB" smtClean="0"/>
              <a:t>Slide </a:t>
            </a:r>
            <a:fld id="{CE332037-203C-46D4-83FF-2B8C91549C8D}" type="slidenum">
              <a:rPr lang="en-GB" smtClean="0"/>
              <a:pPr/>
              <a:t>‹#›</a:t>
            </a:fld>
            <a:endParaRPr lang="en-GB" dirty="0"/>
          </a:p>
        </p:txBody>
      </p:sp>
      <p:sp>
        <p:nvSpPr>
          <p:cNvPr id="10" name="NEW_FOOTER_ASPTIOOWYZ"/>
          <p:cNvSpPr>
            <a:spLocks noGrp="1"/>
          </p:cNvSpPr>
          <p:nvPr>
            <p:ph type="ftr" sz="quarter" idx="20"/>
          </p:nvPr>
        </p:nvSpPr>
        <p:spPr>
          <a:xfrm>
            <a:off x="185574" y="6366618"/>
            <a:ext cx="6243814" cy="159411"/>
          </a:xfrm>
        </p:spPr>
        <p:txBody>
          <a:bodyPr/>
          <a:lstStyle/>
          <a:p>
            <a:endParaRPr lang="en-GB" dirty="0"/>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NEW_FOOTER_PUELFYLXWK"/>
          <p:cNvSpPr>
            <a:spLocks noGrp="1"/>
          </p:cNvSpPr>
          <p:nvPr>
            <p:ph type="dt" sz="half" idx="18"/>
          </p:nvPr>
        </p:nvSpPr>
        <p:spPr>
          <a:xfrm>
            <a:off x="6804664" y="6366618"/>
            <a:ext cx="2133600" cy="170916"/>
          </a:xfrm>
        </p:spPr>
        <p:txBody>
          <a:bodyPr/>
          <a:lstStyle/>
          <a:p>
            <a:endParaRPr lang="en-GB" dirty="0"/>
          </a:p>
        </p:txBody>
      </p:sp>
      <p:sp>
        <p:nvSpPr>
          <p:cNvPr id="7" name="NEW_FOOTER_ZIBDQDJGPN"/>
          <p:cNvSpPr>
            <a:spLocks noGrp="1"/>
          </p:cNvSpPr>
          <p:nvPr>
            <p:ph type="sldNum" sz="quarter" idx="19"/>
          </p:nvPr>
        </p:nvSpPr>
        <p:spPr>
          <a:xfrm>
            <a:off x="6804664" y="6526472"/>
            <a:ext cx="2133600" cy="150811"/>
          </a:xfrm>
        </p:spPr>
        <p:txBody>
          <a:bodyPr/>
          <a:lstStyle/>
          <a:p>
            <a:r>
              <a:rPr lang="en-GB" smtClean="0"/>
              <a:t>Slide </a:t>
            </a:r>
            <a:fld id="{CE332037-203C-46D4-83FF-2B8C91549C8D}" type="slidenum">
              <a:rPr lang="en-GB" smtClean="0"/>
              <a:pPr/>
              <a:t>‹#›</a:t>
            </a:fld>
            <a:endParaRPr lang="en-GB" dirty="0"/>
          </a:p>
        </p:txBody>
      </p:sp>
      <p:sp>
        <p:nvSpPr>
          <p:cNvPr id="8" name="NEW_FOOTER_ZKWSQWEMWQ"/>
          <p:cNvSpPr>
            <a:spLocks noGrp="1"/>
          </p:cNvSpPr>
          <p:nvPr>
            <p:ph type="ftr" sz="quarter" idx="20"/>
          </p:nvPr>
        </p:nvSpPr>
        <p:spPr>
          <a:xfrm>
            <a:off x="185574" y="6366618"/>
            <a:ext cx="6243814" cy="159411"/>
          </a:xfrm>
        </p:spPr>
        <p:txBody>
          <a:bodyPr/>
          <a:lstStyle/>
          <a:p>
            <a:endParaRPr lang="en-GB" dirty="0"/>
          </a:p>
        </p:txBody>
      </p:sp>
    </p:spTree>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pic>
        <p:nvPicPr>
          <p:cNvPr id="4"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5"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6"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spTree>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GB"/>
              <a:t>Slide </a:t>
            </a:r>
            <a:fld id="{AE0AF927-C721-458C-86DD-60B43CE109D1}" type="slidenum">
              <a:rPr lang="en-GB"/>
              <a:pPr/>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9/19/2013</a:t>
            </a:fld>
            <a:endParaRPr lang="en-US"/>
          </a:p>
        </p:txBody>
      </p:sp>
      <p:sp>
        <p:nvSpPr>
          <p:cNvPr id="8" name="Footer Placeholder 7"/>
          <p:cNvSpPr>
            <a:spLocks noGrp="1"/>
          </p:cNvSpPr>
          <p:nvPr>
            <p:ph type="ftr" sz="quarter" idx="11"/>
          </p:nvPr>
        </p:nvSpPr>
        <p:spPr>
          <a:xfrm>
            <a:off x="3124200" y="6356352"/>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1"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r>
              <a:rPr lang="en-GB"/>
              <a:t>Slide </a:t>
            </a:r>
            <a:fld id="{D641C596-C62D-403E-8982-4FAFEC0919C4}" type="slidenum">
              <a:rPr lang="en-GB"/>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166813"/>
            <a:ext cx="4333875" cy="510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166813"/>
            <a:ext cx="4335462" cy="5102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r>
              <a:rPr lang="en-GB"/>
              <a:t>Slide </a:t>
            </a:r>
            <a:fld id="{35E441D5-AD50-4EF8-A9C4-AAA4E706B2F9}" type="slidenum">
              <a:rPr lang="en-GB"/>
              <a:pPr/>
              <a:t>‹#›</a:t>
            </a:fld>
            <a:endParaRPr lang="en-GB"/>
          </a:p>
        </p:txBody>
      </p:sp>
    </p:spTree>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r>
              <a:rPr lang="en-GB"/>
              <a:t>Slide </a:t>
            </a:r>
            <a:fld id="{14597805-6470-428C-83F2-9145D1CF2277}" type="slidenum">
              <a:rPr lang="en-GB"/>
              <a:pPr/>
              <a:t>‹#›</a:t>
            </a:fld>
            <a:endParaRPr lang="en-GB"/>
          </a:p>
        </p:txBody>
      </p:sp>
    </p:spTree>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r>
              <a:rPr lang="en-GB"/>
              <a:t>Slide </a:t>
            </a:r>
            <a:fld id="{232F24A0-FEFC-41DB-8EF2-F84451304501}" type="slidenum">
              <a:rPr lang="en-GB"/>
              <a:pPr/>
              <a:t>‹#›</a:t>
            </a:fld>
            <a:endParaRPr lang="en-GB"/>
          </a:p>
        </p:txBody>
      </p:sp>
    </p:spTree>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r>
              <a:rPr lang="en-GB"/>
              <a:t>Slide </a:t>
            </a:r>
            <a:fld id="{ABA54AF3-5B5C-45AA-BBC6-009006B2F2D0}" type="slidenum">
              <a:rPr lang="en-GB"/>
              <a:pPr/>
              <a:t>‹#›</a:t>
            </a:fld>
            <a:endParaRPr lang="en-GB"/>
          </a:p>
        </p:txBody>
      </p:sp>
    </p:spTree>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GB"/>
              <a:t>Slide </a:t>
            </a:r>
            <a:fld id="{37D8EED2-DAED-40EC-8285-58DD53685073}" type="slidenum">
              <a:rPr lang="en-GB"/>
              <a:pPr/>
              <a:t>‹#›</a:t>
            </a:fld>
            <a:endParaRPr lang="en-GB"/>
          </a:p>
        </p:txBody>
      </p:sp>
    </p:spTree>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GB"/>
              <a:t>Slide </a:t>
            </a:r>
            <a:fld id="{6C87FD25-8A72-4E7F-B03F-E12081F3BACA}" type="slidenum">
              <a:rPr lang="en-GB"/>
              <a:pPr/>
              <a:t>‹#›</a:t>
            </a:fld>
            <a:endParaRPr lang="en-GB"/>
          </a:p>
        </p:txBody>
      </p:sp>
    </p:spTree>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GB"/>
              <a:t>Slide </a:t>
            </a:r>
            <a:fld id="{0B5E1AB5-BC16-49F9-B559-634C5FAC4104}" type="slidenum">
              <a:rPr lang="en-GB"/>
              <a:pPr/>
              <a:t>‹#›</a:t>
            </a:fld>
            <a:endParaRPr lang="en-GB"/>
          </a:p>
        </p:txBody>
      </p:sp>
    </p:spTree>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230188"/>
            <a:ext cx="2205037" cy="6038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8" y="230188"/>
            <a:ext cx="6464300" cy="6038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GB"/>
              <a:t>Slide </a:t>
            </a:r>
            <a:fld id="{E4A0A21A-A5E8-4E78-9CA4-67507FCFBFB0}" type="slidenum">
              <a:rPr lang="en-GB"/>
              <a:pPr/>
              <a:t>‹#›</a:t>
            </a:fld>
            <a:endParaRPr lang="en-GB"/>
          </a:p>
        </p:txBody>
      </p:sp>
    </p:spTree>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6213" y="230188"/>
            <a:ext cx="8805862"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38" y="1166813"/>
            <a:ext cx="8821737" cy="5102225"/>
          </a:xfrm>
        </p:spPr>
        <p:txBody>
          <a:bodyPr/>
          <a:lstStyle/>
          <a:p>
            <a:endParaRPr lang="en-US"/>
          </a:p>
        </p:txBody>
      </p:sp>
      <p:sp>
        <p:nvSpPr>
          <p:cNvPr id="4" name="Slide Number Placeholder 3"/>
          <p:cNvSpPr>
            <a:spLocks noGrp="1"/>
          </p:cNvSpPr>
          <p:nvPr>
            <p:ph type="sldNum" sz="quarter" idx="10"/>
          </p:nvPr>
        </p:nvSpPr>
        <p:spPr>
          <a:xfrm>
            <a:off x="6810375" y="6613525"/>
            <a:ext cx="2159000" cy="161925"/>
          </a:xfrm>
        </p:spPr>
        <p:txBody>
          <a:bodyPr/>
          <a:lstStyle>
            <a:lvl1pPr>
              <a:defRPr/>
            </a:lvl1pPr>
          </a:lstStyle>
          <a:p>
            <a:r>
              <a:rPr lang="en-GB"/>
              <a:t>Slide </a:t>
            </a:r>
            <a:fld id="{F502A00B-F18A-4A40-89CB-699938043BDC}" type="slidenum">
              <a:rPr lang="en-GB"/>
              <a:pPr/>
              <a:t>‹#›</a:t>
            </a:fld>
            <a:endParaRPr lang="en-GB"/>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9/19/2013</a:t>
            </a:fld>
            <a:endParaRPr lang="en-US"/>
          </a:p>
        </p:txBody>
      </p:sp>
      <p:sp>
        <p:nvSpPr>
          <p:cNvPr id="4" name="Footer Placeholder 3"/>
          <p:cNvSpPr>
            <a:spLocks noGrp="1"/>
          </p:cNvSpPr>
          <p:nvPr>
            <p:ph type="ftr" sz="quarter" idx="11"/>
          </p:nvPr>
        </p:nvSpPr>
        <p:spPr>
          <a:xfrm>
            <a:off x="3124200" y="6356352"/>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1"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9/19/2013</a:t>
            </a:fld>
            <a:endParaRPr lang="en-US"/>
          </a:p>
        </p:txBody>
      </p:sp>
      <p:sp>
        <p:nvSpPr>
          <p:cNvPr id="3" name="Footer Placeholder 2"/>
          <p:cNvSpPr>
            <a:spLocks noGrp="1"/>
          </p:cNvSpPr>
          <p:nvPr>
            <p:ph type="ftr" sz="quarter" idx="11"/>
          </p:nvPr>
        </p:nvSpPr>
        <p:spPr>
          <a:xfrm>
            <a:off x="3124200" y="6356352"/>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1"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9/19/2013</a:t>
            </a:fld>
            <a:endParaRPr lang="en-US"/>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1"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pPr/>
              <a:t>9/19/2013</a:t>
            </a:fld>
            <a:endParaRPr lang="en-US"/>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1" y="6356352"/>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21" Type="http://schemas.openxmlformats.org/officeDocument/2006/relationships/image" Target="../media/image1.png"/><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theme" Target="../theme/theme3.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4.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7" name="Picture 2" descr="C:\Documents and Settings\chaitcha605\Desktop\Logos for PwC\Transparent Step Logo.png"/>
          <p:cNvPicPr>
            <a:picLocks noChangeAspect="1" noChangeArrowheads="1"/>
          </p:cNvPicPr>
          <p:nvPr userDrawn="1"/>
        </p:nvPicPr>
        <p:blipFill>
          <a:blip r:embed="rId13"/>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14"/>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4339" name="Rectangle 3"/>
          <p:cNvSpPr>
            <a:spLocks noGrp="1" noChangeArrowheads="1"/>
          </p:cNvSpPr>
          <p:nvPr>
            <p:ph type="sldNum" sz="quarter" idx="4"/>
          </p:nvPr>
        </p:nvSpPr>
        <p:spPr bwMode="auto">
          <a:xfrm>
            <a:off x="6810376" y="6550027"/>
            <a:ext cx="2159000" cy="161925"/>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a:buSzTx/>
              <a:defRPr sz="1100" smtClean="0">
                <a:solidFill>
                  <a:schemeClr val="bg2"/>
                </a:solidFill>
                <a:latin typeface="Arial" charset="0"/>
                <a:cs typeface="Arial" charset="0"/>
              </a:defRPr>
            </a:lvl1pPr>
          </a:lstStyle>
          <a:p>
            <a:pPr>
              <a:defRPr/>
            </a:pPr>
            <a:r>
              <a:rPr lang="en-US"/>
              <a:t>Slide </a:t>
            </a:r>
            <a:fld id="{1648277A-72B8-44F8-861E-B438F10E07FE}" type="slidenum">
              <a:rPr lang="en-US"/>
              <a:pPr>
                <a:defRPr/>
              </a:pPr>
              <a:t>‹#›</a:t>
            </a:fld>
            <a:endParaRPr lang="en-US"/>
          </a:p>
        </p:txBody>
      </p:sp>
      <p:sp>
        <p:nvSpPr>
          <p:cNvPr id="3075" name="Rectangle 4"/>
          <p:cNvSpPr>
            <a:spLocks noGrp="1" noChangeArrowheads="1"/>
          </p:cNvSpPr>
          <p:nvPr>
            <p:ph type="title"/>
          </p:nvPr>
        </p:nvSpPr>
        <p:spPr bwMode="black">
          <a:xfrm>
            <a:off x="160338" y="608013"/>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3076" name="Rectangle 5"/>
          <p:cNvSpPr>
            <a:spLocks noGrp="1" noChangeArrowheads="1"/>
          </p:cNvSpPr>
          <p:nvPr>
            <p:ph type="body" idx="1"/>
          </p:nvPr>
        </p:nvSpPr>
        <p:spPr bwMode="auto">
          <a:xfrm>
            <a:off x="160339" y="1752602"/>
            <a:ext cx="8821737" cy="43354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 Click to edit Master text styles,Click to edit Master text styles.</a:t>
            </a:r>
          </a:p>
          <a:p>
            <a:pPr lvl="1"/>
            <a:r>
              <a:rPr lang="en-US" smtClean="0"/>
              <a:t>Second level, Click to edit Master text stylesClick </a:t>
            </a:r>
            <a:br>
              <a:rPr lang="en-US" smtClean="0"/>
            </a:br>
            <a:r>
              <a:rPr lang="en-US" smtClean="0"/>
              <a:t>to edit Master text styles.</a:t>
            </a:r>
          </a:p>
          <a:p>
            <a:pPr lvl="2"/>
            <a:r>
              <a:rPr lang="en-US" smtClean="0"/>
              <a:t>Third level, Click to edit Master text stylesClick </a:t>
            </a:r>
            <a:br>
              <a:rPr lang="en-US" smtClean="0"/>
            </a:br>
            <a:r>
              <a:rPr lang="en-US" smtClean="0"/>
              <a:t>to edit Master text styles.</a:t>
            </a:r>
          </a:p>
          <a:p>
            <a:pPr lvl="3"/>
            <a:r>
              <a:rPr lang="en-US" smtClean="0"/>
              <a:t>Fourth level, Click to edit Master text stylesClick </a:t>
            </a:r>
            <a:br>
              <a:rPr lang="en-US" smtClean="0"/>
            </a:br>
            <a:r>
              <a:rPr lang="en-US" smtClean="0"/>
              <a:t>to edit Master text styles.</a:t>
            </a:r>
          </a:p>
          <a:p>
            <a:pPr lvl="4"/>
            <a:r>
              <a:rPr lang="en-US" smtClean="0"/>
              <a:t>Fifth level, Click to edit Master text stylesClick </a:t>
            </a:r>
            <a:br>
              <a:rPr lang="en-US" smtClean="0"/>
            </a:br>
            <a:r>
              <a:rPr lang="en-US" smtClean="0"/>
              <a:t>to edit Master text styles</a:t>
            </a:r>
          </a:p>
        </p:txBody>
      </p:sp>
      <p:sp>
        <p:nvSpPr>
          <p:cNvPr id="654342" name="Rectangle 6"/>
          <p:cNvSpPr>
            <a:spLocks noGrp="1" noChangeArrowheads="1"/>
          </p:cNvSpPr>
          <p:nvPr>
            <p:ph type="ftr" sz="quarter" idx="3"/>
          </p:nvPr>
        </p:nvSpPr>
        <p:spPr bwMode="auto">
          <a:xfrm>
            <a:off x="168276" y="6367465"/>
            <a:ext cx="5399088" cy="1619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buSzTx/>
              <a:defRPr sz="1100" dirty="0" smtClean="0">
                <a:solidFill>
                  <a:schemeClr val="bg2"/>
                </a:solidFill>
                <a:latin typeface="Arial" charset="0"/>
                <a:cs typeface="Arial" charset="0"/>
              </a:defRPr>
            </a:lvl1pPr>
          </a:lstStyle>
          <a:p>
            <a:pPr>
              <a:defRPr/>
            </a:pPr>
            <a:r>
              <a:rPr lang="en-US"/>
              <a:t> </a:t>
            </a:r>
          </a:p>
        </p:txBody>
      </p:sp>
      <p:sp>
        <p:nvSpPr>
          <p:cNvPr id="654343" name="Text Box 7"/>
          <p:cNvSpPr txBox="1">
            <a:spLocks noChangeArrowheads="1"/>
          </p:cNvSpPr>
          <p:nvPr userDrawn="1"/>
        </p:nvSpPr>
        <p:spPr bwMode="auto">
          <a:xfrm>
            <a:off x="168275" y="6550027"/>
            <a:ext cx="2159000" cy="161925"/>
          </a:xfrm>
          <a:prstGeom prst="rect">
            <a:avLst/>
          </a:prstGeom>
          <a:noFill/>
          <a:ln w="9525">
            <a:noFill/>
            <a:miter lim="800000"/>
            <a:headEnd/>
            <a:tailEnd/>
          </a:ln>
          <a:effectLst/>
        </p:spPr>
        <p:txBody>
          <a:bodyPr lIns="0" tIns="0" rIns="0" bIns="0" anchor="b"/>
          <a:lstStyle/>
          <a:p>
            <a:pPr>
              <a:buSzTx/>
              <a:defRPr/>
            </a:pPr>
            <a:r>
              <a:rPr lang="en-US" sz="1100" dirty="0">
                <a:solidFill>
                  <a:schemeClr val="bg2"/>
                </a:solidFill>
                <a:latin typeface="Arial" charset="0"/>
                <a:cs typeface="Arial" charset="0"/>
              </a:rPr>
              <a:t> </a:t>
            </a:r>
          </a:p>
        </p:txBody>
      </p:sp>
      <p:sp>
        <p:nvSpPr>
          <p:cNvPr id="654367" name="Text Box 31"/>
          <p:cNvSpPr txBox="1">
            <a:spLocks noChangeArrowheads="1"/>
          </p:cNvSpPr>
          <p:nvPr userDrawn="1"/>
        </p:nvSpPr>
        <p:spPr bwMode="auto">
          <a:xfrm>
            <a:off x="6802439" y="6372227"/>
            <a:ext cx="2159000" cy="161925"/>
          </a:xfrm>
          <a:prstGeom prst="rect">
            <a:avLst/>
          </a:prstGeom>
          <a:noFill/>
          <a:ln w="9525">
            <a:noFill/>
            <a:miter lim="800000"/>
            <a:headEnd/>
            <a:tailEnd/>
          </a:ln>
          <a:effectLst/>
        </p:spPr>
        <p:txBody>
          <a:bodyPr lIns="0" tIns="0" rIns="0" bIns="0" anchor="b"/>
          <a:lstStyle/>
          <a:p>
            <a:pPr algn="r">
              <a:buSzTx/>
              <a:defRPr/>
            </a:pPr>
            <a:r>
              <a:rPr lang="en-US" sz="1100" dirty="0">
                <a:solidFill>
                  <a:schemeClr val="bg2"/>
                </a:solidFill>
                <a:latin typeface="Arial" charset="0"/>
                <a:cs typeface="Arial" charset="0"/>
              </a:rPr>
              <a:t> </a:t>
            </a:r>
          </a:p>
        </p:txBody>
      </p:sp>
      <p:pic>
        <p:nvPicPr>
          <p:cNvPr id="8" name="Picture 2" descr="C:\Documents and Settings\chaitcha605\Desktop\Logos for PwC\Transparent Step Logo.png"/>
          <p:cNvPicPr>
            <a:picLocks noChangeAspect="1" noChangeArrowheads="1"/>
          </p:cNvPicPr>
          <p:nvPr userDrawn="1"/>
        </p:nvPicPr>
        <p:blipFill>
          <a:blip r:embed="rId19"/>
          <a:srcRect/>
          <a:stretch>
            <a:fillRect/>
          </a:stretch>
        </p:blipFill>
        <p:spPr bwMode="auto">
          <a:xfrm>
            <a:off x="7315200" y="6165850"/>
            <a:ext cx="1738313" cy="641350"/>
          </a:xfrm>
          <a:prstGeom prst="rect">
            <a:avLst/>
          </a:prstGeom>
          <a:noFill/>
          <a:ln w="9525">
            <a:noFill/>
            <a:miter lim="800000"/>
            <a:headEnd/>
            <a:tailEnd/>
          </a:ln>
        </p:spPr>
      </p:pic>
      <p:pic>
        <p:nvPicPr>
          <p:cNvPr id="9" name="Picture 3" descr="C:\Documents and Settings\chaitcha605\Desktop\Logos for PwC\Transparent NeGP PNG.png"/>
          <p:cNvPicPr>
            <a:picLocks noChangeAspect="1" noChangeArrowheads="1"/>
          </p:cNvPicPr>
          <p:nvPr userDrawn="1"/>
        </p:nvPicPr>
        <p:blipFill>
          <a:blip r:embed="rId20"/>
          <a:srcRect/>
          <a:stretch>
            <a:fillRect/>
          </a:stretch>
        </p:blipFill>
        <p:spPr bwMode="auto">
          <a:xfrm>
            <a:off x="14288" y="6286500"/>
            <a:ext cx="1662112" cy="533400"/>
          </a:xfrm>
          <a:prstGeom prst="rect">
            <a:avLst/>
          </a:prstGeom>
          <a:noFill/>
          <a:ln w="9525">
            <a:noFill/>
            <a:miter lim="800000"/>
            <a:headEnd/>
            <a:tailEnd/>
          </a:ln>
        </p:spPr>
      </p:pic>
      <p:sp>
        <p:nvSpPr>
          <p:cNvPr id="10"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par>
    </p:tnLst>
  </p:timing>
  <p:hf hdr="0" dt="0"/>
  <p:txStyles>
    <p:titleStyle>
      <a:lvl1pPr algn="l" rtl="0" eaLnBrk="0" fontAlgn="base" hangingPunct="0">
        <a:spcBef>
          <a:spcPct val="0"/>
        </a:spcBef>
        <a:spcAft>
          <a:spcPct val="0"/>
        </a:spcAft>
        <a:defRPr sz="2400">
          <a:solidFill>
            <a:schemeClr val="folHlink"/>
          </a:solidFill>
          <a:latin typeface="+mj-lt"/>
          <a:ea typeface="+mj-ea"/>
          <a:cs typeface="+mj-cs"/>
        </a:defRPr>
      </a:lvl1pPr>
      <a:lvl2pPr algn="l" rtl="0" eaLnBrk="0" fontAlgn="base" hangingPunct="0">
        <a:spcBef>
          <a:spcPct val="0"/>
        </a:spcBef>
        <a:spcAft>
          <a:spcPct val="0"/>
        </a:spcAft>
        <a:defRPr sz="2400">
          <a:solidFill>
            <a:schemeClr val="folHlink"/>
          </a:solidFill>
          <a:latin typeface="Arial" charset="0"/>
          <a:cs typeface="Arial" charset="0"/>
        </a:defRPr>
      </a:lvl2pPr>
      <a:lvl3pPr algn="l" rtl="0" eaLnBrk="0" fontAlgn="base" hangingPunct="0">
        <a:spcBef>
          <a:spcPct val="0"/>
        </a:spcBef>
        <a:spcAft>
          <a:spcPct val="0"/>
        </a:spcAft>
        <a:defRPr sz="2400">
          <a:solidFill>
            <a:schemeClr val="folHlink"/>
          </a:solidFill>
          <a:latin typeface="Arial" charset="0"/>
          <a:cs typeface="Arial" charset="0"/>
        </a:defRPr>
      </a:lvl3pPr>
      <a:lvl4pPr algn="l" rtl="0" eaLnBrk="0" fontAlgn="base" hangingPunct="0">
        <a:spcBef>
          <a:spcPct val="0"/>
        </a:spcBef>
        <a:spcAft>
          <a:spcPct val="0"/>
        </a:spcAft>
        <a:defRPr sz="2400">
          <a:solidFill>
            <a:schemeClr val="folHlink"/>
          </a:solidFill>
          <a:latin typeface="Arial" charset="0"/>
          <a:cs typeface="Arial" charset="0"/>
        </a:defRPr>
      </a:lvl4pPr>
      <a:lvl5pPr algn="l" rtl="0" eaLnBrk="0" fontAlgn="base" hangingPunct="0">
        <a:spcBef>
          <a:spcPct val="0"/>
        </a:spcBef>
        <a:spcAft>
          <a:spcPct val="0"/>
        </a:spcAft>
        <a:defRPr sz="2400">
          <a:solidFill>
            <a:schemeClr val="folHlink"/>
          </a:solidFill>
          <a:latin typeface="Arial" charset="0"/>
          <a:cs typeface="Arial" charset="0"/>
        </a:defRPr>
      </a:lvl5pPr>
      <a:lvl6pPr marL="457200" algn="l" rtl="0" fontAlgn="base">
        <a:spcBef>
          <a:spcPct val="0"/>
        </a:spcBef>
        <a:spcAft>
          <a:spcPct val="0"/>
        </a:spcAft>
        <a:defRPr sz="2400">
          <a:solidFill>
            <a:schemeClr val="folHlink"/>
          </a:solidFill>
          <a:latin typeface="Arial" charset="0"/>
          <a:cs typeface="Arial" charset="0"/>
        </a:defRPr>
      </a:lvl6pPr>
      <a:lvl7pPr marL="914400" algn="l" rtl="0" fontAlgn="base">
        <a:spcBef>
          <a:spcPct val="0"/>
        </a:spcBef>
        <a:spcAft>
          <a:spcPct val="0"/>
        </a:spcAft>
        <a:defRPr sz="2400">
          <a:solidFill>
            <a:schemeClr val="folHlink"/>
          </a:solidFill>
          <a:latin typeface="Arial" charset="0"/>
          <a:cs typeface="Arial" charset="0"/>
        </a:defRPr>
      </a:lvl7pPr>
      <a:lvl8pPr marL="1371600" algn="l" rtl="0" fontAlgn="base">
        <a:spcBef>
          <a:spcPct val="0"/>
        </a:spcBef>
        <a:spcAft>
          <a:spcPct val="0"/>
        </a:spcAft>
        <a:defRPr sz="2400">
          <a:solidFill>
            <a:schemeClr val="folHlink"/>
          </a:solidFill>
          <a:latin typeface="Arial" charset="0"/>
          <a:cs typeface="Arial" charset="0"/>
        </a:defRPr>
      </a:lvl8pPr>
      <a:lvl9pPr marL="1828800" algn="l" rtl="0" fontAlgn="base">
        <a:spcBef>
          <a:spcPct val="0"/>
        </a:spcBef>
        <a:spcAft>
          <a:spcPct val="0"/>
        </a:spcAft>
        <a:defRPr sz="2400">
          <a:solidFill>
            <a:schemeClr val="folHlink"/>
          </a:solidFill>
          <a:latin typeface="Arial" charset="0"/>
          <a:cs typeface="Arial" charset="0"/>
        </a:defRPr>
      </a:lvl9pPr>
    </p:titleStyle>
    <p:bodyStyle>
      <a:lvl1pPr marL="342900" indent="-342900" algn="l" defTabSz="695325" rtl="0" eaLnBrk="0" fontAlgn="base" hangingPunct="0">
        <a:spcBef>
          <a:spcPct val="20000"/>
        </a:spcBef>
        <a:spcAft>
          <a:spcPct val="20000"/>
        </a:spcAft>
        <a:buSzPct val="90000"/>
        <a:buFont typeface="Arial" pitchFamily="34" charset="0"/>
        <a:defRPr sz="2000">
          <a:solidFill>
            <a:schemeClr val="bg2"/>
          </a:solidFill>
          <a:latin typeface="+mn-lt"/>
          <a:ea typeface="+mn-ea"/>
          <a:cs typeface="+mn-cs"/>
        </a:defRPr>
      </a:lvl1pPr>
      <a:lvl2pPr marL="358775" indent="-357188" algn="l" defTabSz="695325" rtl="0" eaLnBrk="0" fontAlgn="base" hangingPunct="0">
        <a:spcBef>
          <a:spcPct val="0"/>
        </a:spcBef>
        <a:spcAft>
          <a:spcPct val="20000"/>
        </a:spcAft>
        <a:buChar char="•"/>
        <a:defRPr sz="2000">
          <a:solidFill>
            <a:schemeClr val="bg2"/>
          </a:solidFill>
          <a:latin typeface="+mn-lt"/>
          <a:cs typeface="+mn-cs"/>
        </a:defRPr>
      </a:lvl2pPr>
      <a:lvl3pPr marL="723900" indent="-363538" algn="l" defTabSz="695325" rtl="0" eaLnBrk="0" fontAlgn="base" hangingPunct="0">
        <a:spcBef>
          <a:spcPct val="0"/>
        </a:spcBef>
        <a:spcAft>
          <a:spcPct val="20000"/>
        </a:spcAft>
        <a:buFont typeface="Arial" pitchFamily="34" charset="0"/>
        <a:buChar char="-"/>
        <a:defRPr>
          <a:solidFill>
            <a:schemeClr val="bg2"/>
          </a:solidFill>
          <a:latin typeface="+mn-lt"/>
          <a:cs typeface="+mn-cs"/>
        </a:defRPr>
      </a:lvl3pPr>
      <a:lvl4pPr marL="1076325" indent="-350838" algn="l" defTabSz="695325" rtl="0" eaLnBrk="0" fontAlgn="base" hangingPunct="0">
        <a:spcBef>
          <a:spcPct val="0"/>
        </a:spcBef>
        <a:spcAft>
          <a:spcPct val="20000"/>
        </a:spcAft>
        <a:buChar char="•"/>
        <a:defRPr sz="1600">
          <a:solidFill>
            <a:schemeClr val="bg2"/>
          </a:solidFill>
          <a:latin typeface="+mn-lt"/>
          <a:cs typeface="+mn-cs"/>
        </a:defRPr>
      </a:lvl4pPr>
      <a:lvl5pPr marL="1438275" indent="-360363" algn="l" defTabSz="695325" rtl="0" eaLnBrk="0" fontAlgn="base" hangingPunct="0">
        <a:spcBef>
          <a:spcPct val="0"/>
        </a:spcBef>
        <a:spcAft>
          <a:spcPct val="20000"/>
        </a:spcAft>
        <a:buFont typeface="Arial" pitchFamily="34" charset="0"/>
        <a:buChar char="-"/>
        <a:defRPr sz="1600">
          <a:solidFill>
            <a:schemeClr val="bg2"/>
          </a:solidFill>
          <a:latin typeface="+mn-lt"/>
          <a:cs typeface="+mn-cs"/>
        </a:defRPr>
      </a:lvl5pPr>
      <a:lvl6pPr marL="1895475" indent="-360363" algn="l" defTabSz="695325" rtl="0" fontAlgn="base">
        <a:spcBef>
          <a:spcPct val="0"/>
        </a:spcBef>
        <a:spcAft>
          <a:spcPct val="20000"/>
        </a:spcAft>
        <a:buFont typeface="Arial" charset="0"/>
        <a:buChar char="-"/>
        <a:defRPr sz="1600">
          <a:solidFill>
            <a:schemeClr val="bg2"/>
          </a:solidFill>
          <a:latin typeface="+mn-lt"/>
          <a:cs typeface="+mn-cs"/>
        </a:defRPr>
      </a:lvl6pPr>
      <a:lvl7pPr marL="2352675" indent="-360363" algn="l" defTabSz="695325" rtl="0" fontAlgn="base">
        <a:spcBef>
          <a:spcPct val="0"/>
        </a:spcBef>
        <a:spcAft>
          <a:spcPct val="20000"/>
        </a:spcAft>
        <a:buFont typeface="Arial" charset="0"/>
        <a:buChar char="-"/>
        <a:defRPr sz="1600">
          <a:solidFill>
            <a:schemeClr val="bg2"/>
          </a:solidFill>
          <a:latin typeface="+mn-lt"/>
          <a:cs typeface="+mn-cs"/>
        </a:defRPr>
      </a:lvl7pPr>
      <a:lvl8pPr marL="2809875" indent="-360363" algn="l" defTabSz="695325" rtl="0" fontAlgn="base">
        <a:spcBef>
          <a:spcPct val="0"/>
        </a:spcBef>
        <a:spcAft>
          <a:spcPct val="20000"/>
        </a:spcAft>
        <a:buFont typeface="Arial" charset="0"/>
        <a:buChar char="-"/>
        <a:defRPr sz="1600">
          <a:solidFill>
            <a:schemeClr val="bg2"/>
          </a:solidFill>
          <a:latin typeface="+mn-lt"/>
          <a:cs typeface="+mn-cs"/>
        </a:defRPr>
      </a:lvl8pPr>
      <a:lvl9pPr marL="3267075" indent="-360363" algn="l" defTabSz="695325" rtl="0" fontAlgn="base">
        <a:spcBef>
          <a:spcPct val="0"/>
        </a:spcBef>
        <a:spcAft>
          <a:spcPct val="20000"/>
        </a:spcAft>
        <a:buFont typeface="Arial" charset="0"/>
        <a:buChar char="-"/>
        <a:defRPr sz="1600">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70546" y="608400"/>
            <a:ext cx="8805600" cy="756000"/>
          </a:xfrm>
          <a:prstGeom prst="rect">
            <a:avLst/>
          </a:prstGeom>
        </p:spPr>
        <p:txBody>
          <a:bodyPr vert="horz" lIns="0" tIns="0" rIns="0" bIns="0" rtlCol="0" anchor="t" anchorCtr="0">
            <a:noAutofit/>
          </a:bodyPr>
          <a:lstStyle/>
          <a:p>
            <a:endParaRPr lang="en-GB" noProof="0" dirty="0"/>
          </a:p>
        </p:txBody>
      </p:sp>
      <p:sp>
        <p:nvSpPr>
          <p:cNvPr id="3" name="Textplatzhalter 2"/>
          <p:cNvSpPr>
            <a:spLocks noGrp="1"/>
          </p:cNvSpPr>
          <p:nvPr>
            <p:ph type="body" idx="1"/>
          </p:nvPr>
        </p:nvSpPr>
        <p:spPr>
          <a:xfrm>
            <a:off x="170546" y="1770292"/>
            <a:ext cx="8823600" cy="43344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4" name="Datumsplatzhalter 3"/>
          <p:cNvSpPr>
            <a:spLocks noGrp="1"/>
          </p:cNvSpPr>
          <p:nvPr>
            <p:ph type="dt" sz="half" idx="2"/>
          </p:nvPr>
        </p:nvSpPr>
        <p:spPr>
          <a:xfrm>
            <a:off x="6804664" y="6366618"/>
            <a:ext cx="2133600" cy="170916"/>
          </a:xfrm>
          <a:prstGeom prst="rect">
            <a:avLst/>
          </a:prstGeom>
        </p:spPr>
        <p:txBody>
          <a:bodyPr vert="horz" lIns="0" tIns="0" rIns="0" bIns="0" rtlCol="0" anchor="t" anchorCtr="0"/>
          <a:lstStyle>
            <a:lvl1pPr algn="r">
              <a:defRPr sz="1100">
                <a:solidFill>
                  <a:schemeClr val="accent1"/>
                </a:solidFill>
              </a:defRPr>
            </a:lvl1pPr>
          </a:lstStyle>
          <a:p>
            <a:endParaRPr lang="en-GB" dirty="0"/>
          </a:p>
        </p:txBody>
      </p:sp>
      <p:sp>
        <p:nvSpPr>
          <p:cNvPr id="5" name="Fußzeilenplatzhalter 4"/>
          <p:cNvSpPr>
            <a:spLocks noGrp="1"/>
          </p:cNvSpPr>
          <p:nvPr>
            <p:ph type="ftr" sz="quarter" idx="3"/>
          </p:nvPr>
        </p:nvSpPr>
        <p:spPr>
          <a:xfrm>
            <a:off x="185574" y="6366618"/>
            <a:ext cx="6243814" cy="159411"/>
          </a:xfrm>
          <a:prstGeom prst="rect">
            <a:avLst/>
          </a:prstGeom>
        </p:spPr>
        <p:txBody>
          <a:bodyPr vert="horz" lIns="0" tIns="0" rIns="0" bIns="0" rtlCol="0" anchor="t" anchorCtr="0"/>
          <a:lstStyle>
            <a:lvl1pPr algn="l">
              <a:defRPr sz="1100">
                <a:solidFill>
                  <a:schemeClr val="accent1"/>
                </a:solidFill>
              </a:defRPr>
            </a:lvl1pPr>
          </a:lstStyle>
          <a:p>
            <a:endParaRPr lang="en-GB" dirty="0"/>
          </a:p>
        </p:txBody>
      </p:sp>
      <p:sp>
        <p:nvSpPr>
          <p:cNvPr id="6" name="Foliennummernplatzhalter 5"/>
          <p:cNvSpPr>
            <a:spLocks noGrp="1"/>
          </p:cNvSpPr>
          <p:nvPr>
            <p:ph type="sldNum" sz="quarter" idx="4"/>
          </p:nvPr>
        </p:nvSpPr>
        <p:spPr>
          <a:xfrm>
            <a:off x="6804664" y="6526472"/>
            <a:ext cx="2133600" cy="150811"/>
          </a:xfrm>
          <a:prstGeom prst="rect">
            <a:avLst/>
          </a:prstGeom>
        </p:spPr>
        <p:txBody>
          <a:bodyPr vert="horz" lIns="0" tIns="0" rIns="0" bIns="0" rtlCol="0" anchor="ctr"/>
          <a:lstStyle>
            <a:lvl1pPr algn="r">
              <a:defRPr sz="1100">
                <a:solidFill>
                  <a:schemeClr val="accent1"/>
                </a:solidFill>
              </a:defRPr>
            </a:lvl1pPr>
          </a:lstStyle>
          <a:p>
            <a:r>
              <a:rPr lang="en-GB" dirty="0" smtClean="0"/>
              <a:t>Slide </a:t>
            </a:r>
            <a:fld id="{CE332037-203C-46D4-83FF-2B8C91549C8D}" type="slidenum">
              <a:rPr lang="en-GB" smtClean="0"/>
              <a:pPr/>
              <a:t>‹#›</a:t>
            </a:fld>
            <a:endParaRPr lang="en-GB" dirty="0"/>
          </a:p>
        </p:txBody>
      </p:sp>
      <p:pic>
        <p:nvPicPr>
          <p:cNvPr id="7" name="Picture 2" descr="C:\Documents and Settings\chaitcha605\Desktop\Logos for PwC\Transparent Step Logo.png"/>
          <p:cNvPicPr>
            <a:picLocks noChangeAspect="1" noChangeArrowheads="1"/>
          </p:cNvPicPr>
          <p:nvPr userDrawn="1"/>
        </p:nvPicPr>
        <p:blipFill>
          <a:blip r:embed="rId21"/>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22"/>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Lst>
  <p:timing>
    <p:tnLst>
      <p:par>
        <p:cTn id="1" dur="indefinite" restart="never" nodeType="tmRoot"/>
      </p:par>
    </p:tnLst>
  </p:timing>
  <p:hf hdr="0" ftr="0" dt="0"/>
  <p:txStyles>
    <p:titleStyle>
      <a:lvl1pPr algn="l" defTabSz="914400" rtl="0" eaLnBrk="1" latinLnBrk="0" hangingPunct="1">
        <a:spcBef>
          <a:spcPct val="0"/>
        </a:spcBef>
        <a:buNone/>
        <a:defRPr sz="2400" kern="1200">
          <a:solidFill>
            <a:schemeClr val="tx2"/>
          </a:solidFill>
          <a:latin typeface="+mj-lt"/>
          <a:ea typeface="+mj-ea"/>
          <a:cs typeface="+mj-cs"/>
        </a:defRPr>
      </a:lvl1pPr>
    </p:titleStyle>
    <p:bodyStyle>
      <a:lvl1pPr marL="0" indent="-180975" algn="l" defTabSz="914400" rtl="0" eaLnBrk="1" latinLnBrk="0" hangingPunct="1">
        <a:spcBef>
          <a:spcPts val="0"/>
        </a:spcBef>
        <a:buFont typeface="Arial" pitchFamily="34" charset="0"/>
        <a:buNone/>
        <a:defRPr sz="2000" kern="1200">
          <a:solidFill>
            <a:schemeClr val="accent1"/>
          </a:solidFill>
          <a:latin typeface="+mn-lt"/>
          <a:ea typeface="+mn-ea"/>
          <a:cs typeface="+mn-cs"/>
        </a:defRPr>
      </a:lvl1pPr>
      <a:lvl2pPr marL="180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2pPr>
      <a:lvl3pPr marL="396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3pPr>
      <a:lvl4pPr marL="612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4pPr>
      <a:lvl5pPr marL="900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5pPr>
      <a:lvl6pPr marL="107632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6pPr>
      <a:lvl7pPr marL="125730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7pPr>
      <a:lvl8pPr marL="143827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8pPr>
      <a:lvl9pPr marL="161925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4339" name="Rectangle 3"/>
          <p:cNvSpPr>
            <a:spLocks noGrp="1" noChangeArrowheads="1"/>
          </p:cNvSpPr>
          <p:nvPr>
            <p:ph type="sldNum" sz="quarter" idx="4"/>
          </p:nvPr>
        </p:nvSpPr>
        <p:spPr bwMode="auto">
          <a:xfrm>
            <a:off x="6810375" y="6613525"/>
            <a:ext cx="2159000" cy="161925"/>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a:buSzTx/>
              <a:defRPr sz="1100">
                <a:solidFill>
                  <a:schemeClr val="tx1"/>
                </a:solidFill>
              </a:defRPr>
            </a:lvl1pPr>
          </a:lstStyle>
          <a:p>
            <a:r>
              <a:rPr lang="en-GB"/>
              <a:t>Slide </a:t>
            </a:r>
            <a:fld id="{B7A5BDDF-DB28-4634-A86D-436157D73653}" type="slidenum">
              <a:rPr lang="en-GB"/>
              <a:pPr/>
              <a:t>‹#›</a:t>
            </a:fld>
            <a:endParaRPr lang="en-GB"/>
          </a:p>
        </p:txBody>
      </p:sp>
      <p:sp>
        <p:nvSpPr>
          <p:cNvPr id="654340" name="Rectangle 4"/>
          <p:cNvSpPr>
            <a:spLocks noGrp="1" noChangeArrowheads="1"/>
          </p:cNvSpPr>
          <p:nvPr>
            <p:ph type="title"/>
          </p:nvPr>
        </p:nvSpPr>
        <p:spPr bwMode="black">
          <a:xfrm>
            <a:off x="176213" y="230188"/>
            <a:ext cx="8805862" cy="7556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Master title style</a:t>
            </a:r>
          </a:p>
        </p:txBody>
      </p:sp>
      <p:sp>
        <p:nvSpPr>
          <p:cNvPr id="654341" name="Rectangle 5"/>
          <p:cNvSpPr>
            <a:spLocks noGrp="1" noChangeArrowheads="1"/>
          </p:cNvSpPr>
          <p:nvPr>
            <p:ph type="body" idx="1"/>
          </p:nvPr>
        </p:nvSpPr>
        <p:spPr bwMode="auto">
          <a:xfrm>
            <a:off x="160338" y="1166813"/>
            <a:ext cx="8821737" cy="51022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Master text styles, Click to edit Master text styles,Click to edit Master text styles.</a:t>
            </a:r>
          </a:p>
          <a:p>
            <a:pPr lvl="1"/>
            <a:r>
              <a:rPr lang="en-GB" smtClean="0"/>
              <a:t>Second level, Click to edit Master text stylesClick </a:t>
            </a:r>
            <a:br>
              <a:rPr lang="en-GB" smtClean="0"/>
            </a:br>
            <a:r>
              <a:rPr lang="en-GB" smtClean="0"/>
              <a:t>to edit Master text styles.</a:t>
            </a:r>
          </a:p>
          <a:p>
            <a:pPr lvl="2"/>
            <a:r>
              <a:rPr lang="en-GB" smtClean="0"/>
              <a:t>Third level, Click to edit Master text stylesClick </a:t>
            </a:r>
            <a:br>
              <a:rPr lang="en-GB" smtClean="0"/>
            </a:br>
            <a:r>
              <a:rPr lang="en-GB" smtClean="0"/>
              <a:t>to edit Master text styles.</a:t>
            </a:r>
          </a:p>
          <a:p>
            <a:pPr lvl="3"/>
            <a:r>
              <a:rPr lang="en-GB" smtClean="0"/>
              <a:t>Fourth level, Click to edit Master text stylesClick </a:t>
            </a:r>
            <a:br>
              <a:rPr lang="en-GB" smtClean="0"/>
            </a:br>
            <a:r>
              <a:rPr lang="en-GB" smtClean="0"/>
              <a:t>to edit Master text styles.</a:t>
            </a:r>
          </a:p>
          <a:p>
            <a:pPr lvl="4"/>
            <a:r>
              <a:rPr lang="en-GB" smtClean="0"/>
              <a:t>Fifth level, Click to edit Master text stylesClick </a:t>
            </a:r>
            <a:br>
              <a:rPr lang="en-GB" smtClean="0"/>
            </a:br>
            <a:r>
              <a:rPr lang="en-GB" smtClean="0"/>
              <a:t>to edit Master text styles</a:t>
            </a:r>
          </a:p>
        </p:txBody>
      </p:sp>
    </p:spTree>
  </p:cSld>
  <p:clrMap bg1="dk2" tx1="lt1" bg2="dk1"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timing>
    <p:tnLst>
      <p:par>
        <p:cTn id="1" dur="indefinite" restart="never" nodeType="tmRoot"/>
      </p:par>
    </p:tnLst>
  </p:timing>
  <p:hf hdr="0" dt="0"/>
  <p:txStyles>
    <p:titleStyle>
      <a:lvl1pPr algn="l" rtl="0" fontAlgn="base">
        <a:spcBef>
          <a:spcPct val="0"/>
        </a:spcBef>
        <a:spcAft>
          <a:spcPct val="0"/>
        </a:spcAft>
        <a:defRPr sz="2000" b="1">
          <a:solidFill>
            <a:schemeClr val="folHlink"/>
          </a:solidFill>
          <a:latin typeface="+mj-lt"/>
          <a:ea typeface="+mj-ea"/>
          <a:cs typeface="+mj-cs"/>
        </a:defRPr>
      </a:lvl1pPr>
      <a:lvl2pPr algn="l" rtl="0" fontAlgn="base">
        <a:spcBef>
          <a:spcPct val="0"/>
        </a:spcBef>
        <a:spcAft>
          <a:spcPct val="0"/>
        </a:spcAft>
        <a:defRPr sz="2000" b="1">
          <a:solidFill>
            <a:schemeClr val="folHlink"/>
          </a:solidFill>
          <a:latin typeface="Arial" pitchFamily="34" charset="0"/>
          <a:cs typeface="Arial" pitchFamily="34" charset="0"/>
        </a:defRPr>
      </a:lvl2pPr>
      <a:lvl3pPr algn="l" rtl="0" fontAlgn="base">
        <a:spcBef>
          <a:spcPct val="0"/>
        </a:spcBef>
        <a:spcAft>
          <a:spcPct val="0"/>
        </a:spcAft>
        <a:defRPr sz="2000" b="1">
          <a:solidFill>
            <a:schemeClr val="folHlink"/>
          </a:solidFill>
          <a:latin typeface="Arial" pitchFamily="34" charset="0"/>
          <a:cs typeface="Arial" pitchFamily="34" charset="0"/>
        </a:defRPr>
      </a:lvl3pPr>
      <a:lvl4pPr algn="l" rtl="0" fontAlgn="base">
        <a:spcBef>
          <a:spcPct val="0"/>
        </a:spcBef>
        <a:spcAft>
          <a:spcPct val="0"/>
        </a:spcAft>
        <a:defRPr sz="2000" b="1">
          <a:solidFill>
            <a:schemeClr val="folHlink"/>
          </a:solidFill>
          <a:latin typeface="Arial" pitchFamily="34" charset="0"/>
          <a:cs typeface="Arial" pitchFamily="34" charset="0"/>
        </a:defRPr>
      </a:lvl4pPr>
      <a:lvl5pPr algn="l" rtl="0" fontAlgn="base">
        <a:spcBef>
          <a:spcPct val="0"/>
        </a:spcBef>
        <a:spcAft>
          <a:spcPct val="0"/>
        </a:spcAft>
        <a:defRPr sz="2000" b="1">
          <a:solidFill>
            <a:schemeClr val="folHlink"/>
          </a:solidFill>
          <a:latin typeface="Arial" pitchFamily="34" charset="0"/>
          <a:cs typeface="Arial" pitchFamily="34" charset="0"/>
        </a:defRPr>
      </a:lvl5pPr>
      <a:lvl6pPr marL="457200" algn="l" rtl="0" fontAlgn="base">
        <a:spcBef>
          <a:spcPct val="0"/>
        </a:spcBef>
        <a:spcAft>
          <a:spcPct val="0"/>
        </a:spcAft>
        <a:defRPr sz="2000" b="1">
          <a:solidFill>
            <a:schemeClr val="folHlink"/>
          </a:solidFill>
          <a:latin typeface="Arial" pitchFamily="34" charset="0"/>
          <a:cs typeface="Arial" pitchFamily="34" charset="0"/>
        </a:defRPr>
      </a:lvl6pPr>
      <a:lvl7pPr marL="914400" algn="l" rtl="0" fontAlgn="base">
        <a:spcBef>
          <a:spcPct val="0"/>
        </a:spcBef>
        <a:spcAft>
          <a:spcPct val="0"/>
        </a:spcAft>
        <a:defRPr sz="2000" b="1">
          <a:solidFill>
            <a:schemeClr val="folHlink"/>
          </a:solidFill>
          <a:latin typeface="Arial" pitchFamily="34" charset="0"/>
          <a:cs typeface="Arial" pitchFamily="34" charset="0"/>
        </a:defRPr>
      </a:lvl7pPr>
      <a:lvl8pPr marL="1371600" algn="l" rtl="0" fontAlgn="base">
        <a:spcBef>
          <a:spcPct val="0"/>
        </a:spcBef>
        <a:spcAft>
          <a:spcPct val="0"/>
        </a:spcAft>
        <a:defRPr sz="2000" b="1">
          <a:solidFill>
            <a:schemeClr val="folHlink"/>
          </a:solidFill>
          <a:latin typeface="Arial" pitchFamily="34" charset="0"/>
          <a:cs typeface="Arial" pitchFamily="34" charset="0"/>
        </a:defRPr>
      </a:lvl8pPr>
      <a:lvl9pPr marL="1828800" algn="l" rtl="0" fontAlgn="base">
        <a:spcBef>
          <a:spcPct val="0"/>
        </a:spcBef>
        <a:spcAft>
          <a:spcPct val="0"/>
        </a:spcAft>
        <a:defRPr sz="2000" b="1">
          <a:solidFill>
            <a:schemeClr val="folHlink"/>
          </a:solidFill>
          <a:latin typeface="Arial" pitchFamily="34" charset="0"/>
          <a:cs typeface="Arial" pitchFamily="34" charset="0"/>
        </a:defRPr>
      </a:lvl9pPr>
    </p:titleStyle>
    <p:bodyStyle>
      <a:lvl1pPr algn="l" defTabSz="695325" rtl="0" fontAlgn="base">
        <a:spcBef>
          <a:spcPct val="20000"/>
        </a:spcBef>
        <a:spcAft>
          <a:spcPct val="20000"/>
        </a:spcAft>
        <a:buSzPct val="90000"/>
        <a:buFont typeface="Arial" pitchFamily="34" charset="0"/>
        <a:defRPr sz="2400">
          <a:solidFill>
            <a:schemeClr val="bg2"/>
          </a:solidFill>
          <a:latin typeface="+mn-lt"/>
          <a:ea typeface="+mn-ea"/>
          <a:cs typeface="+mn-cs"/>
        </a:defRPr>
      </a:lvl1pPr>
      <a:lvl2pPr marL="358775" indent="-357188" algn="l" defTabSz="695325" rtl="0" fontAlgn="base">
        <a:spcBef>
          <a:spcPct val="0"/>
        </a:spcBef>
        <a:spcAft>
          <a:spcPct val="20000"/>
        </a:spcAft>
        <a:buChar char="•"/>
        <a:defRPr sz="2400">
          <a:solidFill>
            <a:schemeClr val="bg2"/>
          </a:solidFill>
          <a:latin typeface="+mn-lt"/>
          <a:cs typeface="+mn-cs"/>
        </a:defRPr>
      </a:lvl2pPr>
      <a:lvl3pPr marL="723900" indent="-363538" algn="l" defTabSz="695325" rtl="0" fontAlgn="base">
        <a:spcBef>
          <a:spcPct val="0"/>
        </a:spcBef>
        <a:spcAft>
          <a:spcPct val="20000"/>
        </a:spcAft>
        <a:buFont typeface="Arial" pitchFamily="34" charset="0"/>
        <a:buChar char="-"/>
        <a:defRPr sz="2400">
          <a:solidFill>
            <a:schemeClr val="bg2"/>
          </a:solidFill>
          <a:latin typeface="+mn-lt"/>
          <a:cs typeface="+mn-cs"/>
        </a:defRPr>
      </a:lvl3pPr>
      <a:lvl4pPr marL="1076325" indent="-350838" algn="l" defTabSz="695325" rtl="0" fontAlgn="base">
        <a:spcBef>
          <a:spcPct val="0"/>
        </a:spcBef>
        <a:spcAft>
          <a:spcPct val="20000"/>
        </a:spcAft>
        <a:buChar char="•"/>
        <a:defRPr sz="2400">
          <a:solidFill>
            <a:schemeClr val="bg2"/>
          </a:solidFill>
          <a:latin typeface="+mn-lt"/>
          <a:cs typeface="+mn-cs"/>
        </a:defRPr>
      </a:lvl4pPr>
      <a:lvl5pPr marL="1438275" indent="-360363" algn="l" defTabSz="695325" rtl="0" fontAlgn="base">
        <a:spcBef>
          <a:spcPct val="0"/>
        </a:spcBef>
        <a:spcAft>
          <a:spcPct val="20000"/>
        </a:spcAft>
        <a:buFont typeface="Arial" pitchFamily="34" charset="0"/>
        <a:buChar char="-"/>
        <a:defRPr sz="2400">
          <a:solidFill>
            <a:schemeClr val="bg2"/>
          </a:solidFill>
          <a:latin typeface="+mn-lt"/>
          <a:cs typeface="+mn-cs"/>
        </a:defRPr>
      </a:lvl5pPr>
      <a:lvl6pPr marL="1895475" indent="-360363" algn="l" defTabSz="695325" rtl="0" fontAlgn="base">
        <a:spcBef>
          <a:spcPct val="0"/>
        </a:spcBef>
        <a:spcAft>
          <a:spcPct val="20000"/>
        </a:spcAft>
        <a:buFont typeface="Arial" pitchFamily="34" charset="0"/>
        <a:buChar char="-"/>
        <a:defRPr sz="2400">
          <a:solidFill>
            <a:schemeClr val="bg2"/>
          </a:solidFill>
          <a:latin typeface="+mn-lt"/>
          <a:cs typeface="+mn-cs"/>
        </a:defRPr>
      </a:lvl6pPr>
      <a:lvl7pPr marL="2352675" indent="-360363" algn="l" defTabSz="695325" rtl="0" fontAlgn="base">
        <a:spcBef>
          <a:spcPct val="0"/>
        </a:spcBef>
        <a:spcAft>
          <a:spcPct val="20000"/>
        </a:spcAft>
        <a:buFont typeface="Arial" pitchFamily="34" charset="0"/>
        <a:buChar char="-"/>
        <a:defRPr sz="2400">
          <a:solidFill>
            <a:schemeClr val="bg2"/>
          </a:solidFill>
          <a:latin typeface="+mn-lt"/>
          <a:cs typeface="+mn-cs"/>
        </a:defRPr>
      </a:lvl7pPr>
      <a:lvl8pPr marL="2809875" indent="-360363" algn="l" defTabSz="695325" rtl="0" fontAlgn="base">
        <a:spcBef>
          <a:spcPct val="0"/>
        </a:spcBef>
        <a:spcAft>
          <a:spcPct val="20000"/>
        </a:spcAft>
        <a:buFont typeface="Arial" pitchFamily="34" charset="0"/>
        <a:buChar char="-"/>
        <a:defRPr sz="2400">
          <a:solidFill>
            <a:schemeClr val="bg2"/>
          </a:solidFill>
          <a:latin typeface="+mn-lt"/>
          <a:cs typeface="+mn-cs"/>
        </a:defRPr>
      </a:lvl8pPr>
      <a:lvl9pPr marL="3267075" indent="-360363" algn="l" defTabSz="695325" rtl="0" fontAlgn="base">
        <a:spcBef>
          <a:spcPct val="0"/>
        </a:spcBef>
        <a:spcAft>
          <a:spcPct val="20000"/>
        </a:spcAft>
        <a:buFont typeface="Arial" pitchFamily="34" charset="0"/>
        <a:buChar char="-"/>
        <a:defRPr sz="2400">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9.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72"/>
          <p:cNvSpPr txBox="1">
            <a:spLocks noChangeArrowheads="1"/>
          </p:cNvSpPr>
          <p:nvPr/>
        </p:nvSpPr>
        <p:spPr bwMode="auto">
          <a:xfrm>
            <a:off x="55110" y="381000"/>
            <a:ext cx="9059862" cy="2246769"/>
          </a:xfrm>
          <a:prstGeom prst="rect">
            <a:avLst/>
          </a:prstGeom>
          <a:noFill/>
          <a:ln w="9525">
            <a:noFill/>
            <a:miter lim="800000"/>
            <a:headEnd/>
            <a:tailEnd/>
          </a:ln>
        </p:spPr>
        <p:txBody>
          <a:bodyPr wrap="square" lIns="63500" tIns="0" rIns="64800" bIns="0">
            <a:spAutoFit/>
          </a:bodyPr>
          <a:lstStyle/>
          <a:p>
            <a:pPr marL="0" lvl="1">
              <a:spcBef>
                <a:spcPts val="600"/>
              </a:spcBef>
            </a:pPr>
            <a:r>
              <a:rPr lang="en-US" sz="3600" dirty="0" smtClean="0"/>
              <a:t>Course: Information Security Management in e-Governance</a:t>
            </a:r>
          </a:p>
          <a:p>
            <a:pPr marL="0" lvl="1">
              <a:spcBef>
                <a:spcPts val="600"/>
              </a:spcBef>
            </a:pPr>
            <a:endParaRPr lang="en-US" sz="3200" dirty="0" smtClean="0"/>
          </a:p>
          <a:p>
            <a:pPr>
              <a:spcBef>
                <a:spcPts val="600"/>
              </a:spcBef>
            </a:pPr>
            <a:r>
              <a:rPr lang="en-US" sz="3200" dirty="0" smtClean="0"/>
              <a:t>Day 3</a:t>
            </a:r>
            <a:endParaRPr lang="en-US" sz="2000" dirty="0"/>
          </a:p>
        </p:txBody>
      </p:sp>
      <p:sp>
        <p:nvSpPr>
          <p:cNvPr id="4" name="Text Box 72"/>
          <p:cNvSpPr txBox="1">
            <a:spLocks noChangeArrowheads="1"/>
          </p:cNvSpPr>
          <p:nvPr/>
        </p:nvSpPr>
        <p:spPr bwMode="auto">
          <a:xfrm>
            <a:off x="84138" y="5008602"/>
            <a:ext cx="8877300" cy="553998"/>
          </a:xfrm>
          <a:prstGeom prst="rect">
            <a:avLst/>
          </a:prstGeom>
          <a:noFill/>
          <a:ln w="9525">
            <a:noFill/>
            <a:miter lim="800000"/>
            <a:headEnd/>
            <a:tailEnd/>
          </a:ln>
        </p:spPr>
        <p:txBody>
          <a:bodyPr lIns="63500" tIns="0" rIns="64800" bIns="0">
            <a:spAutoFit/>
          </a:bodyPr>
          <a:lstStyle/>
          <a:p>
            <a:pPr>
              <a:spcBef>
                <a:spcPts val="600"/>
              </a:spcBef>
            </a:pPr>
            <a:r>
              <a:rPr lang="en-US" sz="3600" smtClean="0"/>
              <a:t>Session 4: </a:t>
            </a:r>
            <a:r>
              <a:rPr lang="en-GB" sz="3600" dirty="0" smtClean="0">
                <a:latin typeface="Arial" charset="0"/>
                <a:cs typeface="Arial" charset="0"/>
              </a:rPr>
              <a:t>Information Security Audits</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IT Security Audit – Where does it fall </a:t>
            </a:r>
            <a:endParaRPr lang="en-US" sz="2800" b="1" kern="1200" dirty="0">
              <a:solidFill>
                <a:schemeClr val="tx1"/>
              </a:solidFill>
            </a:endParaRPr>
          </a:p>
        </p:txBody>
      </p:sp>
      <p:sp>
        <p:nvSpPr>
          <p:cNvPr id="3" name="Content Placeholder 2"/>
          <p:cNvSpPr>
            <a:spLocks noGrp="1"/>
          </p:cNvSpPr>
          <p:nvPr>
            <p:ph idx="1"/>
          </p:nvPr>
        </p:nvSpPr>
        <p:spPr>
          <a:xfrm>
            <a:off x="160339" y="1752601"/>
            <a:ext cx="8821737" cy="685800"/>
          </a:xfrm>
        </p:spPr>
        <p:txBody>
          <a:bodyPr/>
          <a:lstStyle/>
          <a:p>
            <a:r>
              <a:rPr lang="en-US" dirty="0" smtClean="0"/>
              <a:t>     Security audit is the final step in the implementation of an Organization’s security defenses.</a:t>
            </a:r>
          </a:p>
          <a:p>
            <a:endParaRPr lang="en-US" dirty="0" smtClean="0"/>
          </a:p>
        </p:txBody>
      </p:sp>
      <p:sp>
        <p:nvSpPr>
          <p:cNvPr id="5" name="Footer Placeholder 4"/>
          <p:cNvSpPr>
            <a:spLocks noGrp="1"/>
          </p:cNvSpPr>
          <p:nvPr>
            <p:ph type="ftr" sz="quarter" idx="11"/>
          </p:nvPr>
        </p:nvSpPr>
        <p:spPr/>
        <p:txBody>
          <a:bodyPr/>
          <a:lstStyle/>
          <a:p>
            <a:pPr>
              <a:defRPr/>
            </a:pPr>
            <a:r>
              <a:rPr lang="en-US" smtClean="0"/>
              <a:t> </a:t>
            </a:r>
            <a:endParaRPr lang="en-US"/>
          </a:p>
        </p:txBody>
      </p:sp>
      <p:graphicFrame>
        <p:nvGraphicFramePr>
          <p:cNvPr id="8" name="Diagram 7"/>
          <p:cNvGraphicFramePr/>
          <p:nvPr/>
        </p:nvGraphicFramePr>
        <p:xfrm>
          <a:off x="228600" y="2286000"/>
          <a:ext cx="8534400" cy="2869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Oval 9"/>
          <p:cNvSpPr/>
          <p:nvPr/>
        </p:nvSpPr>
        <p:spPr bwMode="auto">
          <a:xfrm>
            <a:off x="6629400" y="2514600"/>
            <a:ext cx="2514600" cy="2362200"/>
          </a:xfrm>
          <a:prstGeom prst="ellipse">
            <a:avLst/>
          </a:prstGeom>
          <a:no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charset="0"/>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228600" y="304800"/>
            <a:ext cx="8763000" cy="685800"/>
          </a:xfrm>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Types of Security Audit</a:t>
            </a:r>
            <a:endParaRPr lang="en-US" sz="2800" b="1" kern="1200" dirty="0">
              <a:solidFill>
                <a:schemeClr val="tx1"/>
              </a:solidFill>
            </a:endParaRPr>
          </a:p>
        </p:txBody>
      </p:sp>
      <p:sp>
        <p:nvSpPr>
          <p:cNvPr id="144390" name="Rectangle 6"/>
          <p:cNvSpPr>
            <a:spLocks noGrp="1" noChangeArrowheads="1"/>
          </p:cNvSpPr>
          <p:nvPr>
            <p:ph type="body" idx="1"/>
          </p:nvPr>
        </p:nvSpPr>
        <p:spPr>
          <a:xfrm>
            <a:off x="228600" y="1219200"/>
            <a:ext cx="8534400" cy="4495800"/>
          </a:xfrm>
        </p:spPr>
        <p:txBody>
          <a:bodyPr/>
          <a:lstStyle/>
          <a:p>
            <a:pPr>
              <a:lnSpc>
                <a:spcPct val="90000"/>
              </a:lnSpc>
              <a:spcAft>
                <a:spcPts val="600"/>
              </a:spcAft>
            </a:pPr>
            <a:r>
              <a:rPr lang="en-US" b="1" dirty="0"/>
              <a:t>External </a:t>
            </a:r>
            <a:r>
              <a:rPr lang="en-US" b="1" dirty="0" smtClean="0"/>
              <a:t>Audit Assessment</a:t>
            </a:r>
            <a:endParaRPr lang="en-US" b="1" dirty="0"/>
          </a:p>
          <a:p>
            <a:pPr lvl="2">
              <a:lnSpc>
                <a:spcPct val="90000"/>
              </a:lnSpc>
              <a:spcAft>
                <a:spcPts val="600"/>
              </a:spcAft>
            </a:pPr>
            <a:r>
              <a:rPr lang="en-US" dirty="0"/>
              <a:t>Public information collection</a:t>
            </a:r>
          </a:p>
          <a:p>
            <a:pPr lvl="2">
              <a:lnSpc>
                <a:spcPct val="90000"/>
              </a:lnSpc>
              <a:spcAft>
                <a:spcPts val="600"/>
              </a:spcAft>
            </a:pPr>
            <a:r>
              <a:rPr lang="en-US" dirty="0"/>
              <a:t>External Penetration</a:t>
            </a:r>
          </a:p>
          <a:p>
            <a:pPr lvl="3">
              <a:lnSpc>
                <a:spcPct val="90000"/>
              </a:lnSpc>
              <a:spcAft>
                <a:spcPts val="600"/>
              </a:spcAft>
            </a:pPr>
            <a:r>
              <a:rPr lang="en-US" dirty="0"/>
              <a:t>Non-destructive test</a:t>
            </a:r>
          </a:p>
          <a:p>
            <a:pPr lvl="3">
              <a:lnSpc>
                <a:spcPct val="90000"/>
              </a:lnSpc>
              <a:spcAft>
                <a:spcPts val="600"/>
              </a:spcAft>
            </a:pPr>
            <a:r>
              <a:rPr lang="en-US" dirty="0"/>
              <a:t>Destructive test</a:t>
            </a:r>
          </a:p>
          <a:p>
            <a:pPr>
              <a:lnSpc>
                <a:spcPct val="90000"/>
              </a:lnSpc>
              <a:spcAft>
                <a:spcPts val="600"/>
              </a:spcAft>
            </a:pPr>
            <a:r>
              <a:rPr lang="en-US" b="1" dirty="0"/>
              <a:t>Internal </a:t>
            </a:r>
            <a:r>
              <a:rPr lang="en-US" b="1" dirty="0" smtClean="0"/>
              <a:t>Audit Assessment</a:t>
            </a:r>
            <a:endParaRPr lang="en-US" b="1" dirty="0"/>
          </a:p>
          <a:p>
            <a:pPr lvl="2">
              <a:lnSpc>
                <a:spcPct val="90000"/>
              </a:lnSpc>
              <a:spcAft>
                <a:spcPts val="600"/>
              </a:spcAft>
            </a:pPr>
            <a:r>
              <a:rPr lang="en-US" dirty="0"/>
              <a:t>Confidential information collection</a:t>
            </a:r>
          </a:p>
          <a:p>
            <a:pPr lvl="2">
              <a:lnSpc>
                <a:spcPct val="90000"/>
              </a:lnSpc>
              <a:spcAft>
                <a:spcPts val="600"/>
              </a:spcAft>
            </a:pPr>
            <a:r>
              <a:rPr lang="en-US" dirty="0"/>
              <a:t>Security policy reviewing</a:t>
            </a:r>
          </a:p>
          <a:p>
            <a:pPr lvl="2">
              <a:lnSpc>
                <a:spcPct val="90000"/>
              </a:lnSpc>
              <a:spcAft>
                <a:spcPts val="600"/>
              </a:spcAft>
            </a:pPr>
            <a:r>
              <a:rPr lang="en-US" dirty="0"/>
              <a:t>Interviews</a:t>
            </a:r>
          </a:p>
          <a:p>
            <a:pPr lvl="2">
              <a:lnSpc>
                <a:spcPct val="90000"/>
              </a:lnSpc>
              <a:spcAft>
                <a:spcPts val="600"/>
              </a:spcAft>
            </a:pPr>
            <a:r>
              <a:rPr lang="en-US" dirty="0"/>
              <a:t>Environment and Physical Security</a:t>
            </a:r>
          </a:p>
          <a:p>
            <a:pPr lvl="2">
              <a:lnSpc>
                <a:spcPct val="90000"/>
              </a:lnSpc>
              <a:spcAft>
                <a:spcPts val="600"/>
              </a:spcAft>
            </a:pPr>
            <a:r>
              <a:rPr lang="en-US" dirty="0"/>
              <a:t>Internal </a:t>
            </a:r>
            <a:r>
              <a:rPr lang="en-US" dirty="0" smtClean="0"/>
              <a:t>Penetration</a:t>
            </a:r>
          </a:p>
          <a:p>
            <a:pPr lvl="2">
              <a:lnSpc>
                <a:spcPct val="90000"/>
              </a:lnSpc>
              <a:spcAft>
                <a:spcPts val="600"/>
              </a:spcAft>
            </a:pPr>
            <a:r>
              <a:rPr lang="en-US" dirty="0" smtClean="0"/>
              <a:t>Security and controls review of information systems and infrastructure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External Audit Assessment</a:t>
            </a:r>
            <a:endParaRPr lang="en-US" sz="2800" b="1" kern="1200" dirty="0">
              <a:solidFill>
                <a:schemeClr val="tx1"/>
              </a:solidFill>
            </a:endParaRPr>
          </a:p>
        </p:txBody>
      </p:sp>
      <p:sp>
        <p:nvSpPr>
          <p:cNvPr id="3" name="Content Placeholder 2"/>
          <p:cNvSpPr>
            <a:spLocks noGrp="1"/>
          </p:cNvSpPr>
          <p:nvPr>
            <p:ph idx="1"/>
          </p:nvPr>
        </p:nvSpPr>
        <p:spPr/>
        <p:txBody>
          <a:bodyPr/>
          <a:lstStyle/>
          <a:p>
            <a:pPr>
              <a:spcAft>
                <a:spcPts val="1200"/>
              </a:spcAft>
              <a:buFont typeface="Arial" pitchFamily="34" charset="0"/>
              <a:buChar char="•"/>
            </a:pPr>
            <a:r>
              <a:rPr lang="en-US" sz="1600" dirty="0" smtClean="0"/>
              <a:t>Hackers view of the network</a:t>
            </a:r>
          </a:p>
          <a:p>
            <a:pPr>
              <a:spcAft>
                <a:spcPts val="1200"/>
              </a:spcAft>
              <a:buFont typeface="Arial" pitchFamily="34" charset="0"/>
              <a:buChar char="•"/>
            </a:pPr>
            <a:r>
              <a:rPr lang="en-US" sz="1600" dirty="0" smtClean="0"/>
              <a:t>Simulate attacks from outside</a:t>
            </a:r>
          </a:p>
          <a:p>
            <a:pPr>
              <a:spcAft>
                <a:spcPts val="1200"/>
              </a:spcAft>
              <a:buFont typeface="Arial" pitchFamily="34" charset="0"/>
              <a:buChar char="•"/>
            </a:pPr>
            <a:r>
              <a:rPr lang="en-US" sz="1600" dirty="0" smtClean="0"/>
              <a:t>Point-in-time snapshots</a:t>
            </a:r>
          </a:p>
          <a:p>
            <a:pPr>
              <a:spcAft>
                <a:spcPts val="1200"/>
              </a:spcAft>
              <a:buFont typeface="Arial" pitchFamily="34" charset="0"/>
              <a:buChar char="•"/>
            </a:pPr>
            <a:r>
              <a:rPr lang="en-US" sz="1600" dirty="0" smtClean="0"/>
              <a:t>Can NEVER be 100%</a:t>
            </a:r>
          </a:p>
          <a:p>
            <a:pPr>
              <a:spcAft>
                <a:spcPts val="1200"/>
              </a:spcAft>
              <a:buFont typeface="Arial" pitchFamily="34" charset="0"/>
              <a:buChar char="•"/>
            </a:pPr>
            <a:r>
              <a:rPr lang="en-US" sz="1600" b="1" dirty="0" smtClean="0"/>
              <a:t>Ethical hacking</a:t>
            </a:r>
          </a:p>
          <a:p>
            <a:pPr lvl="2">
              <a:spcAft>
                <a:spcPts val="1200"/>
              </a:spcAft>
              <a:buFont typeface="Arial" pitchFamily="34" charset="0"/>
              <a:buChar char="•"/>
            </a:pPr>
            <a:r>
              <a:rPr lang="en-US" sz="1600" b="1" dirty="0" smtClean="0"/>
              <a:t>conducted to identify the gaps </a:t>
            </a:r>
            <a:r>
              <a:rPr lang="en-US" sz="1600" dirty="0" smtClean="0"/>
              <a:t>in the information security systems with a view to bridge these gaps for strengthening information security</a:t>
            </a:r>
          </a:p>
          <a:p>
            <a:pPr lvl="2">
              <a:spcAft>
                <a:spcPts val="1200"/>
              </a:spcAft>
              <a:buFont typeface="Arial" pitchFamily="34" charset="0"/>
              <a:buChar char="•"/>
            </a:pPr>
            <a:r>
              <a:rPr lang="en-US" sz="1600" dirty="0" smtClean="0"/>
              <a:t>Organizations get ethical hacking/external audit </a:t>
            </a:r>
            <a:r>
              <a:rPr lang="en-US" sz="1600" b="1" dirty="0" smtClean="0"/>
              <a:t>done through professional agencies </a:t>
            </a:r>
            <a:r>
              <a:rPr lang="en-US" sz="1600" dirty="0" smtClean="0"/>
              <a:t>to identify the gaps in the systems</a:t>
            </a:r>
          </a:p>
          <a:p>
            <a:pPr>
              <a:spcAft>
                <a:spcPts val="1200"/>
              </a:spcAft>
            </a:pPr>
            <a:endParaRPr lang="en-US" sz="16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External Audit-Public Information Gathering</a:t>
            </a:r>
          </a:p>
        </p:txBody>
      </p:sp>
      <p:sp>
        <p:nvSpPr>
          <p:cNvPr id="172035" name="Rectangle 3"/>
          <p:cNvSpPr>
            <a:spLocks noGrp="1" noChangeArrowheads="1"/>
          </p:cNvSpPr>
          <p:nvPr>
            <p:ph type="body" idx="1"/>
          </p:nvPr>
        </p:nvSpPr>
        <p:spPr>
          <a:xfrm>
            <a:off x="1" y="1214422"/>
            <a:ext cx="5429256" cy="5072098"/>
          </a:xfrm>
        </p:spPr>
        <p:txBody>
          <a:bodyPr/>
          <a:lstStyle/>
          <a:p>
            <a:pPr>
              <a:lnSpc>
                <a:spcPct val="90000"/>
              </a:lnSpc>
              <a:spcBef>
                <a:spcPts val="600"/>
              </a:spcBef>
              <a:spcAft>
                <a:spcPts val="600"/>
              </a:spcAft>
            </a:pPr>
            <a:r>
              <a:rPr lang="en-US" dirty="0" smtClean="0"/>
              <a:t>	This </a:t>
            </a:r>
            <a:r>
              <a:rPr lang="en-US" dirty="0" smtClean="0"/>
              <a:t>basically involves </a:t>
            </a:r>
          </a:p>
          <a:p>
            <a:pPr lvl="2">
              <a:lnSpc>
                <a:spcPct val="90000"/>
              </a:lnSpc>
              <a:spcBef>
                <a:spcPts val="600"/>
              </a:spcBef>
              <a:spcAft>
                <a:spcPts val="600"/>
              </a:spcAft>
            </a:pPr>
            <a:r>
              <a:rPr lang="en-US" b="1" dirty="0" smtClean="0"/>
              <a:t>Network Identification</a:t>
            </a:r>
          </a:p>
          <a:p>
            <a:pPr lvl="3">
              <a:lnSpc>
                <a:spcPct val="90000"/>
              </a:lnSpc>
              <a:spcBef>
                <a:spcPts val="600"/>
              </a:spcBef>
              <a:spcAft>
                <a:spcPts val="600"/>
              </a:spcAft>
            </a:pPr>
            <a:r>
              <a:rPr lang="en-US" dirty="0" smtClean="0"/>
              <a:t>Identify </a:t>
            </a:r>
            <a:r>
              <a:rPr lang="en-US" dirty="0"/>
              <a:t>IP addresses range </a:t>
            </a:r>
            <a:r>
              <a:rPr lang="en-US" dirty="0" smtClean="0"/>
              <a:t>owned/used by the organization/systems in target</a:t>
            </a:r>
            <a:endParaRPr lang="en-US" dirty="0"/>
          </a:p>
          <a:p>
            <a:pPr lvl="2">
              <a:lnSpc>
                <a:spcPct val="90000"/>
              </a:lnSpc>
              <a:spcBef>
                <a:spcPts val="600"/>
              </a:spcBef>
              <a:spcAft>
                <a:spcPts val="600"/>
              </a:spcAft>
            </a:pPr>
            <a:r>
              <a:rPr lang="en-US" b="1" dirty="0"/>
              <a:t>Network Fingerprinting</a:t>
            </a:r>
          </a:p>
          <a:p>
            <a:pPr lvl="3">
              <a:lnSpc>
                <a:spcPct val="90000"/>
              </a:lnSpc>
              <a:spcBef>
                <a:spcPts val="600"/>
              </a:spcBef>
              <a:spcAft>
                <a:spcPts val="600"/>
              </a:spcAft>
            </a:pPr>
            <a:r>
              <a:rPr lang="en-US" dirty="0"/>
              <a:t>Try to map the network </a:t>
            </a:r>
            <a:r>
              <a:rPr lang="en-US" dirty="0" smtClean="0"/>
              <a:t>topology (</a:t>
            </a:r>
            <a:r>
              <a:rPr lang="en-IN" dirty="0" smtClean="0"/>
              <a:t>structure of a </a:t>
            </a:r>
            <a:r>
              <a:rPr lang="en-IN" dirty="0" smtClean="0"/>
              <a:t>network)</a:t>
            </a:r>
            <a:endParaRPr lang="en-US" dirty="0"/>
          </a:p>
          <a:p>
            <a:pPr lvl="3">
              <a:lnSpc>
                <a:spcPct val="90000"/>
              </a:lnSpc>
              <a:spcBef>
                <a:spcPts val="600"/>
              </a:spcBef>
              <a:spcAft>
                <a:spcPts val="600"/>
              </a:spcAft>
            </a:pPr>
            <a:r>
              <a:rPr lang="en-US" dirty="0"/>
              <a:t>Perimeter models identifications</a:t>
            </a:r>
          </a:p>
          <a:p>
            <a:pPr lvl="2">
              <a:lnSpc>
                <a:spcPct val="90000"/>
              </a:lnSpc>
              <a:spcBef>
                <a:spcPts val="600"/>
              </a:spcBef>
              <a:spcAft>
                <a:spcPts val="600"/>
              </a:spcAft>
            </a:pPr>
            <a:r>
              <a:rPr lang="en-US" b="1" dirty="0"/>
              <a:t>OS &amp; Application fingerprinting</a:t>
            </a:r>
          </a:p>
          <a:p>
            <a:pPr lvl="3">
              <a:lnSpc>
                <a:spcPct val="90000"/>
              </a:lnSpc>
              <a:spcBef>
                <a:spcPts val="600"/>
              </a:spcBef>
              <a:spcAft>
                <a:spcPts val="600"/>
              </a:spcAft>
            </a:pPr>
            <a:r>
              <a:rPr lang="en-US" dirty="0"/>
              <a:t>OS finger </a:t>
            </a:r>
            <a:r>
              <a:rPr lang="en-US" dirty="0" smtClean="0"/>
              <a:t>printing (</a:t>
            </a:r>
            <a:r>
              <a:rPr lang="en-IN" dirty="0" smtClean="0"/>
              <a:t>transmitting packets to a remote host and analysing corresponding </a:t>
            </a:r>
            <a:r>
              <a:rPr lang="en-IN" dirty="0" smtClean="0"/>
              <a:t>replies)</a:t>
            </a:r>
            <a:endParaRPr lang="en-US" dirty="0"/>
          </a:p>
          <a:p>
            <a:pPr lvl="3">
              <a:lnSpc>
                <a:spcPct val="90000"/>
              </a:lnSpc>
              <a:spcBef>
                <a:spcPts val="600"/>
              </a:spcBef>
              <a:spcAft>
                <a:spcPts val="600"/>
              </a:spcAft>
            </a:pPr>
            <a:r>
              <a:rPr lang="en-US" dirty="0"/>
              <a:t>Port scanning to define services and application</a:t>
            </a:r>
          </a:p>
          <a:p>
            <a:pPr lvl="3">
              <a:lnSpc>
                <a:spcPct val="90000"/>
              </a:lnSpc>
              <a:spcBef>
                <a:spcPts val="600"/>
              </a:spcBef>
              <a:spcAft>
                <a:spcPts val="600"/>
              </a:spcAft>
            </a:pPr>
            <a:r>
              <a:rPr lang="en-US" dirty="0"/>
              <a:t>Banner </a:t>
            </a:r>
            <a:r>
              <a:rPr lang="en-US" dirty="0" smtClean="0"/>
              <a:t>grabbing (</a:t>
            </a:r>
            <a:r>
              <a:rPr lang="en-IN" dirty="0" smtClean="0"/>
              <a:t>technique used to glean information about computer systems on a network and the services running its open </a:t>
            </a:r>
            <a:r>
              <a:rPr lang="en-IN" dirty="0" smtClean="0"/>
              <a:t>ports)</a:t>
            </a:r>
            <a:endParaRPr lang="en-US" dirty="0"/>
          </a:p>
        </p:txBody>
      </p:sp>
      <p:pic>
        <p:nvPicPr>
          <p:cNvPr id="84994" name="Picture 2" descr="topology"/>
          <p:cNvPicPr>
            <a:picLocks noChangeAspect="1" noChangeArrowheads="1"/>
          </p:cNvPicPr>
          <p:nvPr/>
        </p:nvPicPr>
        <p:blipFill>
          <a:blip r:embed="rId3"/>
          <a:srcRect/>
          <a:stretch>
            <a:fillRect/>
          </a:stretch>
        </p:blipFill>
        <p:spPr bwMode="auto">
          <a:xfrm>
            <a:off x="5500694" y="1857364"/>
            <a:ext cx="3295650" cy="408622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Internal Audit</a:t>
            </a:r>
          </a:p>
        </p:txBody>
      </p:sp>
      <p:sp>
        <p:nvSpPr>
          <p:cNvPr id="176133" name="Rectangle 5"/>
          <p:cNvSpPr>
            <a:spLocks noGrp="1" noChangeArrowheads="1"/>
          </p:cNvSpPr>
          <p:nvPr>
            <p:ph type="body" idx="1"/>
          </p:nvPr>
        </p:nvSpPr>
        <p:spPr/>
        <p:txBody>
          <a:bodyPr/>
          <a:lstStyle/>
          <a:p>
            <a:pPr marL="457200" indent="-457200">
              <a:buFont typeface="Arial" pitchFamily="34" charset="0"/>
              <a:buChar char="•"/>
            </a:pPr>
            <a:r>
              <a:rPr lang="en-US" dirty="0" smtClean="0"/>
              <a:t>To assess the effectiveness of information security measures of the organization with a view to bridge the identified gaps</a:t>
            </a:r>
          </a:p>
          <a:p>
            <a:pPr marL="457200" indent="-457200">
              <a:buFont typeface="Arial" pitchFamily="34" charset="0"/>
              <a:buChar char="•"/>
            </a:pPr>
            <a:r>
              <a:rPr lang="en-US" dirty="0" smtClean="0"/>
              <a:t>Conducted </a:t>
            </a:r>
            <a:r>
              <a:rPr lang="en-US" dirty="0"/>
              <a:t>at the premises</a:t>
            </a:r>
          </a:p>
          <a:p>
            <a:pPr marL="457200" indent="-457200">
              <a:buFont typeface="Arial" pitchFamily="34" charset="0"/>
              <a:buChar char="•"/>
            </a:pPr>
            <a:r>
              <a:rPr lang="en-US" dirty="0"/>
              <a:t>A process of hacking with full knowledge of the network topology and other crucial information. </a:t>
            </a:r>
          </a:p>
          <a:p>
            <a:pPr marL="457200" indent="-457200">
              <a:buFont typeface="Arial" pitchFamily="34" charset="0"/>
              <a:buChar char="•"/>
            </a:pPr>
            <a:r>
              <a:rPr lang="en-US" dirty="0"/>
              <a:t>Also to identify threats within the </a:t>
            </a:r>
            <a:r>
              <a:rPr lang="en-US" dirty="0" smtClean="0"/>
              <a:t>organization and surrounding  the information systems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Focus of IT Security Audit (Illustrative)</a:t>
            </a:r>
            <a:endParaRPr lang="en-US" sz="2800" b="1" kern="1200" dirty="0">
              <a:solidFill>
                <a:schemeClr val="tx1"/>
              </a:solidFill>
            </a:endParaRPr>
          </a:p>
        </p:txBody>
      </p:sp>
      <p:sp>
        <p:nvSpPr>
          <p:cNvPr id="176133" name="Rectangle 5"/>
          <p:cNvSpPr>
            <a:spLocks noGrp="1" noChangeArrowheads="1"/>
          </p:cNvSpPr>
          <p:nvPr>
            <p:ph type="body" idx="1"/>
          </p:nvPr>
        </p:nvSpPr>
        <p:spPr>
          <a:xfrm>
            <a:off x="160339" y="1371600"/>
            <a:ext cx="8821737" cy="4335463"/>
          </a:xfrm>
        </p:spPr>
        <p:txBody>
          <a:bodyPr/>
          <a:lstStyle/>
          <a:p>
            <a:pPr marL="457200" indent="-457200">
              <a:spcBef>
                <a:spcPts val="0"/>
              </a:spcBef>
              <a:spcAft>
                <a:spcPts val="600"/>
              </a:spcAft>
              <a:buFont typeface="Arial" pitchFamily="34" charset="0"/>
              <a:buChar char="•"/>
            </a:pPr>
            <a:r>
              <a:rPr lang="en-US" sz="1800" dirty="0" smtClean="0"/>
              <a:t>Information Security Policies and Procedures</a:t>
            </a:r>
          </a:p>
          <a:p>
            <a:pPr marL="457200" indent="-457200">
              <a:spcBef>
                <a:spcPts val="0"/>
              </a:spcBef>
              <a:spcAft>
                <a:spcPts val="600"/>
              </a:spcAft>
              <a:buFont typeface="Arial" pitchFamily="34" charset="0"/>
              <a:buChar char="•"/>
            </a:pPr>
            <a:r>
              <a:rPr lang="en-US" sz="1800" dirty="0" smtClean="0"/>
              <a:t>Information Security Architecture</a:t>
            </a:r>
          </a:p>
          <a:p>
            <a:pPr marL="457200" indent="-457200">
              <a:spcBef>
                <a:spcPts val="0"/>
              </a:spcBef>
              <a:spcAft>
                <a:spcPts val="600"/>
              </a:spcAft>
              <a:buFont typeface="Arial" pitchFamily="34" charset="0"/>
              <a:buChar char="•"/>
            </a:pPr>
            <a:r>
              <a:rPr lang="en-US" sz="1800" dirty="0" smtClean="0"/>
              <a:t>Business Applications</a:t>
            </a:r>
          </a:p>
          <a:p>
            <a:pPr marL="457200" indent="-457200">
              <a:spcBef>
                <a:spcPts val="0"/>
              </a:spcBef>
              <a:spcAft>
                <a:spcPts val="600"/>
              </a:spcAft>
              <a:buFont typeface="Arial" pitchFamily="34" charset="0"/>
              <a:buChar char="•"/>
            </a:pPr>
            <a:r>
              <a:rPr lang="en-US" sz="1800" dirty="0" smtClean="0"/>
              <a:t>Database systems and data sources</a:t>
            </a:r>
          </a:p>
          <a:p>
            <a:pPr marL="457200" indent="-457200">
              <a:spcBef>
                <a:spcPts val="0"/>
              </a:spcBef>
              <a:spcAft>
                <a:spcPts val="600"/>
              </a:spcAft>
              <a:buFont typeface="Arial" pitchFamily="34" charset="0"/>
              <a:buChar char="•"/>
            </a:pPr>
            <a:r>
              <a:rPr lang="en-US" sz="1800" dirty="0" smtClean="0"/>
              <a:t>Computing infrastructure (Servers, PCs..)</a:t>
            </a:r>
          </a:p>
          <a:p>
            <a:pPr marL="457200" indent="-457200">
              <a:spcBef>
                <a:spcPts val="0"/>
              </a:spcBef>
              <a:spcAft>
                <a:spcPts val="600"/>
              </a:spcAft>
              <a:buFont typeface="Arial" pitchFamily="34" charset="0"/>
              <a:buChar char="•"/>
            </a:pPr>
            <a:r>
              <a:rPr lang="en-US" sz="1800" dirty="0" smtClean="0"/>
              <a:t>Network infrastructure (Router, Switch, WAN, LAN, VPN..)</a:t>
            </a:r>
          </a:p>
          <a:p>
            <a:pPr marL="457200" indent="-457200">
              <a:spcBef>
                <a:spcPts val="0"/>
              </a:spcBef>
              <a:spcAft>
                <a:spcPts val="600"/>
              </a:spcAft>
              <a:buFont typeface="Arial" pitchFamily="34" charset="0"/>
              <a:buChar char="•"/>
            </a:pPr>
            <a:r>
              <a:rPr lang="en-US" sz="1800" dirty="0" smtClean="0"/>
              <a:t>Security Infrastructure (Firewall, IPS/IDS, Antivirus)</a:t>
            </a:r>
          </a:p>
          <a:p>
            <a:pPr marL="457200" indent="-457200">
              <a:spcBef>
                <a:spcPts val="0"/>
              </a:spcBef>
              <a:spcAft>
                <a:spcPts val="600"/>
              </a:spcAft>
              <a:buFont typeface="Arial" pitchFamily="34" charset="0"/>
              <a:buChar char="•"/>
            </a:pPr>
            <a:r>
              <a:rPr lang="en-US" sz="1800" dirty="0" smtClean="0"/>
              <a:t>Physical Security (physical access control systems to data center, end user environment i.e. bio-metric, CC TV..)</a:t>
            </a:r>
          </a:p>
          <a:p>
            <a:pPr marL="457200" indent="-457200">
              <a:spcBef>
                <a:spcPts val="0"/>
              </a:spcBef>
              <a:spcAft>
                <a:spcPts val="600"/>
              </a:spcAft>
              <a:buFont typeface="Arial" pitchFamily="34" charset="0"/>
              <a:buChar char="•"/>
            </a:pPr>
            <a:r>
              <a:rPr lang="en-US" sz="1800" dirty="0" smtClean="0"/>
              <a:t>Environmental controls (Power, cooling system, UPS etc)</a:t>
            </a:r>
          </a:p>
          <a:p>
            <a:pPr marL="457200" indent="-457200">
              <a:spcBef>
                <a:spcPts val="0"/>
              </a:spcBef>
              <a:spcAft>
                <a:spcPts val="600"/>
              </a:spcAft>
              <a:buFont typeface="Arial" pitchFamily="34" charset="0"/>
              <a:buChar char="•"/>
            </a:pPr>
            <a:r>
              <a:rPr lang="en-US" sz="1800" dirty="0" smtClean="0"/>
              <a:t>HR Awareness</a:t>
            </a:r>
          </a:p>
          <a:p>
            <a:pPr marL="457200" indent="-457200">
              <a:spcBef>
                <a:spcPts val="0"/>
              </a:spcBef>
              <a:spcAft>
                <a:spcPts val="600"/>
              </a:spcAft>
              <a:buFont typeface="Arial" pitchFamily="34" charset="0"/>
              <a:buChar char="•"/>
            </a:pPr>
            <a:r>
              <a:rPr lang="en-US" sz="1800" dirty="0" smtClean="0"/>
              <a:t>IT Systems Documentation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9"/>
          <p:cNvGrpSpPr>
            <a:grpSpLocks/>
          </p:cNvGrpSpPr>
          <p:nvPr/>
        </p:nvGrpSpPr>
        <p:grpSpPr bwMode="auto">
          <a:xfrm>
            <a:off x="369888" y="1689100"/>
            <a:ext cx="4419600" cy="2971800"/>
            <a:chOff x="233" y="1064"/>
            <a:chExt cx="2784" cy="1872"/>
          </a:xfrm>
        </p:grpSpPr>
        <p:grpSp>
          <p:nvGrpSpPr>
            <p:cNvPr id="3" name="Group 4"/>
            <p:cNvGrpSpPr>
              <a:grpSpLocks/>
            </p:cNvGrpSpPr>
            <p:nvPr/>
          </p:nvGrpSpPr>
          <p:grpSpPr bwMode="auto">
            <a:xfrm>
              <a:off x="233" y="1064"/>
              <a:ext cx="2784" cy="1872"/>
              <a:chOff x="1622" y="1096"/>
              <a:chExt cx="2132" cy="1839"/>
            </a:xfrm>
          </p:grpSpPr>
          <p:sp>
            <p:nvSpPr>
              <p:cNvPr id="245765" name="Oval 5"/>
              <p:cNvSpPr>
                <a:spLocks noChangeArrowheads="1"/>
              </p:cNvSpPr>
              <p:nvPr/>
            </p:nvSpPr>
            <p:spPr bwMode="auto">
              <a:xfrm>
                <a:off x="1651" y="1125"/>
                <a:ext cx="2103" cy="1810"/>
              </a:xfrm>
              <a:prstGeom prst="ellipse">
                <a:avLst/>
              </a:prstGeom>
              <a:solidFill>
                <a:srgbClr val="2E4D84"/>
              </a:solidFill>
              <a:ln w="9525">
                <a:noFill/>
                <a:round/>
                <a:headEnd/>
                <a:tailEnd/>
              </a:ln>
            </p:spPr>
            <p:txBody>
              <a:bodyPr wrap="none" lIns="0" tIns="0" rIns="0" bIns="0">
                <a:spAutoFit/>
              </a:bodyPr>
              <a:lstStyle/>
              <a:p>
                <a:endParaRPr lang="en-US"/>
              </a:p>
            </p:txBody>
          </p:sp>
          <p:sp>
            <p:nvSpPr>
              <p:cNvPr id="245766" name="Oval 6"/>
              <p:cNvSpPr>
                <a:spLocks noChangeArrowheads="1"/>
              </p:cNvSpPr>
              <p:nvPr/>
            </p:nvSpPr>
            <p:spPr bwMode="auto">
              <a:xfrm>
                <a:off x="1622" y="1096"/>
                <a:ext cx="2103" cy="1810"/>
              </a:xfrm>
              <a:prstGeom prst="ellipse">
                <a:avLst/>
              </a:prstGeom>
              <a:solidFill>
                <a:srgbClr val="FFFFFF"/>
              </a:solidFill>
              <a:ln w="11113">
                <a:solidFill>
                  <a:srgbClr val="000000"/>
                </a:solidFill>
                <a:round/>
                <a:headEnd/>
                <a:tailEnd/>
              </a:ln>
            </p:spPr>
            <p:txBody>
              <a:bodyPr wrap="none" lIns="0" tIns="0" rIns="0" bIns="0">
                <a:spAutoFit/>
              </a:bodyPr>
              <a:lstStyle/>
              <a:p>
                <a:endParaRPr lang="en-US"/>
              </a:p>
            </p:txBody>
          </p:sp>
        </p:grpSp>
        <p:sp>
          <p:nvSpPr>
            <p:cNvPr id="245937" name="Rectangle 177"/>
            <p:cNvSpPr>
              <a:spLocks noChangeArrowheads="1"/>
            </p:cNvSpPr>
            <p:nvPr/>
          </p:nvSpPr>
          <p:spPr bwMode="auto">
            <a:xfrm>
              <a:off x="1329" y="2725"/>
              <a:ext cx="488" cy="115"/>
            </a:xfrm>
            <a:prstGeom prst="rect">
              <a:avLst/>
            </a:prstGeom>
            <a:noFill/>
            <a:ln w="9525">
              <a:noFill/>
              <a:miter lim="800000"/>
              <a:headEnd/>
              <a:tailEnd/>
            </a:ln>
          </p:spPr>
          <p:txBody>
            <a:bodyPr wrap="none" lIns="0" tIns="0" rIns="0" bIns="0">
              <a:spAutoFit/>
            </a:bodyPr>
            <a:lstStyle/>
            <a:p>
              <a:pPr algn="ctr" defTabSz="1019175">
                <a:spcBef>
                  <a:spcPct val="50000"/>
                </a:spcBef>
              </a:pPr>
              <a:r>
                <a:rPr lang="en-US" sz="1200" b="1">
                  <a:solidFill>
                    <a:srgbClr val="000000"/>
                  </a:solidFill>
                  <a:latin typeface="Arial Narrow" pitchFamily="34" charset="0"/>
                </a:rPr>
                <a:t>IT Processes</a:t>
              </a:r>
              <a:endParaRPr lang="en-GB" sz="2200" b="1">
                <a:solidFill>
                  <a:schemeClr val="bg2"/>
                </a:solidFill>
              </a:endParaRPr>
            </a:p>
          </p:txBody>
        </p:sp>
      </p:grpSp>
      <p:grpSp>
        <p:nvGrpSpPr>
          <p:cNvPr id="4" name="Group 210"/>
          <p:cNvGrpSpPr>
            <a:grpSpLocks/>
          </p:cNvGrpSpPr>
          <p:nvPr/>
        </p:nvGrpSpPr>
        <p:grpSpPr bwMode="auto">
          <a:xfrm>
            <a:off x="520700" y="1738313"/>
            <a:ext cx="3830638" cy="2541587"/>
            <a:chOff x="328" y="1095"/>
            <a:chExt cx="2413" cy="1601"/>
          </a:xfrm>
        </p:grpSpPr>
        <p:grpSp>
          <p:nvGrpSpPr>
            <p:cNvPr id="5" name="Group 7"/>
            <p:cNvGrpSpPr>
              <a:grpSpLocks/>
            </p:cNvGrpSpPr>
            <p:nvPr/>
          </p:nvGrpSpPr>
          <p:grpSpPr bwMode="auto">
            <a:xfrm>
              <a:off x="328" y="1095"/>
              <a:ext cx="2413" cy="1601"/>
              <a:chOff x="1622" y="1096"/>
              <a:chExt cx="2132" cy="1839"/>
            </a:xfrm>
          </p:grpSpPr>
          <p:sp>
            <p:nvSpPr>
              <p:cNvPr id="245768" name="Oval 8"/>
              <p:cNvSpPr>
                <a:spLocks noChangeArrowheads="1"/>
              </p:cNvSpPr>
              <p:nvPr/>
            </p:nvSpPr>
            <p:spPr bwMode="auto">
              <a:xfrm>
                <a:off x="1651" y="1125"/>
                <a:ext cx="2103" cy="1810"/>
              </a:xfrm>
              <a:prstGeom prst="ellipse">
                <a:avLst/>
              </a:prstGeom>
              <a:solidFill>
                <a:srgbClr val="2E4D84"/>
              </a:solidFill>
              <a:ln w="9525">
                <a:noFill/>
                <a:round/>
                <a:headEnd/>
                <a:tailEnd/>
              </a:ln>
            </p:spPr>
            <p:txBody>
              <a:bodyPr wrap="none" lIns="0" tIns="0" rIns="0" bIns="0">
                <a:spAutoFit/>
              </a:bodyPr>
              <a:lstStyle/>
              <a:p>
                <a:endParaRPr lang="en-US"/>
              </a:p>
            </p:txBody>
          </p:sp>
          <p:sp>
            <p:nvSpPr>
              <p:cNvPr id="245769" name="Oval 9"/>
              <p:cNvSpPr>
                <a:spLocks noChangeArrowheads="1"/>
              </p:cNvSpPr>
              <p:nvPr/>
            </p:nvSpPr>
            <p:spPr bwMode="auto">
              <a:xfrm>
                <a:off x="1622" y="1096"/>
                <a:ext cx="2103" cy="1810"/>
              </a:xfrm>
              <a:prstGeom prst="ellipse">
                <a:avLst/>
              </a:prstGeom>
              <a:solidFill>
                <a:srgbClr val="FFFFFF"/>
              </a:solidFill>
              <a:ln w="11113">
                <a:solidFill>
                  <a:srgbClr val="000000"/>
                </a:solidFill>
                <a:round/>
                <a:headEnd/>
                <a:tailEnd/>
              </a:ln>
            </p:spPr>
            <p:txBody>
              <a:bodyPr wrap="none" lIns="0" tIns="0" rIns="0" bIns="0">
                <a:spAutoFit/>
              </a:bodyPr>
              <a:lstStyle/>
              <a:p>
                <a:endParaRPr lang="en-US"/>
              </a:p>
            </p:txBody>
          </p:sp>
        </p:grpSp>
        <p:sp>
          <p:nvSpPr>
            <p:cNvPr id="245936" name="Rectangle 176"/>
            <p:cNvSpPr>
              <a:spLocks noChangeArrowheads="1"/>
            </p:cNvSpPr>
            <p:nvPr/>
          </p:nvSpPr>
          <p:spPr bwMode="auto">
            <a:xfrm>
              <a:off x="1414" y="2516"/>
              <a:ext cx="311" cy="115"/>
            </a:xfrm>
            <a:prstGeom prst="rect">
              <a:avLst/>
            </a:prstGeom>
            <a:noFill/>
            <a:ln w="9525">
              <a:noFill/>
              <a:miter lim="800000"/>
              <a:headEnd/>
              <a:tailEnd/>
            </a:ln>
          </p:spPr>
          <p:txBody>
            <a:bodyPr wrap="none" lIns="0" tIns="0" rIns="0" bIns="0">
              <a:spAutoFit/>
            </a:bodyPr>
            <a:lstStyle/>
            <a:p>
              <a:pPr algn="ctr" defTabSz="1019175">
                <a:spcBef>
                  <a:spcPct val="50000"/>
                </a:spcBef>
              </a:pPr>
              <a:r>
                <a:rPr lang="en-US" sz="1200" b="1">
                  <a:solidFill>
                    <a:srgbClr val="000000"/>
                  </a:solidFill>
                  <a:latin typeface="Arial Narrow" pitchFamily="34" charset="0"/>
                </a:rPr>
                <a:t>Network</a:t>
              </a:r>
              <a:endParaRPr lang="en-GB" sz="2200" b="1">
                <a:solidFill>
                  <a:schemeClr val="bg2"/>
                </a:solidFill>
              </a:endParaRPr>
            </a:p>
          </p:txBody>
        </p:sp>
      </p:grpSp>
      <p:grpSp>
        <p:nvGrpSpPr>
          <p:cNvPr id="6" name="Group 211"/>
          <p:cNvGrpSpPr>
            <a:grpSpLocks/>
          </p:cNvGrpSpPr>
          <p:nvPr/>
        </p:nvGrpSpPr>
        <p:grpSpPr bwMode="auto">
          <a:xfrm>
            <a:off x="801688" y="1870075"/>
            <a:ext cx="3206750" cy="2078038"/>
            <a:chOff x="505" y="1178"/>
            <a:chExt cx="2020" cy="1309"/>
          </a:xfrm>
        </p:grpSpPr>
        <p:grpSp>
          <p:nvGrpSpPr>
            <p:cNvPr id="7" name="Group 10"/>
            <p:cNvGrpSpPr>
              <a:grpSpLocks/>
            </p:cNvGrpSpPr>
            <p:nvPr/>
          </p:nvGrpSpPr>
          <p:grpSpPr bwMode="auto">
            <a:xfrm>
              <a:off x="505" y="1178"/>
              <a:ext cx="2020" cy="1309"/>
              <a:chOff x="1778" y="1161"/>
              <a:chExt cx="1842" cy="1493"/>
            </a:xfrm>
          </p:grpSpPr>
          <p:sp>
            <p:nvSpPr>
              <p:cNvPr id="245771" name="Oval 11"/>
              <p:cNvSpPr>
                <a:spLocks noChangeArrowheads="1"/>
              </p:cNvSpPr>
              <p:nvPr/>
            </p:nvSpPr>
            <p:spPr bwMode="auto">
              <a:xfrm>
                <a:off x="1806" y="1189"/>
                <a:ext cx="1814" cy="1465"/>
              </a:xfrm>
              <a:prstGeom prst="ellipse">
                <a:avLst/>
              </a:prstGeom>
              <a:solidFill>
                <a:srgbClr val="2E4D84"/>
              </a:solidFill>
              <a:ln w="9525">
                <a:noFill/>
                <a:round/>
                <a:headEnd/>
                <a:tailEnd/>
              </a:ln>
            </p:spPr>
            <p:txBody>
              <a:bodyPr wrap="none" lIns="0" tIns="0" rIns="0" bIns="0">
                <a:spAutoFit/>
              </a:bodyPr>
              <a:lstStyle/>
              <a:p>
                <a:endParaRPr lang="en-US"/>
              </a:p>
            </p:txBody>
          </p:sp>
          <p:sp>
            <p:nvSpPr>
              <p:cNvPr id="245772" name="Oval 12"/>
              <p:cNvSpPr>
                <a:spLocks noChangeArrowheads="1"/>
              </p:cNvSpPr>
              <p:nvPr/>
            </p:nvSpPr>
            <p:spPr bwMode="auto">
              <a:xfrm>
                <a:off x="1778" y="1161"/>
                <a:ext cx="1813" cy="1465"/>
              </a:xfrm>
              <a:prstGeom prst="ellipse">
                <a:avLst/>
              </a:prstGeom>
              <a:solidFill>
                <a:srgbClr val="FFFFFF"/>
              </a:solidFill>
              <a:ln w="11113">
                <a:solidFill>
                  <a:srgbClr val="000000"/>
                </a:solidFill>
                <a:round/>
                <a:headEnd/>
                <a:tailEnd/>
              </a:ln>
            </p:spPr>
            <p:txBody>
              <a:bodyPr wrap="none" lIns="0" tIns="0" rIns="0" bIns="0">
                <a:spAutoFit/>
              </a:bodyPr>
              <a:lstStyle/>
              <a:p>
                <a:endParaRPr lang="en-US"/>
              </a:p>
            </p:txBody>
          </p:sp>
        </p:grpSp>
        <p:sp>
          <p:nvSpPr>
            <p:cNvPr id="245935" name="Rectangle 175"/>
            <p:cNvSpPr>
              <a:spLocks noChangeArrowheads="1"/>
            </p:cNvSpPr>
            <p:nvPr/>
          </p:nvSpPr>
          <p:spPr bwMode="auto">
            <a:xfrm>
              <a:off x="1200" y="2293"/>
              <a:ext cx="719" cy="115"/>
            </a:xfrm>
            <a:prstGeom prst="rect">
              <a:avLst/>
            </a:prstGeom>
            <a:noFill/>
            <a:ln w="9525">
              <a:noFill/>
              <a:miter lim="800000"/>
              <a:headEnd/>
              <a:tailEnd/>
            </a:ln>
          </p:spPr>
          <p:txBody>
            <a:bodyPr wrap="none" lIns="0" tIns="0" rIns="0" bIns="0">
              <a:spAutoFit/>
            </a:bodyPr>
            <a:lstStyle/>
            <a:p>
              <a:pPr algn="ctr" defTabSz="1019175">
                <a:spcBef>
                  <a:spcPct val="50000"/>
                </a:spcBef>
              </a:pPr>
              <a:r>
                <a:rPr lang="en-US" sz="1200" b="1">
                  <a:solidFill>
                    <a:srgbClr val="000000"/>
                  </a:solidFill>
                  <a:latin typeface="Arial Narrow" pitchFamily="34" charset="0"/>
                </a:rPr>
                <a:t>Operating Systems</a:t>
              </a:r>
              <a:endParaRPr lang="en-GB" sz="2200" b="1">
                <a:solidFill>
                  <a:schemeClr val="bg2"/>
                </a:solidFill>
              </a:endParaRPr>
            </a:p>
          </p:txBody>
        </p:sp>
      </p:grpSp>
      <p:grpSp>
        <p:nvGrpSpPr>
          <p:cNvPr id="8" name="Group 212"/>
          <p:cNvGrpSpPr>
            <a:grpSpLocks/>
          </p:cNvGrpSpPr>
          <p:nvPr/>
        </p:nvGrpSpPr>
        <p:grpSpPr bwMode="auto">
          <a:xfrm>
            <a:off x="1158875" y="1946275"/>
            <a:ext cx="2528888" cy="1657350"/>
            <a:chOff x="730" y="1226"/>
            <a:chExt cx="1593" cy="1044"/>
          </a:xfrm>
        </p:grpSpPr>
        <p:grpSp>
          <p:nvGrpSpPr>
            <p:cNvPr id="9" name="Group 13"/>
            <p:cNvGrpSpPr>
              <a:grpSpLocks/>
            </p:cNvGrpSpPr>
            <p:nvPr/>
          </p:nvGrpSpPr>
          <p:grpSpPr bwMode="auto">
            <a:xfrm>
              <a:off x="730" y="1226"/>
              <a:ext cx="1593" cy="1044"/>
              <a:chOff x="2015" y="1223"/>
              <a:chExt cx="1363" cy="1033"/>
            </a:xfrm>
          </p:grpSpPr>
          <p:sp>
            <p:nvSpPr>
              <p:cNvPr id="245774" name="Oval 14"/>
              <p:cNvSpPr>
                <a:spLocks noChangeArrowheads="1"/>
              </p:cNvSpPr>
              <p:nvPr/>
            </p:nvSpPr>
            <p:spPr bwMode="auto">
              <a:xfrm>
                <a:off x="2058" y="1266"/>
                <a:ext cx="1320" cy="990"/>
              </a:xfrm>
              <a:prstGeom prst="ellipse">
                <a:avLst/>
              </a:prstGeom>
              <a:solidFill>
                <a:srgbClr val="2E4D84"/>
              </a:solidFill>
              <a:ln w="9525">
                <a:noFill/>
                <a:round/>
                <a:headEnd/>
                <a:tailEnd/>
              </a:ln>
            </p:spPr>
            <p:txBody>
              <a:bodyPr wrap="none" lIns="0" tIns="0" rIns="0" bIns="0">
                <a:spAutoFit/>
              </a:bodyPr>
              <a:lstStyle/>
              <a:p>
                <a:endParaRPr lang="en-US"/>
              </a:p>
            </p:txBody>
          </p:sp>
          <p:grpSp>
            <p:nvGrpSpPr>
              <p:cNvPr id="10" name="Group 15"/>
              <p:cNvGrpSpPr>
                <a:grpSpLocks/>
              </p:cNvGrpSpPr>
              <p:nvPr/>
            </p:nvGrpSpPr>
            <p:grpSpPr bwMode="auto">
              <a:xfrm>
                <a:off x="2015" y="1223"/>
                <a:ext cx="1320" cy="990"/>
                <a:chOff x="2015" y="1223"/>
                <a:chExt cx="1320" cy="990"/>
              </a:xfrm>
            </p:grpSpPr>
            <p:sp>
              <p:nvSpPr>
                <p:cNvPr id="245776" name="Oval 16"/>
                <p:cNvSpPr>
                  <a:spLocks noChangeArrowheads="1"/>
                </p:cNvSpPr>
                <p:nvPr/>
              </p:nvSpPr>
              <p:spPr bwMode="auto">
                <a:xfrm>
                  <a:off x="2015" y="1223"/>
                  <a:ext cx="1320" cy="990"/>
                </a:xfrm>
                <a:prstGeom prst="ellipse">
                  <a:avLst/>
                </a:prstGeom>
                <a:solidFill>
                  <a:srgbClr val="FFFFFF"/>
                </a:solidFill>
                <a:ln w="9525">
                  <a:noFill/>
                  <a:round/>
                  <a:headEnd/>
                  <a:tailEnd/>
                </a:ln>
              </p:spPr>
              <p:txBody>
                <a:bodyPr wrap="none" lIns="0" tIns="0" rIns="0" bIns="0">
                  <a:spAutoFit/>
                </a:bodyPr>
                <a:lstStyle/>
                <a:p>
                  <a:endParaRPr lang="en-US"/>
                </a:p>
              </p:txBody>
            </p:sp>
            <p:sp>
              <p:nvSpPr>
                <p:cNvPr id="245777" name="Oval 17"/>
                <p:cNvSpPr>
                  <a:spLocks noChangeArrowheads="1"/>
                </p:cNvSpPr>
                <p:nvPr/>
              </p:nvSpPr>
              <p:spPr bwMode="auto">
                <a:xfrm>
                  <a:off x="2019" y="1226"/>
                  <a:ext cx="1310" cy="982"/>
                </a:xfrm>
                <a:prstGeom prst="ellipse">
                  <a:avLst/>
                </a:prstGeom>
                <a:solidFill>
                  <a:srgbClr val="FEFEFE"/>
                </a:solidFill>
                <a:ln w="9525">
                  <a:noFill/>
                  <a:round/>
                  <a:headEnd/>
                  <a:tailEnd/>
                </a:ln>
              </p:spPr>
              <p:txBody>
                <a:bodyPr wrap="none" lIns="0" tIns="0" rIns="0" bIns="0">
                  <a:spAutoFit/>
                </a:bodyPr>
                <a:lstStyle/>
                <a:p>
                  <a:endParaRPr lang="en-US"/>
                </a:p>
              </p:txBody>
            </p:sp>
            <p:sp>
              <p:nvSpPr>
                <p:cNvPr id="245778" name="Oval 18"/>
                <p:cNvSpPr>
                  <a:spLocks noChangeArrowheads="1"/>
                </p:cNvSpPr>
                <p:nvPr/>
              </p:nvSpPr>
              <p:spPr bwMode="auto">
                <a:xfrm>
                  <a:off x="2024" y="1229"/>
                  <a:ext cx="1300" cy="976"/>
                </a:xfrm>
                <a:prstGeom prst="ellipse">
                  <a:avLst/>
                </a:prstGeom>
                <a:solidFill>
                  <a:srgbClr val="FEFEFE"/>
                </a:solidFill>
                <a:ln w="9525">
                  <a:noFill/>
                  <a:round/>
                  <a:headEnd/>
                  <a:tailEnd/>
                </a:ln>
              </p:spPr>
              <p:txBody>
                <a:bodyPr wrap="none" lIns="0" tIns="0" rIns="0" bIns="0">
                  <a:spAutoFit/>
                </a:bodyPr>
                <a:lstStyle/>
                <a:p>
                  <a:endParaRPr lang="en-US"/>
                </a:p>
              </p:txBody>
            </p:sp>
            <p:sp>
              <p:nvSpPr>
                <p:cNvPr id="245779" name="Oval 19"/>
                <p:cNvSpPr>
                  <a:spLocks noChangeArrowheads="1"/>
                </p:cNvSpPr>
                <p:nvPr/>
              </p:nvSpPr>
              <p:spPr bwMode="auto">
                <a:xfrm>
                  <a:off x="2030" y="1233"/>
                  <a:ext cx="1289" cy="968"/>
                </a:xfrm>
                <a:prstGeom prst="ellipse">
                  <a:avLst/>
                </a:prstGeom>
                <a:solidFill>
                  <a:srgbClr val="FEFEFE"/>
                </a:solidFill>
                <a:ln w="9525">
                  <a:noFill/>
                  <a:round/>
                  <a:headEnd/>
                  <a:tailEnd/>
                </a:ln>
              </p:spPr>
              <p:txBody>
                <a:bodyPr wrap="none" lIns="0" tIns="0" rIns="0" bIns="0">
                  <a:spAutoFit/>
                </a:bodyPr>
                <a:lstStyle/>
                <a:p>
                  <a:endParaRPr lang="en-US"/>
                </a:p>
              </p:txBody>
            </p:sp>
            <p:sp>
              <p:nvSpPr>
                <p:cNvPr id="245780" name="Oval 20"/>
                <p:cNvSpPr>
                  <a:spLocks noChangeArrowheads="1"/>
                </p:cNvSpPr>
                <p:nvPr/>
              </p:nvSpPr>
              <p:spPr bwMode="auto">
                <a:xfrm>
                  <a:off x="2035" y="1237"/>
                  <a:ext cx="1278" cy="960"/>
                </a:xfrm>
                <a:prstGeom prst="ellipse">
                  <a:avLst/>
                </a:prstGeom>
                <a:solidFill>
                  <a:srgbClr val="FEFEFE"/>
                </a:solidFill>
                <a:ln w="9525">
                  <a:noFill/>
                  <a:round/>
                  <a:headEnd/>
                  <a:tailEnd/>
                </a:ln>
              </p:spPr>
              <p:txBody>
                <a:bodyPr wrap="none" lIns="0" tIns="0" rIns="0" bIns="0">
                  <a:spAutoFit/>
                </a:bodyPr>
                <a:lstStyle/>
                <a:p>
                  <a:endParaRPr lang="en-US"/>
                </a:p>
              </p:txBody>
            </p:sp>
            <p:sp>
              <p:nvSpPr>
                <p:cNvPr id="245781" name="Oval 21"/>
                <p:cNvSpPr>
                  <a:spLocks noChangeArrowheads="1"/>
                </p:cNvSpPr>
                <p:nvPr/>
              </p:nvSpPr>
              <p:spPr bwMode="auto">
                <a:xfrm>
                  <a:off x="2040" y="1241"/>
                  <a:ext cx="1269" cy="952"/>
                </a:xfrm>
                <a:prstGeom prst="ellipse">
                  <a:avLst/>
                </a:prstGeom>
                <a:solidFill>
                  <a:srgbClr val="FDFDFE"/>
                </a:solidFill>
                <a:ln w="9525">
                  <a:noFill/>
                  <a:round/>
                  <a:headEnd/>
                  <a:tailEnd/>
                </a:ln>
              </p:spPr>
              <p:txBody>
                <a:bodyPr wrap="none" lIns="0" tIns="0" rIns="0" bIns="0">
                  <a:spAutoFit/>
                </a:bodyPr>
                <a:lstStyle/>
                <a:p>
                  <a:endParaRPr lang="en-US"/>
                </a:p>
              </p:txBody>
            </p:sp>
            <p:sp>
              <p:nvSpPr>
                <p:cNvPr id="245782" name="Oval 22"/>
                <p:cNvSpPr>
                  <a:spLocks noChangeArrowheads="1"/>
                </p:cNvSpPr>
                <p:nvPr/>
              </p:nvSpPr>
              <p:spPr bwMode="auto">
                <a:xfrm>
                  <a:off x="2045" y="1245"/>
                  <a:ext cx="1259" cy="944"/>
                </a:xfrm>
                <a:prstGeom prst="ellipse">
                  <a:avLst/>
                </a:prstGeom>
                <a:solidFill>
                  <a:srgbClr val="FDFDFD"/>
                </a:solidFill>
                <a:ln w="9525">
                  <a:noFill/>
                  <a:round/>
                  <a:headEnd/>
                  <a:tailEnd/>
                </a:ln>
              </p:spPr>
              <p:txBody>
                <a:bodyPr wrap="none" lIns="0" tIns="0" rIns="0" bIns="0">
                  <a:spAutoFit/>
                </a:bodyPr>
                <a:lstStyle/>
                <a:p>
                  <a:endParaRPr lang="en-US"/>
                </a:p>
              </p:txBody>
            </p:sp>
            <p:sp>
              <p:nvSpPr>
                <p:cNvPr id="245783" name="Oval 23"/>
                <p:cNvSpPr>
                  <a:spLocks noChangeArrowheads="1"/>
                </p:cNvSpPr>
                <p:nvPr/>
              </p:nvSpPr>
              <p:spPr bwMode="auto">
                <a:xfrm>
                  <a:off x="2050" y="1249"/>
                  <a:ext cx="1248" cy="936"/>
                </a:xfrm>
                <a:prstGeom prst="ellipse">
                  <a:avLst/>
                </a:prstGeom>
                <a:solidFill>
                  <a:srgbClr val="FDFDFD"/>
                </a:solidFill>
                <a:ln w="9525">
                  <a:noFill/>
                  <a:round/>
                  <a:headEnd/>
                  <a:tailEnd/>
                </a:ln>
              </p:spPr>
              <p:txBody>
                <a:bodyPr wrap="none" lIns="0" tIns="0" rIns="0" bIns="0">
                  <a:spAutoFit/>
                </a:bodyPr>
                <a:lstStyle/>
                <a:p>
                  <a:endParaRPr lang="en-US"/>
                </a:p>
              </p:txBody>
            </p:sp>
            <p:sp>
              <p:nvSpPr>
                <p:cNvPr id="245784" name="Oval 24"/>
                <p:cNvSpPr>
                  <a:spLocks noChangeArrowheads="1"/>
                </p:cNvSpPr>
                <p:nvPr/>
              </p:nvSpPr>
              <p:spPr bwMode="auto">
                <a:xfrm>
                  <a:off x="2056" y="1253"/>
                  <a:ext cx="1237" cy="928"/>
                </a:xfrm>
                <a:prstGeom prst="ellipse">
                  <a:avLst/>
                </a:prstGeom>
                <a:solidFill>
                  <a:srgbClr val="FCFDFD"/>
                </a:solidFill>
                <a:ln w="9525">
                  <a:noFill/>
                  <a:round/>
                  <a:headEnd/>
                  <a:tailEnd/>
                </a:ln>
              </p:spPr>
              <p:txBody>
                <a:bodyPr wrap="none" lIns="0" tIns="0" rIns="0" bIns="0">
                  <a:spAutoFit/>
                </a:bodyPr>
                <a:lstStyle/>
                <a:p>
                  <a:endParaRPr lang="en-US"/>
                </a:p>
              </p:txBody>
            </p:sp>
            <p:sp>
              <p:nvSpPr>
                <p:cNvPr id="245785" name="Oval 25"/>
                <p:cNvSpPr>
                  <a:spLocks noChangeArrowheads="1"/>
                </p:cNvSpPr>
                <p:nvPr/>
              </p:nvSpPr>
              <p:spPr bwMode="auto">
                <a:xfrm>
                  <a:off x="2060" y="1256"/>
                  <a:ext cx="1228" cy="922"/>
                </a:xfrm>
                <a:prstGeom prst="ellipse">
                  <a:avLst/>
                </a:prstGeom>
                <a:solidFill>
                  <a:srgbClr val="FCFCFD"/>
                </a:solidFill>
                <a:ln w="9525">
                  <a:noFill/>
                  <a:round/>
                  <a:headEnd/>
                  <a:tailEnd/>
                </a:ln>
              </p:spPr>
              <p:txBody>
                <a:bodyPr wrap="none" lIns="0" tIns="0" rIns="0" bIns="0">
                  <a:spAutoFit/>
                </a:bodyPr>
                <a:lstStyle/>
                <a:p>
                  <a:endParaRPr lang="en-US"/>
                </a:p>
              </p:txBody>
            </p:sp>
            <p:sp>
              <p:nvSpPr>
                <p:cNvPr id="245786" name="Oval 26"/>
                <p:cNvSpPr>
                  <a:spLocks noChangeArrowheads="1"/>
                </p:cNvSpPr>
                <p:nvPr/>
              </p:nvSpPr>
              <p:spPr bwMode="auto">
                <a:xfrm>
                  <a:off x="2066" y="1261"/>
                  <a:ext cx="1217" cy="912"/>
                </a:xfrm>
                <a:prstGeom prst="ellipse">
                  <a:avLst/>
                </a:prstGeom>
                <a:solidFill>
                  <a:srgbClr val="FCFCFC"/>
                </a:solidFill>
                <a:ln w="9525">
                  <a:noFill/>
                  <a:round/>
                  <a:headEnd/>
                  <a:tailEnd/>
                </a:ln>
              </p:spPr>
              <p:txBody>
                <a:bodyPr wrap="none" lIns="0" tIns="0" rIns="0" bIns="0">
                  <a:spAutoFit/>
                </a:bodyPr>
                <a:lstStyle/>
                <a:p>
                  <a:endParaRPr lang="en-US"/>
                </a:p>
              </p:txBody>
            </p:sp>
            <p:sp>
              <p:nvSpPr>
                <p:cNvPr id="245787" name="Oval 27"/>
                <p:cNvSpPr>
                  <a:spLocks noChangeArrowheads="1"/>
                </p:cNvSpPr>
                <p:nvPr/>
              </p:nvSpPr>
              <p:spPr bwMode="auto">
                <a:xfrm>
                  <a:off x="2071" y="1264"/>
                  <a:ext cx="1207" cy="906"/>
                </a:xfrm>
                <a:prstGeom prst="ellipse">
                  <a:avLst/>
                </a:prstGeom>
                <a:solidFill>
                  <a:srgbClr val="FBFBFC"/>
                </a:solidFill>
                <a:ln w="9525">
                  <a:noFill/>
                  <a:round/>
                  <a:headEnd/>
                  <a:tailEnd/>
                </a:ln>
              </p:spPr>
              <p:txBody>
                <a:bodyPr wrap="none" lIns="0" tIns="0" rIns="0" bIns="0">
                  <a:spAutoFit/>
                </a:bodyPr>
                <a:lstStyle/>
                <a:p>
                  <a:endParaRPr lang="en-US"/>
                </a:p>
              </p:txBody>
            </p:sp>
            <p:sp>
              <p:nvSpPr>
                <p:cNvPr id="245788" name="Oval 28"/>
                <p:cNvSpPr>
                  <a:spLocks noChangeArrowheads="1"/>
                </p:cNvSpPr>
                <p:nvPr/>
              </p:nvSpPr>
              <p:spPr bwMode="auto">
                <a:xfrm>
                  <a:off x="2076" y="1268"/>
                  <a:ext cx="1196" cy="898"/>
                </a:xfrm>
                <a:prstGeom prst="ellipse">
                  <a:avLst/>
                </a:prstGeom>
                <a:solidFill>
                  <a:srgbClr val="FBFBFC"/>
                </a:solidFill>
                <a:ln w="9525">
                  <a:noFill/>
                  <a:round/>
                  <a:headEnd/>
                  <a:tailEnd/>
                </a:ln>
              </p:spPr>
              <p:txBody>
                <a:bodyPr wrap="none" lIns="0" tIns="0" rIns="0" bIns="0">
                  <a:spAutoFit/>
                </a:bodyPr>
                <a:lstStyle/>
                <a:p>
                  <a:endParaRPr lang="en-US"/>
                </a:p>
              </p:txBody>
            </p:sp>
            <p:sp>
              <p:nvSpPr>
                <p:cNvPr id="245789" name="Oval 29"/>
                <p:cNvSpPr>
                  <a:spLocks noChangeArrowheads="1"/>
                </p:cNvSpPr>
                <p:nvPr/>
              </p:nvSpPr>
              <p:spPr bwMode="auto">
                <a:xfrm>
                  <a:off x="2081" y="1272"/>
                  <a:ext cx="1186" cy="890"/>
                </a:xfrm>
                <a:prstGeom prst="ellipse">
                  <a:avLst/>
                </a:prstGeom>
                <a:solidFill>
                  <a:srgbClr val="FAFBFB"/>
                </a:solidFill>
                <a:ln w="9525">
                  <a:noFill/>
                  <a:round/>
                  <a:headEnd/>
                  <a:tailEnd/>
                </a:ln>
              </p:spPr>
              <p:txBody>
                <a:bodyPr wrap="none" lIns="0" tIns="0" rIns="0" bIns="0">
                  <a:spAutoFit/>
                </a:bodyPr>
                <a:lstStyle/>
                <a:p>
                  <a:endParaRPr lang="en-US"/>
                </a:p>
              </p:txBody>
            </p:sp>
            <p:sp>
              <p:nvSpPr>
                <p:cNvPr id="245790" name="Oval 30"/>
                <p:cNvSpPr>
                  <a:spLocks noChangeArrowheads="1"/>
                </p:cNvSpPr>
                <p:nvPr/>
              </p:nvSpPr>
              <p:spPr bwMode="auto">
                <a:xfrm>
                  <a:off x="2086" y="1276"/>
                  <a:ext cx="1176" cy="882"/>
                </a:xfrm>
                <a:prstGeom prst="ellipse">
                  <a:avLst/>
                </a:prstGeom>
                <a:solidFill>
                  <a:srgbClr val="FAFAFB"/>
                </a:solidFill>
                <a:ln w="9525">
                  <a:noFill/>
                  <a:round/>
                  <a:headEnd/>
                  <a:tailEnd/>
                </a:ln>
              </p:spPr>
              <p:txBody>
                <a:bodyPr wrap="none" lIns="0" tIns="0" rIns="0" bIns="0">
                  <a:spAutoFit/>
                </a:bodyPr>
                <a:lstStyle/>
                <a:p>
                  <a:endParaRPr lang="en-US"/>
                </a:p>
              </p:txBody>
            </p:sp>
            <p:sp>
              <p:nvSpPr>
                <p:cNvPr id="245791" name="Oval 31"/>
                <p:cNvSpPr>
                  <a:spLocks noChangeArrowheads="1"/>
                </p:cNvSpPr>
                <p:nvPr/>
              </p:nvSpPr>
              <p:spPr bwMode="auto">
                <a:xfrm>
                  <a:off x="2091" y="1279"/>
                  <a:ext cx="1166" cy="876"/>
                </a:xfrm>
                <a:prstGeom prst="ellipse">
                  <a:avLst/>
                </a:prstGeom>
                <a:solidFill>
                  <a:srgbClr val="F9FAFB"/>
                </a:solidFill>
                <a:ln w="9525">
                  <a:noFill/>
                  <a:round/>
                  <a:headEnd/>
                  <a:tailEnd/>
                </a:ln>
              </p:spPr>
              <p:txBody>
                <a:bodyPr wrap="none" lIns="0" tIns="0" rIns="0" bIns="0">
                  <a:spAutoFit/>
                </a:bodyPr>
                <a:lstStyle/>
                <a:p>
                  <a:endParaRPr lang="en-US"/>
                </a:p>
              </p:txBody>
            </p:sp>
            <p:sp>
              <p:nvSpPr>
                <p:cNvPr id="245792" name="Oval 32"/>
                <p:cNvSpPr>
                  <a:spLocks noChangeArrowheads="1"/>
                </p:cNvSpPr>
                <p:nvPr/>
              </p:nvSpPr>
              <p:spPr bwMode="auto">
                <a:xfrm>
                  <a:off x="2097" y="1284"/>
                  <a:ext cx="1155" cy="866"/>
                </a:xfrm>
                <a:prstGeom prst="ellipse">
                  <a:avLst/>
                </a:prstGeom>
                <a:solidFill>
                  <a:srgbClr val="F9F9FA"/>
                </a:solidFill>
                <a:ln w="9525">
                  <a:noFill/>
                  <a:round/>
                  <a:headEnd/>
                  <a:tailEnd/>
                </a:ln>
              </p:spPr>
              <p:txBody>
                <a:bodyPr wrap="none" lIns="0" tIns="0" rIns="0" bIns="0">
                  <a:spAutoFit/>
                </a:bodyPr>
                <a:lstStyle/>
                <a:p>
                  <a:endParaRPr lang="en-US"/>
                </a:p>
              </p:txBody>
            </p:sp>
            <p:sp>
              <p:nvSpPr>
                <p:cNvPr id="245793" name="Oval 33"/>
                <p:cNvSpPr>
                  <a:spLocks noChangeArrowheads="1"/>
                </p:cNvSpPr>
                <p:nvPr/>
              </p:nvSpPr>
              <p:spPr bwMode="auto">
                <a:xfrm>
                  <a:off x="2102" y="1288"/>
                  <a:ext cx="1144" cy="858"/>
                </a:xfrm>
                <a:prstGeom prst="ellipse">
                  <a:avLst/>
                </a:prstGeom>
                <a:solidFill>
                  <a:srgbClr val="F8F9FA"/>
                </a:solidFill>
                <a:ln w="9525">
                  <a:noFill/>
                  <a:round/>
                  <a:headEnd/>
                  <a:tailEnd/>
                </a:ln>
              </p:spPr>
              <p:txBody>
                <a:bodyPr wrap="none" lIns="0" tIns="0" rIns="0" bIns="0">
                  <a:spAutoFit/>
                </a:bodyPr>
                <a:lstStyle/>
                <a:p>
                  <a:endParaRPr lang="en-US"/>
                </a:p>
              </p:txBody>
            </p:sp>
            <p:sp>
              <p:nvSpPr>
                <p:cNvPr id="245794" name="Oval 34"/>
                <p:cNvSpPr>
                  <a:spLocks noChangeArrowheads="1"/>
                </p:cNvSpPr>
                <p:nvPr/>
              </p:nvSpPr>
              <p:spPr bwMode="auto">
                <a:xfrm>
                  <a:off x="2107" y="1291"/>
                  <a:ext cx="1135" cy="852"/>
                </a:xfrm>
                <a:prstGeom prst="ellipse">
                  <a:avLst/>
                </a:prstGeom>
                <a:solidFill>
                  <a:srgbClr val="F8F8F9"/>
                </a:solidFill>
                <a:ln w="9525">
                  <a:noFill/>
                  <a:round/>
                  <a:headEnd/>
                  <a:tailEnd/>
                </a:ln>
              </p:spPr>
              <p:txBody>
                <a:bodyPr wrap="none" lIns="0" tIns="0" rIns="0" bIns="0">
                  <a:spAutoFit/>
                </a:bodyPr>
                <a:lstStyle/>
                <a:p>
                  <a:endParaRPr lang="en-US"/>
                </a:p>
              </p:txBody>
            </p:sp>
            <p:sp>
              <p:nvSpPr>
                <p:cNvPr id="245795" name="Oval 35"/>
                <p:cNvSpPr>
                  <a:spLocks noChangeArrowheads="1"/>
                </p:cNvSpPr>
                <p:nvPr/>
              </p:nvSpPr>
              <p:spPr bwMode="auto">
                <a:xfrm>
                  <a:off x="2112" y="1296"/>
                  <a:ext cx="1124" cy="842"/>
                </a:xfrm>
                <a:prstGeom prst="ellipse">
                  <a:avLst/>
                </a:prstGeom>
                <a:solidFill>
                  <a:srgbClr val="F7F8F9"/>
                </a:solidFill>
                <a:ln w="9525">
                  <a:noFill/>
                  <a:round/>
                  <a:headEnd/>
                  <a:tailEnd/>
                </a:ln>
              </p:spPr>
              <p:txBody>
                <a:bodyPr wrap="none" lIns="0" tIns="0" rIns="0" bIns="0">
                  <a:spAutoFit/>
                </a:bodyPr>
                <a:lstStyle/>
                <a:p>
                  <a:endParaRPr lang="en-US"/>
                </a:p>
              </p:txBody>
            </p:sp>
            <p:sp>
              <p:nvSpPr>
                <p:cNvPr id="245796" name="Oval 36"/>
                <p:cNvSpPr>
                  <a:spLocks noChangeArrowheads="1"/>
                </p:cNvSpPr>
                <p:nvPr/>
              </p:nvSpPr>
              <p:spPr bwMode="auto">
                <a:xfrm>
                  <a:off x="2117" y="1299"/>
                  <a:ext cx="1114" cy="836"/>
                </a:xfrm>
                <a:prstGeom prst="ellipse">
                  <a:avLst/>
                </a:prstGeom>
                <a:solidFill>
                  <a:srgbClr val="F7F7F9"/>
                </a:solidFill>
                <a:ln w="9525">
                  <a:noFill/>
                  <a:round/>
                  <a:headEnd/>
                  <a:tailEnd/>
                </a:ln>
              </p:spPr>
              <p:txBody>
                <a:bodyPr wrap="none" lIns="0" tIns="0" rIns="0" bIns="0">
                  <a:spAutoFit/>
                </a:bodyPr>
                <a:lstStyle/>
                <a:p>
                  <a:endParaRPr lang="en-US"/>
                </a:p>
              </p:txBody>
            </p:sp>
            <p:sp>
              <p:nvSpPr>
                <p:cNvPr id="245797" name="Oval 37"/>
                <p:cNvSpPr>
                  <a:spLocks noChangeArrowheads="1"/>
                </p:cNvSpPr>
                <p:nvPr/>
              </p:nvSpPr>
              <p:spPr bwMode="auto">
                <a:xfrm>
                  <a:off x="2123" y="1303"/>
                  <a:ext cx="1103" cy="828"/>
                </a:xfrm>
                <a:prstGeom prst="ellipse">
                  <a:avLst/>
                </a:prstGeom>
                <a:solidFill>
                  <a:srgbClr val="F6F7F8"/>
                </a:solidFill>
                <a:ln w="9525">
                  <a:noFill/>
                  <a:round/>
                  <a:headEnd/>
                  <a:tailEnd/>
                </a:ln>
              </p:spPr>
              <p:txBody>
                <a:bodyPr wrap="none" lIns="0" tIns="0" rIns="0" bIns="0">
                  <a:spAutoFit/>
                </a:bodyPr>
                <a:lstStyle/>
                <a:p>
                  <a:endParaRPr lang="en-US"/>
                </a:p>
              </p:txBody>
            </p:sp>
            <p:sp>
              <p:nvSpPr>
                <p:cNvPr id="245798" name="Oval 38"/>
                <p:cNvSpPr>
                  <a:spLocks noChangeArrowheads="1"/>
                </p:cNvSpPr>
                <p:nvPr/>
              </p:nvSpPr>
              <p:spPr bwMode="auto">
                <a:xfrm>
                  <a:off x="2127" y="1307"/>
                  <a:ext cx="1093" cy="820"/>
                </a:xfrm>
                <a:prstGeom prst="ellipse">
                  <a:avLst/>
                </a:prstGeom>
                <a:solidFill>
                  <a:srgbClr val="F5F6F8"/>
                </a:solidFill>
                <a:ln w="9525">
                  <a:noFill/>
                  <a:round/>
                  <a:headEnd/>
                  <a:tailEnd/>
                </a:ln>
              </p:spPr>
              <p:txBody>
                <a:bodyPr wrap="none" lIns="0" tIns="0" rIns="0" bIns="0">
                  <a:spAutoFit/>
                </a:bodyPr>
                <a:lstStyle/>
                <a:p>
                  <a:endParaRPr lang="en-US"/>
                </a:p>
              </p:txBody>
            </p:sp>
            <p:sp>
              <p:nvSpPr>
                <p:cNvPr id="245799" name="Oval 39"/>
                <p:cNvSpPr>
                  <a:spLocks noChangeArrowheads="1"/>
                </p:cNvSpPr>
                <p:nvPr/>
              </p:nvSpPr>
              <p:spPr bwMode="auto">
                <a:xfrm>
                  <a:off x="2133" y="1311"/>
                  <a:ext cx="1083" cy="812"/>
                </a:xfrm>
                <a:prstGeom prst="ellipse">
                  <a:avLst/>
                </a:prstGeom>
                <a:solidFill>
                  <a:srgbClr val="F5F5F7"/>
                </a:solidFill>
                <a:ln w="9525">
                  <a:noFill/>
                  <a:round/>
                  <a:headEnd/>
                  <a:tailEnd/>
                </a:ln>
              </p:spPr>
              <p:txBody>
                <a:bodyPr wrap="none" lIns="0" tIns="0" rIns="0" bIns="0">
                  <a:spAutoFit/>
                </a:bodyPr>
                <a:lstStyle/>
                <a:p>
                  <a:endParaRPr lang="en-US"/>
                </a:p>
              </p:txBody>
            </p:sp>
            <p:sp>
              <p:nvSpPr>
                <p:cNvPr id="245800" name="Oval 40"/>
                <p:cNvSpPr>
                  <a:spLocks noChangeArrowheads="1"/>
                </p:cNvSpPr>
                <p:nvPr/>
              </p:nvSpPr>
              <p:spPr bwMode="auto">
                <a:xfrm>
                  <a:off x="2138" y="1314"/>
                  <a:ext cx="1073" cy="806"/>
                </a:xfrm>
                <a:prstGeom prst="ellipse">
                  <a:avLst/>
                </a:prstGeom>
                <a:solidFill>
                  <a:srgbClr val="F4F5F6"/>
                </a:solidFill>
                <a:ln w="9525">
                  <a:noFill/>
                  <a:round/>
                  <a:headEnd/>
                  <a:tailEnd/>
                </a:ln>
              </p:spPr>
              <p:txBody>
                <a:bodyPr wrap="none" lIns="0" tIns="0" rIns="0" bIns="0">
                  <a:spAutoFit/>
                </a:bodyPr>
                <a:lstStyle/>
                <a:p>
                  <a:endParaRPr lang="en-US"/>
                </a:p>
              </p:txBody>
            </p:sp>
            <p:sp>
              <p:nvSpPr>
                <p:cNvPr id="245801" name="Oval 41"/>
                <p:cNvSpPr>
                  <a:spLocks noChangeArrowheads="1"/>
                </p:cNvSpPr>
                <p:nvPr/>
              </p:nvSpPr>
              <p:spPr bwMode="auto">
                <a:xfrm>
                  <a:off x="2143" y="1319"/>
                  <a:ext cx="1062" cy="796"/>
                </a:xfrm>
                <a:prstGeom prst="ellipse">
                  <a:avLst/>
                </a:prstGeom>
                <a:solidFill>
                  <a:srgbClr val="F3F4F6"/>
                </a:solidFill>
                <a:ln w="9525">
                  <a:noFill/>
                  <a:round/>
                  <a:headEnd/>
                  <a:tailEnd/>
                </a:ln>
              </p:spPr>
              <p:txBody>
                <a:bodyPr wrap="none" lIns="0" tIns="0" rIns="0" bIns="0">
                  <a:spAutoFit/>
                </a:bodyPr>
                <a:lstStyle/>
                <a:p>
                  <a:endParaRPr lang="en-US"/>
                </a:p>
              </p:txBody>
            </p:sp>
            <p:sp>
              <p:nvSpPr>
                <p:cNvPr id="245802" name="Oval 42"/>
                <p:cNvSpPr>
                  <a:spLocks noChangeArrowheads="1"/>
                </p:cNvSpPr>
                <p:nvPr/>
              </p:nvSpPr>
              <p:spPr bwMode="auto">
                <a:xfrm>
                  <a:off x="2148" y="1322"/>
                  <a:ext cx="1052" cy="790"/>
                </a:xfrm>
                <a:prstGeom prst="ellipse">
                  <a:avLst/>
                </a:prstGeom>
                <a:solidFill>
                  <a:srgbClr val="F2F3F5"/>
                </a:solidFill>
                <a:ln w="9525">
                  <a:noFill/>
                  <a:round/>
                  <a:headEnd/>
                  <a:tailEnd/>
                </a:ln>
              </p:spPr>
              <p:txBody>
                <a:bodyPr wrap="none" lIns="0" tIns="0" rIns="0" bIns="0">
                  <a:spAutoFit/>
                </a:bodyPr>
                <a:lstStyle/>
                <a:p>
                  <a:endParaRPr lang="en-US"/>
                </a:p>
              </p:txBody>
            </p:sp>
            <p:sp>
              <p:nvSpPr>
                <p:cNvPr id="245803" name="Oval 43"/>
                <p:cNvSpPr>
                  <a:spLocks noChangeArrowheads="1"/>
                </p:cNvSpPr>
                <p:nvPr/>
              </p:nvSpPr>
              <p:spPr bwMode="auto">
                <a:xfrm>
                  <a:off x="2153" y="1326"/>
                  <a:ext cx="1042" cy="782"/>
                </a:xfrm>
                <a:prstGeom prst="ellipse">
                  <a:avLst/>
                </a:prstGeom>
                <a:solidFill>
                  <a:srgbClr val="F1F2F5"/>
                </a:solidFill>
                <a:ln w="9525">
                  <a:noFill/>
                  <a:round/>
                  <a:headEnd/>
                  <a:tailEnd/>
                </a:ln>
              </p:spPr>
              <p:txBody>
                <a:bodyPr wrap="none" lIns="0" tIns="0" rIns="0" bIns="0">
                  <a:spAutoFit/>
                </a:bodyPr>
                <a:lstStyle/>
                <a:p>
                  <a:endParaRPr lang="en-US"/>
                </a:p>
              </p:txBody>
            </p:sp>
            <p:sp>
              <p:nvSpPr>
                <p:cNvPr id="245804" name="Oval 44"/>
                <p:cNvSpPr>
                  <a:spLocks noChangeArrowheads="1"/>
                </p:cNvSpPr>
                <p:nvPr/>
              </p:nvSpPr>
              <p:spPr bwMode="auto">
                <a:xfrm>
                  <a:off x="2158" y="1330"/>
                  <a:ext cx="1032" cy="774"/>
                </a:xfrm>
                <a:prstGeom prst="ellipse">
                  <a:avLst/>
                </a:prstGeom>
                <a:solidFill>
                  <a:srgbClr val="F1F1F4"/>
                </a:solidFill>
                <a:ln w="9525">
                  <a:noFill/>
                  <a:round/>
                  <a:headEnd/>
                  <a:tailEnd/>
                </a:ln>
              </p:spPr>
              <p:txBody>
                <a:bodyPr wrap="none" lIns="0" tIns="0" rIns="0" bIns="0">
                  <a:spAutoFit/>
                </a:bodyPr>
                <a:lstStyle/>
                <a:p>
                  <a:endParaRPr lang="en-US"/>
                </a:p>
              </p:txBody>
            </p:sp>
            <p:sp>
              <p:nvSpPr>
                <p:cNvPr id="245805" name="Oval 45"/>
                <p:cNvSpPr>
                  <a:spLocks noChangeArrowheads="1"/>
                </p:cNvSpPr>
                <p:nvPr/>
              </p:nvSpPr>
              <p:spPr bwMode="auto">
                <a:xfrm>
                  <a:off x="2164" y="1334"/>
                  <a:ext cx="1021" cy="766"/>
                </a:xfrm>
                <a:prstGeom prst="ellipse">
                  <a:avLst/>
                </a:prstGeom>
                <a:solidFill>
                  <a:srgbClr val="F0F1F3"/>
                </a:solidFill>
                <a:ln w="9525">
                  <a:noFill/>
                  <a:round/>
                  <a:headEnd/>
                  <a:tailEnd/>
                </a:ln>
              </p:spPr>
              <p:txBody>
                <a:bodyPr wrap="none" lIns="0" tIns="0" rIns="0" bIns="0">
                  <a:spAutoFit/>
                </a:bodyPr>
                <a:lstStyle/>
                <a:p>
                  <a:endParaRPr lang="en-US"/>
                </a:p>
              </p:txBody>
            </p:sp>
            <p:sp>
              <p:nvSpPr>
                <p:cNvPr id="245806" name="Oval 46"/>
                <p:cNvSpPr>
                  <a:spLocks noChangeArrowheads="1"/>
                </p:cNvSpPr>
                <p:nvPr/>
              </p:nvSpPr>
              <p:spPr bwMode="auto">
                <a:xfrm>
                  <a:off x="2168" y="1338"/>
                  <a:ext cx="1011" cy="758"/>
                </a:xfrm>
                <a:prstGeom prst="ellipse">
                  <a:avLst/>
                </a:prstGeom>
                <a:solidFill>
                  <a:srgbClr val="EFF0F3"/>
                </a:solidFill>
                <a:ln w="9525">
                  <a:noFill/>
                  <a:round/>
                  <a:headEnd/>
                  <a:tailEnd/>
                </a:ln>
              </p:spPr>
              <p:txBody>
                <a:bodyPr wrap="none" lIns="0" tIns="0" rIns="0" bIns="0">
                  <a:spAutoFit/>
                </a:bodyPr>
                <a:lstStyle/>
                <a:p>
                  <a:endParaRPr lang="en-US"/>
                </a:p>
              </p:txBody>
            </p:sp>
            <p:sp>
              <p:nvSpPr>
                <p:cNvPr id="245807" name="Oval 47"/>
                <p:cNvSpPr>
                  <a:spLocks noChangeArrowheads="1"/>
                </p:cNvSpPr>
                <p:nvPr/>
              </p:nvSpPr>
              <p:spPr bwMode="auto">
                <a:xfrm>
                  <a:off x="2174" y="1342"/>
                  <a:ext cx="1001" cy="750"/>
                </a:xfrm>
                <a:prstGeom prst="ellipse">
                  <a:avLst/>
                </a:prstGeom>
                <a:solidFill>
                  <a:srgbClr val="EEEFF2"/>
                </a:solidFill>
                <a:ln w="9525">
                  <a:noFill/>
                  <a:round/>
                  <a:headEnd/>
                  <a:tailEnd/>
                </a:ln>
              </p:spPr>
              <p:txBody>
                <a:bodyPr wrap="none" lIns="0" tIns="0" rIns="0" bIns="0">
                  <a:spAutoFit/>
                </a:bodyPr>
                <a:lstStyle/>
                <a:p>
                  <a:endParaRPr lang="en-US"/>
                </a:p>
              </p:txBody>
            </p:sp>
            <p:sp>
              <p:nvSpPr>
                <p:cNvPr id="245808" name="Oval 48"/>
                <p:cNvSpPr>
                  <a:spLocks noChangeArrowheads="1"/>
                </p:cNvSpPr>
                <p:nvPr/>
              </p:nvSpPr>
              <p:spPr bwMode="auto">
                <a:xfrm>
                  <a:off x="2179" y="1346"/>
                  <a:ext cx="990" cy="742"/>
                </a:xfrm>
                <a:prstGeom prst="ellipse">
                  <a:avLst/>
                </a:prstGeom>
                <a:solidFill>
                  <a:srgbClr val="EDEEF1"/>
                </a:solidFill>
                <a:ln w="9525">
                  <a:noFill/>
                  <a:round/>
                  <a:headEnd/>
                  <a:tailEnd/>
                </a:ln>
              </p:spPr>
              <p:txBody>
                <a:bodyPr wrap="none" lIns="0" tIns="0" rIns="0" bIns="0">
                  <a:spAutoFit/>
                </a:bodyPr>
                <a:lstStyle/>
                <a:p>
                  <a:endParaRPr lang="en-US"/>
                </a:p>
              </p:txBody>
            </p:sp>
            <p:sp>
              <p:nvSpPr>
                <p:cNvPr id="245809" name="Oval 49"/>
                <p:cNvSpPr>
                  <a:spLocks noChangeArrowheads="1"/>
                </p:cNvSpPr>
                <p:nvPr/>
              </p:nvSpPr>
              <p:spPr bwMode="auto">
                <a:xfrm>
                  <a:off x="2184" y="1349"/>
                  <a:ext cx="980" cy="736"/>
                </a:xfrm>
                <a:prstGeom prst="ellipse">
                  <a:avLst/>
                </a:prstGeom>
                <a:solidFill>
                  <a:srgbClr val="ECEDF0"/>
                </a:solidFill>
                <a:ln w="9525">
                  <a:noFill/>
                  <a:round/>
                  <a:headEnd/>
                  <a:tailEnd/>
                </a:ln>
              </p:spPr>
              <p:txBody>
                <a:bodyPr wrap="none" lIns="0" tIns="0" rIns="0" bIns="0">
                  <a:spAutoFit/>
                </a:bodyPr>
                <a:lstStyle/>
                <a:p>
                  <a:endParaRPr lang="en-US"/>
                </a:p>
              </p:txBody>
            </p:sp>
            <p:sp>
              <p:nvSpPr>
                <p:cNvPr id="245810" name="Oval 50"/>
                <p:cNvSpPr>
                  <a:spLocks noChangeArrowheads="1"/>
                </p:cNvSpPr>
                <p:nvPr/>
              </p:nvSpPr>
              <p:spPr bwMode="auto">
                <a:xfrm>
                  <a:off x="2190" y="1354"/>
                  <a:ext cx="969" cy="726"/>
                </a:xfrm>
                <a:prstGeom prst="ellipse">
                  <a:avLst/>
                </a:prstGeom>
                <a:solidFill>
                  <a:srgbClr val="EBECF0"/>
                </a:solidFill>
                <a:ln w="9525">
                  <a:noFill/>
                  <a:round/>
                  <a:headEnd/>
                  <a:tailEnd/>
                </a:ln>
              </p:spPr>
              <p:txBody>
                <a:bodyPr wrap="none" lIns="0" tIns="0" rIns="0" bIns="0">
                  <a:spAutoFit/>
                </a:bodyPr>
                <a:lstStyle/>
                <a:p>
                  <a:endParaRPr lang="en-US"/>
                </a:p>
              </p:txBody>
            </p:sp>
            <p:sp>
              <p:nvSpPr>
                <p:cNvPr id="245811" name="Oval 51"/>
                <p:cNvSpPr>
                  <a:spLocks noChangeArrowheads="1"/>
                </p:cNvSpPr>
                <p:nvPr/>
              </p:nvSpPr>
              <p:spPr bwMode="auto">
                <a:xfrm>
                  <a:off x="2194" y="1357"/>
                  <a:ext cx="959" cy="720"/>
                </a:xfrm>
                <a:prstGeom prst="ellipse">
                  <a:avLst/>
                </a:prstGeom>
                <a:solidFill>
                  <a:srgbClr val="E9EBEF"/>
                </a:solidFill>
                <a:ln w="9525">
                  <a:noFill/>
                  <a:round/>
                  <a:headEnd/>
                  <a:tailEnd/>
                </a:ln>
              </p:spPr>
              <p:txBody>
                <a:bodyPr wrap="none" lIns="0" tIns="0" rIns="0" bIns="0">
                  <a:spAutoFit/>
                </a:bodyPr>
                <a:lstStyle/>
                <a:p>
                  <a:endParaRPr lang="en-US"/>
                </a:p>
              </p:txBody>
            </p:sp>
            <p:sp>
              <p:nvSpPr>
                <p:cNvPr id="245812" name="Oval 52"/>
                <p:cNvSpPr>
                  <a:spLocks noChangeArrowheads="1"/>
                </p:cNvSpPr>
                <p:nvPr/>
              </p:nvSpPr>
              <p:spPr bwMode="auto">
                <a:xfrm>
                  <a:off x="2200" y="1361"/>
                  <a:ext cx="949" cy="712"/>
                </a:xfrm>
                <a:prstGeom prst="ellipse">
                  <a:avLst/>
                </a:prstGeom>
                <a:solidFill>
                  <a:srgbClr val="E8EAEE"/>
                </a:solidFill>
                <a:ln w="9525">
                  <a:noFill/>
                  <a:round/>
                  <a:headEnd/>
                  <a:tailEnd/>
                </a:ln>
              </p:spPr>
              <p:txBody>
                <a:bodyPr wrap="none" lIns="0" tIns="0" rIns="0" bIns="0">
                  <a:spAutoFit/>
                </a:bodyPr>
                <a:lstStyle/>
                <a:p>
                  <a:endParaRPr lang="en-US"/>
                </a:p>
              </p:txBody>
            </p:sp>
            <p:sp>
              <p:nvSpPr>
                <p:cNvPr id="245813" name="Oval 53"/>
                <p:cNvSpPr>
                  <a:spLocks noChangeArrowheads="1"/>
                </p:cNvSpPr>
                <p:nvPr/>
              </p:nvSpPr>
              <p:spPr bwMode="auto">
                <a:xfrm>
                  <a:off x="2205" y="1365"/>
                  <a:ext cx="939" cy="704"/>
                </a:xfrm>
                <a:prstGeom prst="ellipse">
                  <a:avLst/>
                </a:prstGeom>
                <a:solidFill>
                  <a:srgbClr val="E7E8ED"/>
                </a:solidFill>
                <a:ln w="9525">
                  <a:noFill/>
                  <a:round/>
                  <a:headEnd/>
                  <a:tailEnd/>
                </a:ln>
              </p:spPr>
              <p:txBody>
                <a:bodyPr wrap="none" lIns="0" tIns="0" rIns="0" bIns="0">
                  <a:spAutoFit/>
                </a:bodyPr>
                <a:lstStyle/>
                <a:p>
                  <a:endParaRPr lang="en-US"/>
                </a:p>
              </p:txBody>
            </p:sp>
            <p:sp>
              <p:nvSpPr>
                <p:cNvPr id="245814" name="Oval 54"/>
                <p:cNvSpPr>
                  <a:spLocks noChangeArrowheads="1"/>
                </p:cNvSpPr>
                <p:nvPr/>
              </p:nvSpPr>
              <p:spPr bwMode="auto">
                <a:xfrm>
                  <a:off x="2210" y="1369"/>
                  <a:ext cx="928" cy="696"/>
                </a:xfrm>
                <a:prstGeom prst="ellipse">
                  <a:avLst/>
                </a:prstGeom>
                <a:solidFill>
                  <a:srgbClr val="E6E7EC"/>
                </a:solidFill>
                <a:ln w="9525">
                  <a:noFill/>
                  <a:round/>
                  <a:headEnd/>
                  <a:tailEnd/>
                </a:ln>
              </p:spPr>
              <p:txBody>
                <a:bodyPr wrap="none" lIns="0" tIns="0" rIns="0" bIns="0">
                  <a:spAutoFit/>
                </a:bodyPr>
                <a:lstStyle/>
                <a:p>
                  <a:endParaRPr lang="en-US"/>
                </a:p>
              </p:txBody>
            </p:sp>
            <p:sp>
              <p:nvSpPr>
                <p:cNvPr id="245815" name="Oval 55"/>
                <p:cNvSpPr>
                  <a:spLocks noChangeArrowheads="1"/>
                </p:cNvSpPr>
                <p:nvPr/>
              </p:nvSpPr>
              <p:spPr bwMode="auto">
                <a:xfrm>
                  <a:off x="2215" y="1372"/>
                  <a:ext cx="918" cy="690"/>
                </a:xfrm>
                <a:prstGeom prst="ellipse">
                  <a:avLst/>
                </a:prstGeom>
                <a:solidFill>
                  <a:srgbClr val="E4E6EB"/>
                </a:solidFill>
                <a:ln w="9525">
                  <a:noFill/>
                  <a:round/>
                  <a:headEnd/>
                  <a:tailEnd/>
                </a:ln>
              </p:spPr>
              <p:txBody>
                <a:bodyPr wrap="none" lIns="0" tIns="0" rIns="0" bIns="0">
                  <a:spAutoFit/>
                </a:bodyPr>
                <a:lstStyle/>
                <a:p>
                  <a:endParaRPr lang="en-US"/>
                </a:p>
              </p:txBody>
            </p:sp>
            <p:sp>
              <p:nvSpPr>
                <p:cNvPr id="245816" name="Oval 56"/>
                <p:cNvSpPr>
                  <a:spLocks noChangeArrowheads="1"/>
                </p:cNvSpPr>
                <p:nvPr/>
              </p:nvSpPr>
              <p:spPr bwMode="auto">
                <a:xfrm>
                  <a:off x="2220" y="1377"/>
                  <a:ext cx="908" cy="680"/>
                </a:xfrm>
                <a:prstGeom prst="ellipse">
                  <a:avLst/>
                </a:prstGeom>
                <a:solidFill>
                  <a:srgbClr val="E3E5EA"/>
                </a:solidFill>
                <a:ln w="9525">
                  <a:noFill/>
                  <a:round/>
                  <a:headEnd/>
                  <a:tailEnd/>
                </a:ln>
              </p:spPr>
              <p:txBody>
                <a:bodyPr wrap="none" lIns="0" tIns="0" rIns="0" bIns="0">
                  <a:spAutoFit/>
                </a:bodyPr>
                <a:lstStyle/>
                <a:p>
                  <a:endParaRPr lang="en-US"/>
                </a:p>
              </p:txBody>
            </p:sp>
            <p:sp>
              <p:nvSpPr>
                <p:cNvPr id="245817" name="Oval 57"/>
                <p:cNvSpPr>
                  <a:spLocks noChangeArrowheads="1"/>
                </p:cNvSpPr>
                <p:nvPr/>
              </p:nvSpPr>
              <p:spPr bwMode="auto">
                <a:xfrm>
                  <a:off x="2226" y="1380"/>
                  <a:ext cx="897" cy="674"/>
                </a:xfrm>
                <a:prstGeom prst="ellipse">
                  <a:avLst/>
                </a:prstGeom>
                <a:solidFill>
                  <a:srgbClr val="E2E4E9"/>
                </a:solidFill>
                <a:ln w="9525">
                  <a:noFill/>
                  <a:round/>
                  <a:headEnd/>
                  <a:tailEnd/>
                </a:ln>
              </p:spPr>
              <p:txBody>
                <a:bodyPr wrap="none" lIns="0" tIns="0" rIns="0" bIns="0">
                  <a:spAutoFit/>
                </a:bodyPr>
                <a:lstStyle/>
                <a:p>
                  <a:endParaRPr lang="en-US"/>
                </a:p>
              </p:txBody>
            </p:sp>
            <p:sp>
              <p:nvSpPr>
                <p:cNvPr id="245818" name="Oval 58"/>
                <p:cNvSpPr>
                  <a:spLocks noChangeArrowheads="1"/>
                </p:cNvSpPr>
                <p:nvPr/>
              </p:nvSpPr>
              <p:spPr bwMode="auto">
                <a:xfrm>
                  <a:off x="2231" y="1384"/>
                  <a:ext cx="887" cy="666"/>
                </a:xfrm>
                <a:prstGeom prst="ellipse">
                  <a:avLst/>
                </a:prstGeom>
                <a:solidFill>
                  <a:srgbClr val="E0E2E8"/>
                </a:solidFill>
                <a:ln w="9525">
                  <a:noFill/>
                  <a:round/>
                  <a:headEnd/>
                  <a:tailEnd/>
                </a:ln>
              </p:spPr>
              <p:txBody>
                <a:bodyPr wrap="none" lIns="0" tIns="0" rIns="0" bIns="0">
                  <a:spAutoFit/>
                </a:bodyPr>
                <a:lstStyle/>
                <a:p>
                  <a:endParaRPr lang="en-US"/>
                </a:p>
              </p:txBody>
            </p:sp>
            <p:sp>
              <p:nvSpPr>
                <p:cNvPr id="245819" name="Oval 59"/>
                <p:cNvSpPr>
                  <a:spLocks noChangeArrowheads="1"/>
                </p:cNvSpPr>
                <p:nvPr/>
              </p:nvSpPr>
              <p:spPr bwMode="auto">
                <a:xfrm>
                  <a:off x="2235" y="1389"/>
                  <a:ext cx="877" cy="656"/>
                </a:xfrm>
                <a:prstGeom prst="ellipse">
                  <a:avLst/>
                </a:prstGeom>
                <a:solidFill>
                  <a:srgbClr val="DFE1E7"/>
                </a:solidFill>
                <a:ln w="9525">
                  <a:noFill/>
                  <a:round/>
                  <a:headEnd/>
                  <a:tailEnd/>
                </a:ln>
              </p:spPr>
              <p:txBody>
                <a:bodyPr wrap="none" lIns="0" tIns="0" rIns="0" bIns="0">
                  <a:spAutoFit/>
                </a:bodyPr>
                <a:lstStyle/>
                <a:p>
                  <a:endParaRPr lang="en-US"/>
                </a:p>
              </p:txBody>
            </p:sp>
            <p:sp>
              <p:nvSpPr>
                <p:cNvPr id="245820" name="Oval 60"/>
                <p:cNvSpPr>
                  <a:spLocks noChangeArrowheads="1"/>
                </p:cNvSpPr>
                <p:nvPr/>
              </p:nvSpPr>
              <p:spPr bwMode="auto">
                <a:xfrm>
                  <a:off x="2241" y="1392"/>
                  <a:ext cx="866" cy="650"/>
                </a:xfrm>
                <a:prstGeom prst="ellipse">
                  <a:avLst/>
                </a:prstGeom>
                <a:solidFill>
                  <a:srgbClr val="DDDFE6"/>
                </a:solidFill>
                <a:ln w="9525">
                  <a:noFill/>
                  <a:round/>
                  <a:headEnd/>
                  <a:tailEnd/>
                </a:ln>
              </p:spPr>
              <p:txBody>
                <a:bodyPr wrap="none" lIns="0" tIns="0" rIns="0" bIns="0">
                  <a:spAutoFit/>
                </a:bodyPr>
                <a:lstStyle/>
                <a:p>
                  <a:endParaRPr lang="en-US"/>
                </a:p>
              </p:txBody>
            </p:sp>
            <p:sp>
              <p:nvSpPr>
                <p:cNvPr id="245821" name="Oval 61"/>
                <p:cNvSpPr>
                  <a:spLocks noChangeArrowheads="1"/>
                </p:cNvSpPr>
                <p:nvPr/>
              </p:nvSpPr>
              <p:spPr bwMode="auto">
                <a:xfrm>
                  <a:off x="2246" y="1396"/>
                  <a:ext cx="856" cy="642"/>
                </a:xfrm>
                <a:prstGeom prst="ellipse">
                  <a:avLst/>
                </a:prstGeom>
                <a:solidFill>
                  <a:srgbClr val="DCDEE5"/>
                </a:solidFill>
                <a:ln w="9525">
                  <a:noFill/>
                  <a:round/>
                  <a:headEnd/>
                  <a:tailEnd/>
                </a:ln>
              </p:spPr>
              <p:txBody>
                <a:bodyPr wrap="none" lIns="0" tIns="0" rIns="0" bIns="0">
                  <a:spAutoFit/>
                </a:bodyPr>
                <a:lstStyle/>
                <a:p>
                  <a:endParaRPr lang="en-US"/>
                </a:p>
              </p:txBody>
            </p:sp>
            <p:sp>
              <p:nvSpPr>
                <p:cNvPr id="245822" name="Oval 62"/>
                <p:cNvSpPr>
                  <a:spLocks noChangeArrowheads="1"/>
                </p:cNvSpPr>
                <p:nvPr/>
              </p:nvSpPr>
              <p:spPr bwMode="auto">
                <a:xfrm>
                  <a:off x="2251" y="1400"/>
                  <a:ext cx="846" cy="634"/>
                </a:xfrm>
                <a:prstGeom prst="ellipse">
                  <a:avLst/>
                </a:prstGeom>
                <a:solidFill>
                  <a:srgbClr val="DADDE4"/>
                </a:solidFill>
                <a:ln w="9525">
                  <a:noFill/>
                  <a:round/>
                  <a:headEnd/>
                  <a:tailEnd/>
                </a:ln>
              </p:spPr>
              <p:txBody>
                <a:bodyPr wrap="none" lIns="0" tIns="0" rIns="0" bIns="0">
                  <a:spAutoFit/>
                </a:bodyPr>
                <a:lstStyle/>
                <a:p>
                  <a:endParaRPr lang="en-US"/>
                </a:p>
              </p:txBody>
            </p:sp>
            <p:sp>
              <p:nvSpPr>
                <p:cNvPr id="245823" name="Oval 63"/>
                <p:cNvSpPr>
                  <a:spLocks noChangeArrowheads="1"/>
                </p:cNvSpPr>
                <p:nvPr/>
              </p:nvSpPr>
              <p:spPr bwMode="auto">
                <a:xfrm>
                  <a:off x="2256" y="1404"/>
                  <a:ext cx="836" cy="626"/>
                </a:xfrm>
                <a:prstGeom prst="ellipse">
                  <a:avLst/>
                </a:prstGeom>
                <a:solidFill>
                  <a:srgbClr val="D9DBE2"/>
                </a:solidFill>
                <a:ln w="9525">
                  <a:noFill/>
                  <a:round/>
                  <a:headEnd/>
                  <a:tailEnd/>
                </a:ln>
              </p:spPr>
              <p:txBody>
                <a:bodyPr wrap="none" lIns="0" tIns="0" rIns="0" bIns="0">
                  <a:spAutoFit/>
                </a:bodyPr>
                <a:lstStyle/>
                <a:p>
                  <a:endParaRPr lang="en-US"/>
                </a:p>
              </p:txBody>
            </p:sp>
            <p:sp>
              <p:nvSpPr>
                <p:cNvPr id="245824" name="Oval 64"/>
                <p:cNvSpPr>
                  <a:spLocks noChangeArrowheads="1"/>
                </p:cNvSpPr>
                <p:nvPr/>
              </p:nvSpPr>
              <p:spPr bwMode="auto">
                <a:xfrm>
                  <a:off x="2261" y="1407"/>
                  <a:ext cx="825" cy="620"/>
                </a:xfrm>
                <a:prstGeom prst="ellipse">
                  <a:avLst/>
                </a:prstGeom>
                <a:solidFill>
                  <a:srgbClr val="D7DAE1"/>
                </a:solidFill>
                <a:ln w="9525">
                  <a:noFill/>
                  <a:round/>
                  <a:headEnd/>
                  <a:tailEnd/>
                </a:ln>
              </p:spPr>
              <p:txBody>
                <a:bodyPr wrap="none" lIns="0" tIns="0" rIns="0" bIns="0">
                  <a:spAutoFit/>
                </a:bodyPr>
                <a:lstStyle/>
                <a:p>
                  <a:endParaRPr lang="en-US"/>
                </a:p>
              </p:txBody>
            </p:sp>
            <p:sp>
              <p:nvSpPr>
                <p:cNvPr id="245825" name="Oval 65"/>
                <p:cNvSpPr>
                  <a:spLocks noChangeArrowheads="1"/>
                </p:cNvSpPr>
                <p:nvPr/>
              </p:nvSpPr>
              <p:spPr bwMode="auto">
                <a:xfrm>
                  <a:off x="2267" y="1412"/>
                  <a:ext cx="815" cy="610"/>
                </a:xfrm>
                <a:prstGeom prst="ellipse">
                  <a:avLst/>
                </a:prstGeom>
                <a:solidFill>
                  <a:srgbClr val="D5D8E0"/>
                </a:solidFill>
                <a:ln w="9525">
                  <a:noFill/>
                  <a:round/>
                  <a:headEnd/>
                  <a:tailEnd/>
                </a:ln>
              </p:spPr>
              <p:txBody>
                <a:bodyPr wrap="none" lIns="0" tIns="0" rIns="0" bIns="0">
                  <a:spAutoFit/>
                </a:bodyPr>
                <a:lstStyle/>
                <a:p>
                  <a:endParaRPr lang="en-US"/>
                </a:p>
              </p:txBody>
            </p:sp>
            <p:sp>
              <p:nvSpPr>
                <p:cNvPr id="245826" name="Oval 66"/>
                <p:cNvSpPr>
                  <a:spLocks noChangeArrowheads="1"/>
                </p:cNvSpPr>
                <p:nvPr/>
              </p:nvSpPr>
              <p:spPr bwMode="auto">
                <a:xfrm>
                  <a:off x="2272" y="1415"/>
                  <a:ext cx="804" cy="604"/>
                </a:xfrm>
                <a:prstGeom prst="ellipse">
                  <a:avLst/>
                </a:prstGeom>
                <a:solidFill>
                  <a:srgbClr val="D4D6DF"/>
                </a:solidFill>
                <a:ln w="9525">
                  <a:noFill/>
                  <a:round/>
                  <a:headEnd/>
                  <a:tailEnd/>
                </a:ln>
              </p:spPr>
              <p:txBody>
                <a:bodyPr wrap="none" lIns="0" tIns="0" rIns="0" bIns="0">
                  <a:spAutoFit/>
                </a:bodyPr>
                <a:lstStyle/>
                <a:p>
                  <a:endParaRPr lang="en-US"/>
                </a:p>
              </p:txBody>
            </p:sp>
            <p:sp>
              <p:nvSpPr>
                <p:cNvPr id="245827" name="Oval 67"/>
                <p:cNvSpPr>
                  <a:spLocks noChangeArrowheads="1"/>
                </p:cNvSpPr>
                <p:nvPr/>
              </p:nvSpPr>
              <p:spPr bwMode="auto">
                <a:xfrm>
                  <a:off x="2277" y="1419"/>
                  <a:ext cx="794" cy="596"/>
                </a:xfrm>
                <a:prstGeom prst="ellipse">
                  <a:avLst/>
                </a:prstGeom>
                <a:solidFill>
                  <a:srgbClr val="D2D5DD"/>
                </a:solidFill>
                <a:ln w="9525">
                  <a:noFill/>
                  <a:round/>
                  <a:headEnd/>
                  <a:tailEnd/>
                </a:ln>
              </p:spPr>
              <p:txBody>
                <a:bodyPr wrap="none" lIns="0" tIns="0" rIns="0" bIns="0">
                  <a:spAutoFit/>
                </a:bodyPr>
                <a:lstStyle/>
                <a:p>
                  <a:endParaRPr lang="en-US"/>
                </a:p>
              </p:txBody>
            </p:sp>
            <p:sp>
              <p:nvSpPr>
                <p:cNvPr id="245828" name="Oval 68"/>
                <p:cNvSpPr>
                  <a:spLocks noChangeArrowheads="1"/>
                </p:cNvSpPr>
                <p:nvPr/>
              </p:nvSpPr>
              <p:spPr bwMode="auto">
                <a:xfrm>
                  <a:off x="2282" y="1423"/>
                  <a:ext cx="784" cy="588"/>
                </a:xfrm>
                <a:prstGeom prst="ellipse">
                  <a:avLst/>
                </a:prstGeom>
                <a:solidFill>
                  <a:srgbClr val="D0D3DC"/>
                </a:solidFill>
                <a:ln w="9525">
                  <a:noFill/>
                  <a:round/>
                  <a:headEnd/>
                  <a:tailEnd/>
                </a:ln>
              </p:spPr>
              <p:txBody>
                <a:bodyPr wrap="none" lIns="0" tIns="0" rIns="0" bIns="0">
                  <a:spAutoFit/>
                </a:bodyPr>
                <a:lstStyle/>
                <a:p>
                  <a:endParaRPr lang="en-US"/>
                </a:p>
              </p:txBody>
            </p:sp>
            <p:sp>
              <p:nvSpPr>
                <p:cNvPr id="245829" name="Oval 69"/>
                <p:cNvSpPr>
                  <a:spLocks noChangeArrowheads="1"/>
                </p:cNvSpPr>
                <p:nvPr/>
              </p:nvSpPr>
              <p:spPr bwMode="auto">
                <a:xfrm>
                  <a:off x="2287" y="1427"/>
                  <a:ext cx="774" cy="580"/>
                </a:xfrm>
                <a:prstGeom prst="ellipse">
                  <a:avLst/>
                </a:prstGeom>
                <a:solidFill>
                  <a:srgbClr val="CED1DB"/>
                </a:solidFill>
                <a:ln w="9525">
                  <a:noFill/>
                  <a:round/>
                  <a:headEnd/>
                  <a:tailEnd/>
                </a:ln>
              </p:spPr>
              <p:txBody>
                <a:bodyPr wrap="none" lIns="0" tIns="0" rIns="0" bIns="0">
                  <a:spAutoFit/>
                </a:bodyPr>
                <a:lstStyle/>
                <a:p>
                  <a:endParaRPr lang="en-US"/>
                </a:p>
              </p:txBody>
            </p:sp>
            <p:sp>
              <p:nvSpPr>
                <p:cNvPr id="245830" name="Oval 70"/>
                <p:cNvSpPr>
                  <a:spLocks noChangeArrowheads="1"/>
                </p:cNvSpPr>
                <p:nvPr/>
              </p:nvSpPr>
              <p:spPr bwMode="auto">
                <a:xfrm>
                  <a:off x="2293" y="1431"/>
                  <a:ext cx="763" cy="572"/>
                </a:xfrm>
                <a:prstGeom prst="ellipse">
                  <a:avLst/>
                </a:prstGeom>
                <a:solidFill>
                  <a:srgbClr val="CCD0D9"/>
                </a:solidFill>
                <a:ln w="9525">
                  <a:noFill/>
                  <a:round/>
                  <a:headEnd/>
                  <a:tailEnd/>
                </a:ln>
              </p:spPr>
              <p:txBody>
                <a:bodyPr wrap="none" lIns="0" tIns="0" rIns="0" bIns="0">
                  <a:spAutoFit/>
                </a:bodyPr>
                <a:lstStyle/>
                <a:p>
                  <a:endParaRPr lang="en-US"/>
                </a:p>
              </p:txBody>
            </p:sp>
            <p:sp>
              <p:nvSpPr>
                <p:cNvPr id="245831" name="Oval 71"/>
                <p:cNvSpPr>
                  <a:spLocks noChangeArrowheads="1"/>
                </p:cNvSpPr>
                <p:nvPr/>
              </p:nvSpPr>
              <p:spPr bwMode="auto">
                <a:xfrm>
                  <a:off x="2298" y="1435"/>
                  <a:ext cx="753" cy="564"/>
                </a:xfrm>
                <a:prstGeom prst="ellipse">
                  <a:avLst/>
                </a:prstGeom>
                <a:solidFill>
                  <a:srgbClr val="CACED8"/>
                </a:solidFill>
                <a:ln w="9525">
                  <a:noFill/>
                  <a:round/>
                  <a:headEnd/>
                  <a:tailEnd/>
                </a:ln>
              </p:spPr>
              <p:txBody>
                <a:bodyPr wrap="none" lIns="0" tIns="0" rIns="0" bIns="0">
                  <a:spAutoFit/>
                </a:bodyPr>
                <a:lstStyle/>
                <a:p>
                  <a:endParaRPr lang="en-US"/>
                </a:p>
              </p:txBody>
            </p:sp>
            <p:sp>
              <p:nvSpPr>
                <p:cNvPr id="245832" name="Oval 72"/>
                <p:cNvSpPr>
                  <a:spLocks noChangeArrowheads="1"/>
                </p:cNvSpPr>
                <p:nvPr/>
              </p:nvSpPr>
              <p:spPr bwMode="auto">
                <a:xfrm>
                  <a:off x="2302" y="1439"/>
                  <a:ext cx="743" cy="556"/>
                </a:xfrm>
                <a:prstGeom prst="ellipse">
                  <a:avLst/>
                </a:prstGeom>
                <a:solidFill>
                  <a:srgbClr val="C8CCD7"/>
                </a:solidFill>
                <a:ln w="9525">
                  <a:noFill/>
                  <a:round/>
                  <a:headEnd/>
                  <a:tailEnd/>
                </a:ln>
              </p:spPr>
              <p:txBody>
                <a:bodyPr wrap="none" lIns="0" tIns="0" rIns="0" bIns="0">
                  <a:spAutoFit/>
                </a:bodyPr>
                <a:lstStyle/>
                <a:p>
                  <a:endParaRPr lang="en-US"/>
                </a:p>
              </p:txBody>
            </p:sp>
            <p:sp>
              <p:nvSpPr>
                <p:cNvPr id="245833" name="Oval 73"/>
                <p:cNvSpPr>
                  <a:spLocks noChangeArrowheads="1"/>
                </p:cNvSpPr>
                <p:nvPr/>
              </p:nvSpPr>
              <p:spPr bwMode="auto">
                <a:xfrm>
                  <a:off x="2308" y="1442"/>
                  <a:ext cx="732" cy="550"/>
                </a:xfrm>
                <a:prstGeom prst="ellipse">
                  <a:avLst/>
                </a:prstGeom>
                <a:solidFill>
                  <a:srgbClr val="C6CAD5"/>
                </a:solidFill>
                <a:ln w="9525">
                  <a:noFill/>
                  <a:round/>
                  <a:headEnd/>
                  <a:tailEnd/>
                </a:ln>
              </p:spPr>
              <p:txBody>
                <a:bodyPr wrap="none" lIns="0" tIns="0" rIns="0" bIns="0">
                  <a:spAutoFit/>
                </a:bodyPr>
                <a:lstStyle/>
                <a:p>
                  <a:endParaRPr lang="en-US"/>
                </a:p>
              </p:txBody>
            </p:sp>
            <p:sp>
              <p:nvSpPr>
                <p:cNvPr id="245834" name="Oval 74"/>
                <p:cNvSpPr>
                  <a:spLocks noChangeArrowheads="1"/>
                </p:cNvSpPr>
                <p:nvPr/>
              </p:nvSpPr>
              <p:spPr bwMode="auto">
                <a:xfrm>
                  <a:off x="2313" y="1447"/>
                  <a:ext cx="722" cy="540"/>
                </a:xfrm>
                <a:prstGeom prst="ellipse">
                  <a:avLst/>
                </a:prstGeom>
                <a:solidFill>
                  <a:srgbClr val="C4C8D4"/>
                </a:solidFill>
                <a:ln w="9525">
                  <a:noFill/>
                  <a:round/>
                  <a:headEnd/>
                  <a:tailEnd/>
                </a:ln>
              </p:spPr>
              <p:txBody>
                <a:bodyPr wrap="none" lIns="0" tIns="0" rIns="0" bIns="0">
                  <a:spAutoFit/>
                </a:bodyPr>
                <a:lstStyle/>
                <a:p>
                  <a:endParaRPr lang="en-US"/>
                </a:p>
              </p:txBody>
            </p:sp>
            <p:sp>
              <p:nvSpPr>
                <p:cNvPr id="245835" name="Oval 75"/>
                <p:cNvSpPr>
                  <a:spLocks noChangeArrowheads="1"/>
                </p:cNvSpPr>
                <p:nvPr/>
              </p:nvSpPr>
              <p:spPr bwMode="auto">
                <a:xfrm>
                  <a:off x="2318" y="1450"/>
                  <a:ext cx="712" cy="534"/>
                </a:xfrm>
                <a:prstGeom prst="ellipse">
                  <a:avLst/>
                </a:prstGeom>
                <a:solidFill>
                  <a:srgbClr val="C2C6D2"/>
                </a:solidFill>
                <a:ln w="9525">
                  <a:noFill/>
                  <a:round/>
                  <a:headEnd/>
                  <a:tailEnd/>
                </a:ln>
              </p:spPr>
              <p:txBody>
                <a:bodyPr wrap="none" lIns="0" tIns="0" rIns="0" bIns="0">
                  <a:spAutoFit/>
                </a:bodyPr>
                <a:lstStyle/>
                <a:p>
                  <a:endParaRPr lang="en-US"/>
                </a:p>
              </p:txBody>
            </p:sp>
            <p:sp>
              <p:nvSpPr>
                <p:cNvPr id="245836" name="Oval 76"/>
                <p:cNvSpPr>
                  <a:spLocks noChangeArrowheads="1"/>
                </p:cNvSpPr>
                <p:nvPr/>
              </p:nvSpPr>
              <p:spPr bwMode="auto">
                <a:xfrm>
                  <a:off x="2323" y="1454"/>
                  <a:ext cx="702" cy="526"/>
                </a:xfrm>
                <a:prstGeom prst="ellipse">
                  <a:avLst/>
                </a:prstGeom>
                <a:solidFill>
                  <a:srgbClr val="C0C4D1"/>
                </a:solidFill>
                <a:ln w="9525">
                  <a:noFill/>
                  <a:round/>
                  <a:headEnd/>
                  <a:tailEnd/>
                </a:ln>
              </p:spPr>
              <p:txBody>
                <a:bodyPr wrap="none" lIns="0" tIns="0" rIns="0" bIns="0">
                  <a:spAutoFit/>
                </a:bodyPr>
                <a:lstStyle/>
                <a:p>
                  <a:endParaRPr lang="en-US"/>
                </a:p>
              </p:txBody>
            </p:sp>
            <p:sp>
              <p:nvSpPr>
                <p:cNvPr id="245837" name="Oval 77"/>
                <p:cNvSpPr>
                  <a:spLocks noChangeArrowheads="1"/>
                </p:cNvSpPr>
                <p:nvPr/>
              </p:nvSpPr>
              <p:spPr bwMode="auto">
                <a:xfrm>
                  <a:off x="2328" y="1458"/>
                  <a:ext cx="691" cy="518"/>
                </a:xfrm>
                <a:prstGeom prst="ellipse">
                  <a:avLst/>
                </a:prstGeom>
                <a:solidFill>
                  <a:srgbClr val="BEC2CF"/>
                </a:solidFill>
                <a:ln w="9525">
                  <a:noFill/>
                  <a:round/>
                  <a:headEnd/>
                  <a:tailEnd/>
                </a:ln>
              </p:spPr>
              <p:txBody>
                <a:bodyPr wrap="none" lIns="0" tIns="0" rIns="0" bIns="0">
                  <a:spAutoFit/>
                </a:bodyPr>
                <a:lstStyle/>
                <a:p>
                  <a:endParaRPr lang="en-US"/>
                </a:p>
              </p:txBody>
            </p:sp>
            <p:sp>
              <p:nvSpPr>
                <p:cNvPr id="245838" name="Oval 78"/>
                <p:cNvSpPr>
                  <a:spLocks noChangeArrowheads="1"/>
                </p:cNvSpPr>
                <p:nvPr/>
              </p:nvSpPr>
              <p:spPr bwMode="auto">
                <a:xfrm>
                  <a:off x="2334" y="1462"/>
                  <a:ext cx="681" cy="510"/>
                </a:xfrm>
                <a:prstGeom prst="ellipse">
                  <a:avLst/>
                </a:prstGeom>
                <a:solidFill>
                  <a:srgbClr val="BCC0CE"/>
                </a:solidFill>
                <a:ln w="9525">
                  <a:noFill/>
                  <a:round/>
                  <a:headEnd/>
                  <a:tailEnd/>
                </a:ln>
              </p:spPr>
              <p:txBody>
                <a:bodyPr wrap="none" lIns="0" tIns="0" rIns="0" bIns="0">
                  <a:spAutoFit/>
                </a:bodyPr>
                <a:lstStyle/>
                <a:p>
                  <a:endParaRPr lang="en-US"/>
                </a:p>
              </p:txBody>
            </p:sp>
            <p:sp>
              <p:nvSpPr>
                <p:cNvPr id="245839" name="Oval 79"/>
                <p:cNvSpPr>
                  <a:spLocks noChangeArrowheads="1"/>
                </p:cNvSpPr>
                <p:nvPr/>
              </p:nvSpPr>
              <p:spPr bwMode="auto">
                <a:xfrm>
                  <a:off x="2339" y="1465"/>
                  <a:ext cx="670" cy="504"/>
                </a:xfrm>
                <a:prstGeom prst="ellipse">
                  <a:avLst/>
                </a:prstGeom>
                <a:solidFill>
                  <a:srgbClr val="BABECC"/>
                </a:solidFill>
                <a:ln w="9525">
                  <a:noFill/>
                  <a:round/>
                  <a:headEnd/>
                  <a:tailEnd/>
                </a:ln>
              </p:spPr>
              <p:txBody>
                <a:bodyPr wrap="none" lIns="0" tIns="0" rIns="0" bIns="0">
                  <a:spAutoFit/>
                </a:bodyPr>
                <a:lstStyle/>
                <a:p>
                  <a:endParaRPr lang="en-US"/>
                </a:p>
              </p:txBody>
            </p:sp>
            <p:sp>
              <p:nvSpPr>
                <p:cNvPr id="245840" name="Oval 80"/>
                <p:cNvSpPr>
                  <a:spLocks noChangeArrowheads="1"/>
                </p:cNvSpPr>
                <p:nvPr/>
              </p:nvSpPr>
              <p:spPr bwMode="auto">
                <a:xfrm>
                  <a:off x="2344" y="1470"/>
                  <a:ext cx="661" cy="495"/>
                </a:xfrm>
                <a:prstGeom prst="ellipse">
                  <a:avLst/>
                </a:prstGeom>
                <a:solidFill>
                  <a:srgbClr val="B7BCCB"/>
                </a:solidFill>
                <a:ln w="9525">
                  <a:noFill/>
                  <a:round/>
                  <a:headEnd/>
                  <a:tailEnd/>
                </a:ln>
              </p:spPr>
              <p:txBody>
                <a:bodyPr wrap="none" lIns="0" tIns="0" rIns="0" bIns="0">
                  <a:spAutoFit/>
                </a:bodyPr>
                <a:lstStyle/>
                <a:p>
                  <a:endParaRPr lang="en-US"/>
                </a:p>
              </p:txBody>
            </p:sp>
            <p:sp>
              <p:nvSpPr>
                <p:cNvPr id="245841" name="Oval 81"/>
                <p:cNvSpPr>
                  <a:spLocks noChangeArrowheads="1"/>
                </p:cNvSpPr>
                <p:nvPr/>
              </p:nvSpPr>
              <p:spPr bwMode="auto">
                <a:xfrm>
                  <a:off x="2349" y="1473"/>
                  <a:ext cx="651" cy="488"/>
                </a:xfrm>
                <a:prstGeom prst="ellipse">
                  <a:avLst/>
                </a:prstGeom>
                <a:solidFill>
                  <a:srgbClr val="B5BAC9"/>
                </a:solidFill>
                <a:ln w="9525">
                  <a:noFill/>
                  <a:round/>
                  <a:headEnd/>
                  <a:tailEnd/>
                </a:ln>
              </p:spPr>
              <p:txBody>
                <a:bodyPr wrap="none" lIns="0" tIns="0" rIns="0" bIns="0">
                  <a:spAutoFit/>
                </a:bodyPr>
                <a:lstStyle/>
                <a:p>
                  <a:endParaRPr lang="en-US"/>
                </a:p>
              </p:txBody>
            </p:sp>
            <p:sp>
              <p:nvSpPr>
                <p:cNvPr id="245842" name="Oval 82"/>
                <p:cNvSpPr>
                  <a:spLocks noChangeArrowheads="1"/>
                </p:cNvSpPr>
                <p:nvPr/>
              </p:nvSpPr>
              <p:spPr bwMode="auto">
                <a:xfrm>
                  <a:off x="2354" y="1477"/>
                  <a:ext cx="640" cy="481"/>
                </a:xfrm>
                <a:prstGeom prst="ellipse">
                  <a:avLst/>
                </a:prstGeom>
                <a:solidFill>
                  <a:srgbClr val="B3B8C8"/>
                </a:solidFill>
                <a:ln w="9525">
                  <a:noFill/>
                  <a:round/>
                  <a:headEnd/>
                  <a:tailEnd/>
                </a:ln>
              </p:spPr>
              <p:txBody>
                <a:bodyPr wrap="none" lIns="0" tIns="0" rIns="0" bIns="0">
                  <a:spAutoFit/>
                </a:bodyPr>
                <a:lstStyle/>
                <a:p>
                  <a:endParaRPr lang="en-US"/>
                </a:p>
              </p:txBody>
            </p:sp>
            <p:sp>
              <p:nvSpPr>
                <p:cNvPr id="245843" name="Oval 83"/>
                <p:cNvSpPr>
                  <a:spLocks noChangeArrowheads="1"/>
                </p:cNvSpPr>
                <p:nvPr/>
              </p:nvSpPr>
              <p:spPr bwMode="auto">
                <a:xfrm>
                  <a:off x="2360" y="1481"/>
                  <a:ext cx="630" cy="473"/>
                </a:xfrm>
                <a:prstGeom prst="ellipse">
                  <a:avLst/>
                </a:prstGeom>
                <a:solidFill>
                  <a:srgbClr val="B0B6C6"/>
                </a:solidFill>
                <a:ln w="9525">
                  <a:noFill/>
                  <a:round/>
                  <a:headEnd/>
                  <a:tailEnd/>
                </a:ln>
              </p:spPr>
              <p:txBody>
                <a:bodyPr wrap="none" lIns="0" tIns="0" rIns="0" bIns="0">
                  <a:spAutoFit/>
                </a:bodyPr>
                <a:lstStyle/>
                <a:p>
                  <a:endParaRPr lang="en-US"/>
                </a:p>
              </p:txBody>
            </p:sp>
            <p:sp>
              <p:nvSpPr>
                <p:cNvPr id="245844" name="Oval 84"/>
                <p:cNvSpPr>
                  <a:spLocks noChangeArrowheads="1"/>
                </p:cNvSpPr>
                <p:nvPr/>
              </p:nvSpPr>
              <p:spPr bwMode="auto">
                <a:xfrm>
                  <a:off x="2365" y="1485"/>
                  <a:ext cx="619" cy="465"/>
                </a:xfrm>
                <a:prstGeom prst="ellipse">
                  <a:avLst/>
                </a:prstGeom>
                <a:solidFill>
                  <a:srgbClr val="AEB4C5"/>
                </a:solidFill>
                <a:ln w="9525">
                  <a:noFill/>
                  <a:round/>
                  <a:headEnd/>
                  <a:tailEnd/>
                </a:ln>
              </p:spPr>
              <p:txBody>
                <a:bodyPr wrap="none" lIns="0" tIns="0" rIns="0" bIns="0">
                  <a:spAutoFit/>
                </a:bodyPr>
                <a:lstStyle/>
                <a:p>
                  <a:endParaRPr lang="en-US"/>
                </a:p>
              </p:txBody>
            </p:sp>
            <p:sp>
              <p:nvSpPr>
                <p:cNvPr id="245845" name="Oval 85"/>
                <p:cNvSpPr>
                  <a:spLocks noChangeArrowheads="1"/>
                </p:cNvSpPr>
                <p:nvPr/>
              </p:nvSpPr>
              <p:spPr bwMode="auto">
                <a:xfrm>
                  <a:off x="2369" y="1489"/>
                  <a:ext cx="610" cy="457"/>
                </a:xfrm>
                <a:prstGeom prst="ellipse">
                  <a:avLst/>
                </a:prstGeom>
                <a:solidFill>
                  <a:srgbClr val="ACB2C3"/>
                </a:solidFill>
                <a:ln w="9525">
                  <a:noFill/>
                  <a:round/>
                  <a:headEnd/>
                  <a:tailEnd/>
                </a:ln>
              </p:spPr>
              <p:txBody>
                <a:bodyPr wrap="none" lIns="0" tIns="0" rIns="0" bIns="0">
                  <a:spAutoFit/>
                </a:bodyPr>
                <a:lstStyle/>
                <a:p>
                  <a:endParaRPr lang="en-US"/>
                </a:p>
              </p:txBody>
            </p:sp>
            <p:sp>
              <p:nvSpPr>
                <p:cNvPr id="245846" name="Oval 86"/>
                <p:cNvSpPr>
                  <a:spLocks noChangeArrowheads="1"/>
                </p:cNvSpPr>
                <p:nvPr/>
              </p:nvSpPr>
              <p:spPr bwMode="auto">
                <a:xfrm>
                  <a:off x="2375" y="1492"/>
                  <a:ext cx="599" cy="451"/>
                </a:xfrm>
                <a:prstGeom prst="ellipse">
                  <a:avLst/>
                </a:prstGeom>
                <a:solidFill>
                  <a:srgbClr val="A9B0C2"/>
                </a:solidFill>
                <a:ln w="9525">
                  <a:noFill/>
                  <a:round/>
                  <a:headEnd/>
                  <a:tailEnd/>
                </a:ln>
              </p:spPr>
              <p:txBody>
                <a:bodyPr wrap="none" lIns="0" tIns="0" rIns="0" bIns="0">
                  <a:spAutoFit/>
                </a:bodyPr>
                <a:lstStyle/>
                <a:p>
                  <a:endParaRPr lang="en-US"/>
                </a:p>
              </p:txBody>
            </p:sp>
            <p:sp>
              <p:nvSpPr>
                <p:cNvPr id="245847" name="Oval 87"/>
                <p:cNvSpPr>
                  <a:spLocks noChangeArrowheads="1"/>
                </p:cNvSpPr>
                <p:nvPr/>
              </p:nvSpPr>
              <p:spPr bwMode="auto">
                <a:xfrm>
                  <a:off x="2380" y="1497"/>
                  <a:ext cx="589" cy="441"/>
                </a:xfrm>
                <a:prstGeom prst="ellipse">
                  <a:avLst/>
                </a:prstGeom>
                <a:solidFill>
                  <a:srgbClr val="A7AEC0"/>
                </a:solidFill>
                <a:ln w="9525">
                  <a:noFill/>
                  <a:round/>
                  <a:headEnd/>
                  <a:tailEnd/>
                </a:ln>
              </p:spPr>
              <p:txBody>
                <a:bodyPr wrap="none" lIns="0" tIns="0" rIns="0" bIns="0">
                  <a:spAutoFit/>
                </a:bodyPr>
                <a:lstStyle/>
                <a:p>
                  <a:endParaRPr lang="en-US"/>
                </a:p>
              </p:txBody>
            </p:sp>
            <p:sp>
              <p:nvSpPr>
                <p:cNvPr id="245848" name="Oval 88"/>
                <p:cNvSpPr>
                  <a:spLocks noChangeArrowheads="1"/>
                </p:cNvSpPr>
                <p:nvPr/>
              </p:nvSpPr>
              <p:spPr bwMode="auto">
                <a:xfrm>
                  <a:off x="2386" y="1500"/>
                  <a:ext cx="578" cy="435"/>
                </a:xfrm>
                <a:prstGeom prst="ellipse">
                  <a:avLst/>
                </a:prstGeom>
                <a:solidFill>
                  <a:srgbClr val="A5ABBE"/>
                </a:solidFill>
                <a:ln w="9525">
                  <a:noFill/>
                  <a:round/>
                  <a:headEnd/>
                  <a:tailEnd/>
                </a:ln>
              </p:spPr>
              <p:txBody>
                <a:bodyPr wrap="none" lIns="0" tIns="0" rIns="0" bIns="0">
                  <a:spAutoFit/>
                </a:bodyPr>
                <a:lstStyle/>
                <a:p>
                  <a:endParaRPr lang="en-US"/>
                </a:p>
              </p:txBody>
            </p:sp>
            <p:sp>
              <p:nvSpPr>
                <p:cNvPr id="245849" name="Oval 89"/>
                <p:cNvSpPr>
                  <a:spLocks noChangeArrowheads="1"/>
                </p:cNvSpPr>
                <p:nvPr/>
              </p:nvSpPr>
              <p:spPr bwMode="auto">
                <a:xfrm>
                  <a:off x="2390" y="1504"/>
                  <a:ext cx="568" cy="427"/>
                </a:xfrm>
                <a:prstGeom prst="ellipse">
                  <a:avLst/>
                </a:prstGeom>
                <a:solidFill>
                  <a:srgbClr val="A2A9BD"/>
                </a:solidFill>
                <a:ln w="9525">
                  <a:noFill/>
                  <a:round/>
                  <a:headEnd/>
                  <a:tailEnd/>
                </a:ln>
              </p:spPr>
              <p:txBody>
                <a:bodyPr wrap="none" lIns="0" tIns="0" rIns="0" bIns="0">
                  <a:spAutoFit/>
                </a:bodyPr>
                <a:lstStyle/>
                <a:p>
                  <a:endParaRPr lang="en-US"/>
                </a:p>
              </p:txBody>
            </p:sp>
            <p:sp>
              <p:nvSpPr>
                <p:cNvPr id="245850" name="Oval 90"/>
                <p:cNvSpPr>
                  <a:spLocks noChangeArrowheads="1"/>
                </p:cNvSpPr>
                <p:nvPr/>
              </p:nvSpPr>
              <p:spPr bwMode="auto">
                <a:xfrm>
                  <a:off x="2395" y="1508"/>
                  <a:ext cx="558" cy="419"/>
                </a:xfrm>
                <a:prstGeom prst="ellipse">
                  <a:avLst/>
                </a:prstGeom>
                <a:solidFill>
                  <a:srgbClr val="A0A7BB"/>
                </a:solidFill>
                <a:ln w="9525">
                  <a:noFill/>
                  <a:round/>
                  <a:headEnd/>
                  <a:tailEnd/>
                </a:ln>
              </p:spPr>
              <p:txBody>
                <a:bodyPr wrap="none" lIns="0" tIns="0" rIns="0" bIns="0">
                  <a:spAutoFit/>
                </a:bodyPr>
                <a:lstStyle/>
                <a:p>
                  <a:endParaRPr lang="en-US"/>
                </a:p>
              </p:txBody>
            </p:sp>
            <p:sp>
              <p:nvSpPr>
                <p:cNvPr id="245851" name="Oval 91"/>
                <p:cNvSpPr>
                  <a:spLocks noChangeArrowheads="1"/>
                </p:cNvSpPr>
                <p:nvPr/>
              </p:nvSpPr>
              <p:spPr bwMode="auto">
                <a:xfrm>
                  <a:off x="2401" y="1512"/>
                  <a:ext cx="547" cy="411"/>
                </a:xfrm>
                <a:prstGeom prst="ellipse">
                  <a:avLst/>
                </a:prstGeom>
                <a:solidFill>
                  <a:srgbClr val="9DA5BA"/>
                </a:solidFill>
                <a:ln w="9525">
                  <a:noFill/>
                  <a:round/>
                  <a:headEnd/>
                  <a:tailEnd/>
                </a:ln>
              </p:spPr>
              <p:txBody>
                <a:bodyPr wrap="none" lIns="0" tIns="0" rIns="0" bIns="0">
                  <a:spAutoFit/>
                </a:bodyPr>
                <a:lstStyle/>
                <a:p>
                  <a:endParaRPr lang="en-US"/>
                </a:p>
              </p:txBody>
            </p:sp>
            <p:sp>
              <p:nvSpPr>
                <p:cNvPr id="245852" name="Oval 92"/>
                <p:cNvSpPr>
                  <a:spLocks noChangeArrowheads="1"/>
                </p:cNvSpPr>
                <p:nvPr/>
              </p:nvSpPr>
              <p:spPr bwMode="auto">
                <a:xfrm>
                  <a:off x="2406" y="1515"/>
                  <a:ext cx="537" cy="404"/>
                </a:xfrm>
                <a:prstGeom prst="ellipse">
                  <a:avLst/>
                </a:prstGeom>
                <a:solidFill>
                  <a:srgbClr val="9BA3B8"/>
                </a:solidFill>
                <a:ln w="9525">
                  <a:noFill/>
                  <a:round/>
                  <a:headEnd/>
                  <a:tailEnd/>
                </a:ln>
              </p:spPr>
              <p:txBody>
                <a:bodyPr wrap="none" lIns="0" tIns="0" rIns="0" bIns="0">
                  <a:spAutoFit/>
                </a:bodyPr>
                <a:lstStyle/>
                <a:p>
                  <a:endParaRPr lang="en-US"/>
                </a:p>
              </p:txBody>
            </p:sp>
            <p:sp>
              <p:nvSpPr>
                <p:cNvPr id="245853" name="Oval 93"/>
                <p:cNvSpPr>
                  <a:spLocks noChangeArrowheads="1"/>
                </p:cNvSpPr>
                <p:nvPr/>
              </p:nvSpPr>
              <p:spPr bwMode="auto">
                <a:xfrm>
                  <a:off x="2411" y="1520"/>
                  <a:ext cx="527" cy="395"/>
                </a:xfrm>
                <a:prstGeom prst="ellipse">
                  <a:avLst/>
                </a:prstGeom>
                <a:solidFill>
                  <a:srgbClr val="98A0B6"/>
                </a:solidFill>
                <a:ln w="9525">
                  <a:noFill/>
                  <a:round/>
                  <a:headEnd/>
                  <a:tailEnd/>
                </a:ln>
              </p:spPr>
              <p:txBody>
                <a:bodyPr wrap="none" lIns="0" tIns="0" rIns="0" bIns="0">
                  <a:spAutoFit/>
                </a:bodyPr>
                <a:lstStyle/>
                <a:p>
                  <a:endParaRPr lang="en-US"/>
                </a:p>
              </p:txBody>
            </p:sp>
            <p:sp>
              <p:nvSpPr>
                <p:cNvPr id="245854" name="Oval 94"/>
                <p:cNvSpPr>
                  <a:spLocks noChangeArrowheads="1"/>
                </p:cNvSpPr>
                <p:nvPr/>
              </p:nvSpPr>
              <p:spPr bwMode="auto">
                <a:xfrm>
                  <a:off x="2416" y="1524"/>
                  <a:ext cx="517" cy="387"/>
                </a:xfrm>
                <a:prstGeom prst="ellipse">
                  <a:avLst/>
                </a:prstGeom>
                <a:solidFill>
                  <a:srgbClr val="969EB5"/>
                </a:solidFill>
                <a:ln w="9525">
                  <a:noFill/>
                  <a:round/>
                  <a:headEnd/>
                  <a:tailEnd/>
                </a:ln>
              </p:spPr>
              <p:txBody>
                <a:bodyPr wrap="none" lIns="0" tIns="0" rIns="0" bIns="0">
                  <a:spAutoFit/>
                </a:bodyPr>
                <a:lstStyle/>
                <a:p>
                  <a:endParaRPr lang="en-US"/>
                </a:p>
              </p:txBody>
            </p:sp>
            <p:sp>
              <p:nvSpPr>
                <p:cNvPr id="245855" name="Oval 95"/>
                <p:cNvSpPr>
                  <a:spLocks noChangeArrowheads="1"/>
                </p:cNvSpPr>
                <p:nvPr/>
              </p:nvSpPr>
              <p:spPr bwMode="auto">
                <a:xfrm>
                  <a:off x="2421" y="1527"/>
                  <a:ext cx="506" cy="381"/>
                </a:xfrm>
                <a:prstGeom prst="ellipse">
                  <a:avLst/>
                </a:prstGeom>
                <a:solidFill>
                  <a:srgbClr val="939CB3"/>
                </a:solidFill>
                <a:ln w="9525">
                  <a:noFill/>
                  <a:round/>
                  <a:headEnd/>
                  <a:tailEnd/>
                </a:ln>
              </p:spPr>
              <p:txBody>
                <a:bodyPr wrap="none" lIns="0" tIns="0" rIns="0" bIns="0">
                  <a:spAutoFit/>
                </a:bodyPr>
                <a:lstStyle/>
                <a:p>
                  <a:endParaRPr lang="en-US"/>
                </a:p>
              </p:txBody>
            </p:sp>
            <p:sp>
              <p:nvSpPr>
                <p:cNvPr id="245856" name="Oval 96"/>
                <p:cNvSpPr>
                  <a:spLocks noChangeArrowheads="1"/>
                </p:cNvSpPr>
                <p:nvPr/>
              </p:nvSpPr>
              <p:spPr bwMode="auto">
                <a:xfrm>
                  <a:off x="2427" y="1532"/>
                  <a:ext cx="496" cy="371"/>
                </a:xfrm>
                <a:prstGeom prst="ellipse">
                  <a:avLst/>
                </a:prstGeom>
                <a:solidFill>
                  <a:srgbClr val="919AB2"/>
                </a:solidFill>
                <a:ln w="9525">
                  <a:noFill/>
                  <a:round/>
                  <a:headEnd/>
                  <a:tailEnd/>
                </a:ln>
              </p:spPr>
              <p:txBody>
                <a:bodyPr wrap="none" lIns="0" tIns="0" rIns="0" bIns="0">
                  <a:spAutoFit/>
                </a:bodyPr>
                <a:lstStyle/>
                <a:p>
                  <a:endParaRPr lang="en-US"/>
                </a:p>
              </p:txBody>
            </p:sp>
            <p:sp>
              <p:nvSpPr>
                <p:cNvPr id="245857" name="Oval 97"/>
                <p:cNvSpPr>
                  <a:spLocks noChangeArrowheads="1"/>
                </p:cNvSpPr>
                <p:nvPr/>
              </p:nvSpPr>
              <p:spPr bwMode="auto">
                <a:xfrm>
                  <a:off x="2432" y="1535"/>
                  <a:ext cx="485" cy="365"/>
                </a:xfrm>
                <a:prstGeom prst="ellipse">
                  <a:avLst/>
                </a:prstGeom>
                <a:solidFill>
                  <a:srgbClr val="8E97B0"/>
                </a:solidFill>
                <a:ln w="9525">
                  <a:noFill/>
                  <a:round/>
                  <a:headEnd/>
                  <a:tailEnd/>
                </a:ln>
              </p:spPr>
              <p:txBody>
                <a:bodyPr wrap="none" lIns="0" tIns="0" rIns="0" bIns="0">
                  <a:spAutoFit/>
                </a:bodyPr>
                <a:lstStyle/>
                <a:p>
                  <a:endParaRPr lang="en-US"/>
                </a:p>
              </p:txBody>
            </p:sp>
            <p:sp>
              <p:nvSpPr>
                <p:cNvPr id="245858" name="Oval 98"/>
                <p:cNvSpPr>
                  <a:spLocks noChangeArrowheads="1"/>
                </p:cNvSpPr>
                <p:nvPr/>
              </p:nvSpPr>
              <p:spPr bwMode="auto">
                <a:xfrm>
                  <a:off x="2436" y="1539"/>
                  <a:ext cx="476" cy="357"/>
                </a:xfrm>
                <a:prstGeom prst="ellipse">
                  <a:avLst/>
                </a:prstGeom>
                <a:solidFill>
                  <a:srgbClr val="8C95AF"/>
                </a:solidFill>
                <a:ln w="9525">
                  <a:noFill/>
                  <a:round/>
                  <a:headEnd/>
                  <a:tailEnd/>
                </a:ln>
              </p:spPr>
              <p:txBody>
                <a:bodyPr wrap="none" lIns="0" tIns="0" rIns="0" bIns="0">
                  <a:spAutoFit/>
                </a:bodyPr>
                <a:lstStyle/>
                <a:p>
                  <a:endParaRPr lang="en-US"/>
                </a:p>
              </p:txBody>
            </p:sp>
            <p:sp>
              <p:nvSpPr>
                <p:cNvPr id="245859" name="Oval 99"/>
                <p:cNvSpPr>
                  <a:spLocks noChangeArrowheads="1"/>
                </p:cNvSpPr>
                <p:nvPr/>
              </p:nvSpPr>
              <p:spPr bwMode="auto">
                <a:xfrm>
                  <a:off x="2442" y="1543"/>
                  <a:ext cx="465" cy="349"/>
                </a:xfrm>
                <a:prstGeom prst="ellipse">
                  <a:avLst/>
                </a:prstGeom>
                <a:solidFill>
                  <a:srgbClr val="8993AD"/>
                </a:solidFill>
                <a:ln w="9525">
                  <a:noFill/>
                  <a:round/>
                  <a:headEnd/>
                  <a:tailEnd/>
                </a:ln>
              </p:spPr>
              <p:txBody>
                <a:bodyPr wrap="none" lIns="0" tIns="0" rIns="0" bIns="0">
                  <a:spAutoFit/>
                </a:bodyPr>
                <a:lstStyle/>
                <a:p>
                  <a:endParaRPr lang="en-US"/>
                </a:p>
              </p:txBody>
            </p:sp>
            <p:sp>
              <p:nvSpPr>
                <p:cNvPr id="245860" name="Oval 100"/>
                <p:cNvSpPr>
                  <a:spLocks noChangeArrowheads="1"/>
                </p:cNvSpPr>
                <p:nvPr/>
              </p:nvSpPr>
              <p:spPr bwMode="auto">
                <a:xfrm>
                  <a:off x="2447" y="1547"/>
                  <a:ext cx="455" cy="341"/>
                </a:xfrm>
                <a:prstGeom prst="ellipse">
                  <a:avLst/>
                </a:prstGeom>
                <a:solidFill>
                  <a:srgbClr val="8791AC"/>
                </a:solidFill>
                <a:ln w="9525">
                  <a:noFill/>
                  <a:round/>
                  <a:headEnd/>
                  <a:tailEnd/>
                </a:ln>
              </p:spPr>
              <p:txBody>
                <a:bodyPr wrap="none" lIns="0" tIns="0" rIns="0" bIns="0">
                  <a:spAutoFit/>
                </a:bodyPr>
                <a:lstStyle/>
                <a:p>
                  <a:endParaRPr lang="en-US"/>
                </a:p>
              </p:txBody>
            </p:sp>
            <p:sp>
              <p:nvSpPr>
                <p:cNvPr id="245861" name="Oval 101"/>
                <p:cNvSpPr>
                  <a:spLocks noChangeArrowheads="1"/>
                </p:cNvSpPr>
                <p:nvPr/>
              </p:nvSpPr>
              <p:spPr bwMode="auto">
                <a:xfrm>
                  <a:off x="2453" y="1550"/>
                  <a:ext cx="444" cy="335"/>
                </a:xfrm>
                <a:prstGeom prst="ellipse">
                  <a:avLst/>
                </a:prstGeom>
                <a:solidFill>
                  <a:srgbClr val="848FAA"/>
                </a:solidFill>
                <a:ln w="9525">
                  <a:noFill/>
                  <a:round/>
                  <a:headEnd/>
                  <a:tailEnd/>
                </a:ln>
              </p:spPr>
              <p:txBody>
                <a:bodyPr wrap="none" lIns="0" tIns="0" rIns="0" bIns="0">
                  <a:spAutoFit/>
                </a:bodyPr>
                <a:lstStyle/>
                <a:p>
                  <a:endParaRPr lang="en-US"/>
                </a:p>
              </p:txBody>
            </p:sp>
            <p:sp>
              <p:nvSpPr>
                <p:cNvPr id="245862" name="Oval 102"/>
                <p:cNvSpPr>
                  <a:spLocks noChangeArrowheads="1"/>
                </p:cNvSpPr>
                <p:nvPr/>
              </p:nvSpPr>
              <p:spPr bwMode="auto">
                <a:xfrm>
                  <a:off x="2457" y="1555"/>
                  <a:ext cx="434" cy="325"/>
                </a:xfrm>
                <a:prstGeom prst="ellipse">
                  <a:avLst/>
                </a:prstGeom>
                <a:solidFill>
                  <a:srgbClr val="828CA9"/>
                </a:solidFill>
                <a:ln w="9525">
                  <a:noFill/>
                  <a:round/>
                  <a:headEnd/>
                  <a:tailEnd/>
                </a:ln>
              </p:spPr>
              <p:txBody>
                <a:bodyPr wrap="none" lIns="0" tIns="0" rIns="0" bIns="0">
                  <a:spAutoFit/>
                </a:bodyPr>
                <a:lstStyle/>
                <a:p>
                  <a:endParaRPr lang="en-US"/>
                </a:p>
              </p:txBody>
            </p:sp>
            <p:sp>
              <p:nvSpPr>
                <p:cNvPr id="245863" name="Oval 103"/>
                <p:cNvSpPr>
                  <a:spLocks noChangeArrowheads="1"/>
                </p:cNvSpPr>
                <p:nvPr/>
              </p:nvSpPr>
              <p:spPr bwMode="auto">
                <a:xfrm>
                  <a:off x="2462" y="1558"/>
                  <a:ext cx="424" cy="319"/>
                </a:xfrm>
                <a:prstGeom prst="ellipse">
                  <a:avLst/>
                </a:prstGeom>
                <a:solidFill>
                  <a:srgbClr val="7F8AA7"/>
                </a:solidFill>
                <a:ln w="9525">
                  <a:noFill/>
                  <a:round/>
                  <a:headEnd/>
                  <a:tailEnd/>
                </a:ln>
              </p:spPr>
              <p:txBody>
                <a:bodyPr wrap="none" lIns="0" tIns="0" rIns="0" bIns="0">
                  <a:spAutoFit/>
                </a:bodyPr>
                <a:lstStyle/>
                <a:p>
                  <a:endParaRPr lang="en-US"/>
                </a:p>
              </p:txBody>
            </p:sp>
            <p:sp>
              <p:nvSpPr>
                <p:cNvPr id="245864" name="Oval 104"/>
                <p:cNvSpPr>
                  <a:spLocks noChangeArrowheads="1"/>
                </p:cNvSpPr>
                <p:nvPr/>
              </p:nvSpPr>
              <p:spPr bwMode="auto">
                <a:xfrm>
                  <a:off x="2468" y="1562"/>
                  <a:ext cx="413" cy="311"/>
                </a:xfrm>
                <a:prstGeom prst="ellipse">
                  <a:avLst/>
                </a:prstGeom>
                <a:solidFill>
                  <a:srgbClr val="7D88A6"/>
                </a:solidFill>
                <a:ln w="9525">
                  <a:noFill/>
                  <a:round/>
                  <a:headEnd/>
                  <a:tailEnd/>
                </a:ln>
              </p:spPr>
              <p:txBody>
                <a:bodyPr wrap="none" lIns="0" tIns="0" rIns="0" bIns="0">
                  <a:spAutoFit/>
                </a:bodyPr>
                <a:lstStyle/>
                <a:p>
                  <a:endParaRPr lang="en-US"/>
                </a:p>
              </p:txBody>
            </p:sp>
            <p:sp>
              <p:nvSpPr>
                <p:cNvPr id="245865" name="Oval 105"/>
                <p:cNvSpPr>
                  <a:spLocks noChangeArrowheads="1"/>
                </p:cNvSpPr>
                <p:nvPr/>
              </p:nvSpPr>
              <p:spPr bwMode="auto">
                <a:xfrm>
                  <a:off x="2473" y="1566"/>
                  <a:ext cx="403" cy="303"/>
                </a:xfrm>
                <a:prstGeom prst="ellipse">
                  <a:avLst/>
                </a:prstGeom>
                <a:solidFill>
                  <a:srgbClr val="7A86A4"/>
                </a:solidFill>
                <a:ln w="9525">
                  <a:noFill/>
                  <a:round/>
                  <a:headEnd/>
                  <a:tailEnd/>
                </a:ln>
              </p:spPr>
              <p:txBody>
                <a:bodyPr wrap="none" lIns="0" tIns="0" rIns="0" bIns="0">
                  <a:spAutoFit/>
                </a:bodyPr>
                <a:lstStyle/>
                <a:p>
                  <a:endParaRPr lang="en-US"/>
                </a:p>
              </p:txBody>
            </p:sp>
            <p:sp>
              <p:nvSpPr>
                <p:cNvPr id="245866" name="Oval 106"/>
                <p:cNvSpPr>
                  <a:spLocks noChangeArrowheads="1"/>
                </p:cNvSpPr>
                <p:nvPr/>
              </p:nvSpPr>
              <p:spPr bwMode="auto">
                <a:xfrm>
                  <a:off x="2478" y="1570"/>
                  <a:ext cx="393" cy="295"/>
                </a:xfrm>
                <a:prstGeom prst="ellipse">
                  <a:avLst/>
                </a:prstGeom>
                <a:solidFill>
                  <a:srgbClr val="7884A3"/>
                </a:solidFill>
                <a:ln w="9525">
                  <a:noFill/>
                  <a:round/>
                  <a:headEnd/>
                  <a:tailEnd/>
                </a:ln>
              </p:spPr>
              <p:txBody>
                <a:bodyPr wrap="none" lIns="0" tIns="0" rIns="0" bIns="0">
                  <a:spAutoFit/>
                </a:bodyPr>
                <a:lstStyle/>
                <a:p>
                  <a:endParaRPr lang="en-US"/>
                </a:p>
              </p:txBody>
            </p:sp>
            <p:sp>
              <p:nvSpPr>
                <p:cNvPr id="245867" name="Oval 107"/>
                <p:cNvSpPr>
                  <a:spLocks noChangeArrowheads="1"/>
                </p:cNvSpPr>
                <p:nvPr/>
              </p:nvSpPr>
              <p:spPr bwMode="auto">
                <a:xfrm>
                  <a:off x="2483" y="1574"/>
                  <a:ext cx="383" cy="287"/>
                </a:xfrm>
                <a:prstGeom prst="ellipse">
                  <a:avLst/>
                </a:prstGeom>
                <a:solidFill>
                  <a:srgbClr val="7582A2"/>
                </a:solidFill>
                <a:ln w="9525">
                  <a:noFill/>
                  <a:round/>
                  <a:headEnd/>
                  <a:tailEnd/>
                </a:ln>
              </p:spPr>
              <p:txBody>
                <a:bodyPr wrap="none" lIns="0" tIns="0" rIns="0" bIns="0">
                  <a:spAutoFit/>
                </a:bodyPr>
                <a:lstStyle/>
                <a:p>
                  <a:endParaRPr lang="en-US"/>
                </a:p>
              </p:txBody>
            </p:sp>
            <p:sp>
              <p:nvSpPr>
                <p:cNvPr id="245868" name="Oval 108"/>
                <p:cNvSpPr>
                  <a:spLocks noChangeArrowheads="1"/>
                </p:cNvSpPr>
                <p:nvPr/>
              </p:nvSpPr>
              <p:spPr bwMode="auto">
                <a:xfrm>
                  <a:off x="2488" y="1578"/>
                  <a:ext cx="372" cy="279"/>
                </a:xfrm>
                <a:prstGeom prst="ellipse">
                  <a:avLst/>
                </a:prstGeom>
                <a:solidFill>
                  <a:srgbClr val="7380A0"/>
                </a:solidFill>
                <a:ln w="9525">
                  <a:noFill/>
                  <a:round/>
                  <a:headEnd/>
                  <a:tailEnd/>
                </a:ln>
              </p:spPr>
              <p:txBody>
                <a:bodyPr wrap="none" lIns="0" tIns="0" rIns="0" bIns="0">
                  <a:spAutoFit/>
                </a:bodyPr>
                <a:lstStyle/>
                <a:p>
                  <a:endParaRPr lang="en-US"/>
                </a:p>
              </p:txBody>
            </p:sp>
            <p:sp>
              <p:nvSpPr>
                <p:cNvPr id="245869" name="Oval 109"/>
                <p:cNvSpPr>
                  <a:spLocks noChangeArrowheads="1"/>
                </p:cNvSpPr>
                <p:nvPr/>
              </p:nvSpPr>
              <p:spPr bwMode="auto">
                <a:xfrm>
                  <a:off x="2494" y="1582"/>
                  <a:ext cx="362" cy="271"/>
                </a:xfrm>
                <a:prstGeom prst="ellipse">
                  <a:avLst/>
                </a:prstGeom>
                <a:solidFill>
                  <a:srgbClr val="707E9F"/>
                </a:solidFill>
                <a:ln w="9525">
                  <a:noFill/>
                  <a:round/>
                  <a:headEnd/>
                  <a:tailEnd/>
                </a:ln>
              </p:spPr>
              <p:txBody>
                <a:bodyPr wrap="none" lIns="0" tIns="0" rIns="0" bIns="0">
                  <a:spAutoFit/>
                </a:bodyPr>
                <a:lstStyle/>
                <a:p>
                  <a:endParaRPr lang="en-US"/>
                </a:p>
              </p:txBody>
            </p:sp>
            <p:sp>
              <p:nvSpPr>
                <p:cNvPr id="245870" name="Oval 110"/>
                <p:cNvSpPr>
                  <a:spLocks noChangeArrowheads="1"/>
                </p:cNvSpPr>
                <p:nvPr/>
              </p:nvSpPr>
              <p:spPr bwMode="auto">
                <a:xfrm>
                  <a:off x="2498" y="1585"/>
                  <a:ext cx="352" cy="265"/>
                </a:xfrm>
                <a:prstGeom prst="ellipse">
                  <a:avLst/>
                </a:prstGeom>
                <a:solidFill>
                  <a:srgbClr val="6E7B9E"/>
                </a:solidFill>
                <a:ln w="9525">
                  <a:noFill/>
                  <a:round/>
                  <a:headEnd/>
                  <a:tailEnd/>
                </a:ln>
              </p:spPr>
              <p:txBody>
                <a:bodyPr wrap="none" lIns="0" tIns="0" rIns="0" bIns="0">
                  <a:spAutoFit/>
                </a:bodyPr>
                <a:lstStyle/>
                <a:p>
                  <a:endParaRPr lang="en-US"/>
                </a:p>
              </p:txBody>
            </p:sp>
            <p:sp>
              <p:nvSpPr>
                <p:cNvPr id="245871" name="Oval 111"/>
                <p:cNvSpPr>
                  <a:spLocks noChangeArrowheads="1"/>
                </p:cNvSpPr>
                <p:nvPr/>
              </p:nvSpPr>
              <p:spPr bwMode="auto">
                <a:xfrm>
                  <a:off x="2504" y="1590"/>
                  <a:ext cx="341" cy="255"/>
                </a:xfrm>
                <a:prstGeom prst="ellipse">
                  <a:avLst/>
                </a:prstGeom>
                <a:solidFill>
                  <a:srgbClr val="6B799C"/>
                </a:solidFill>
                <a:ln w="9525">
                  <a:noFill/>
                  <a:round/>
                  <a:headEnd/>
                  <a:tailEnd/>
                </a:ln>
              </p:spPr>
              <p:txBody>
                <a:bodyPr wrap="none" lIns="0" tIns="0" rIns="0" bIns="0">
                  <a:spAutoFit/>
                </a:bodyPr>
                <a:lstStyle/>
                <a:p>
                  <a:endParaRPr lang="en-US"/>
                </a:p>
              </p:txBody>
            </p:sp>
            <p:sp>
              <p:nvSpPr>
                <p:cNvPr id="245872" name="Oval 112"/>
                <p:cNvSpPr>
                  <a:spLocks noChangeArrowheads="1"/>
                </p:cNvSpPr>
                <p:nvPr/>
              </p:nvSpPr>
              <p:spPr bwMode="auto">
                <a:xfrm>
                  <a:off x="2509" y="1593"/>
                  <a:ext cx="331" cy="249"/>
                </a:xfrm>
                <a:prstGeom prst="ellipse">
                  <a:avLst/>
                </a:prstGeom>
                <a:solidFill>
                  <a:srgbClr val="69789B"/>
                </a:solidFill>
                <a:ln w="9525">
                  <a:noFill/>
                  <a:round/>
                  <a:headEnd/>
                  <a:tailEnd/>
                </a:ln>
              </p:spPr>
              <p:txBody>
                <a:bodyPr wrap="none" lIns="0" tIns="0" rIns="0" bIns="0">
                  <a:spAutoFit/>
                </a:bodyPr>
                <a:lstStyle/>
                <a:p>
                  <a:endParaRPr lang="en-US"/>
                </a:p>
              </p:txBody>
            </p:sp>
            <p:sp>
              <p:nvSpPr>
                <p:cNvPr id="245873" name="Oval 113"/>
                <p:cNvSpPr>
                  <a:spLocks noChangeArrowheads="1"/>
                </p:cNvSpPr>
                <p:nvPr/>
              </p:nvSpPr>
              <p:spPr bwMode="auto">
                <a:xfrm>
                  <a:off x="2514" y="1597"/>
                  <a:ext cx="320" cy="241"/>
                </a:xfrm>
                <a:prstGeom prst="ellipse">
                  <a:avLst/>
                </a:prstGeom>
                <a:solidFill>
                  <a:srgbClr val="67769A"/>
                </a:solidFill>
                <a:ln w="9525">
                  <a:noFill/>
                  <a:round/>
                  <a:headEnd/>
                  <a:tailEnd/>
                </a:ln>
              </p:spPr>
              <p:txBody>
                <a:bodyPr wrap="none" lIns="0" tIns="0" rIns="0" bIns="0">
                  <a:spAutoFit/>
                </a:bodyPr>
                <a:lstStyle/>
                <a:p>
                  <a:endParaRPr lang="en-US"/>
                </a:p>
              </p:txBody>
            </p:sp>
            <p:sp>
              <p:nvSpPr>
                <p:cNvPr id="245874" name="Oval 114"/>
                <p:cNvSpPr>
                  <a:spLocks noChangeArrowheads="1"/>
                </p:cNvSpPr>
                <p:nvPr/>
              </p:nvSpPr>
              <p:spPr bwMode="auto">
                <a:xfrm>
                  <a:off x="2520" y="1601"/>
                  <a:ext cx="310" cy="233"/>
                </a:xfrm>
                <a:prstGeom prst="ellipse">
                  <a:avLst/>
                </a:prstGeom>
                <a:solidFill>
                  <a:srgbClr val="647499"/>
                </a:solidFill>
                <a:ln w="9525">
                  <a:noFill/>
                  <a:round/>
                  <a:headEnd/>
                  <a:tailEnd/>
                </a:ln>
              </p:spPr>
              <p:txBody>
                <a:bodyPr wrap="none" lIns="0" tIns="0" rIns="0" bIns="0">
                  <a:spAutoFit/>
                </a:bodyPr>
                <a:lstStyle/>
                <a:p>
                  <a:endParaRPr lang="en-US"/>
                </a:p>
              </p:txBody>
            </p:sp>
            <p:sp>
              <p:nvSpPr>
                <p:cNvPr id="245875" name="Oval 115"/>
                <p:cNvSpPr>
                  <a:spLocks noChangeArrowheads="1"/>
                </p:cNvSpPr>
                <p:nvPr/>
              </p:nvSpPr>
              <p:spPr bwMode="auto">
                <a:xfrm>
                  <a:off x="2524" y="1605"/>
                  <a:ext cx="300" cy="225"/>
                </a:xfrm>
                <a:prstGeom prst="ellipse">
                  <a:avLst/>
                </a:prstGeom>
                <a:solidFill>
                  <a:srgbClr val="627298"/>
                </a:solidFill>
                <a:ln w="9525">
                  <a:noFill/>
                  <a:round/>
                  <a:headEnd/>
                  <a:tailEnd/>
                </a:ln>
              </p:spPr>
              <p:txBody>
                <a:bodyPr wrap="none" lIns="0" tIns="0" rIns="0" bIns="0">
                  <a:spAutoFit/>
                </a:bodyPr>
                <a:lstStyle/>
                <a:p>
                  <a:endParaRPr lang="en-US"/>
                </a:p>
              </p:txBody>
            </p:sp>
            <p:sp>
              <p:nvSpPr>
                <p:cNvPr id="245876" name="Oval 116"/>
                <p:cNvSpPr>
                  <a:spLocks noChangeArrowheads="1"/>
                </p:cNvSpPr>
                <p:nvPr/>
              </p:nvSpPr>
              <p:spPr bwMode="auto">
                <a:xfrm>
                  <a:off x="2529" y="1608"/>
                  <a:ext cx="290" cy="219"/>
                </a:xfrm>
                <a:prstGeom prst="ellipse">
                  <a:avLst/>
                </a:prstGeom>
                <a:solidFill>
                  <a:srgbClr val="607097"/>
                </a:solidFill>
                <a:ln w="9525">
                  <a:noFill/>
                  <a:round/>
                  <a:headEnd/>
                  <a:tailEnd/>
                </a:ln>
              </p:spPr>
              <p:txBody>
                <a:bodyPr wrap="none" lIns="0" tIns="0" rIns="0" bIns="0">
                  <a:spAutoFit/>
                </a:bodyPr>
                <a:lstStyle/>
                <a:p>
                  <a:endParaRPr lang="en-US"/>
                </a:p>
              </p:txBody>
            </p:sp>
            <p:sp>
              <p:nvSpPr>
                <p:cNvPr id="245877" name="Oval 117"/>
                <p:cNvSpPr>
                  <a:spLocks noChangeArrowheads="1"/>
                </p:cNvSpPr>
                <p:nvPr/>
              </p:nvSpPr>
              <p:spPr bwMode="auto">
                <a:xfrm>
                  <a:off x="2535" y="1613"/>
                  <a:ext cx="279" cy="209"/>
                </a:xfrm>
                <a:prstGeom prst="ellipse">
                  <a:avLst/>
                </a:prstGeom>
                <a:solidFill>
                  <a:srgbClr val="5D6E95"/>
                </a:solidFill>
                <a:ln w="9525">
                  <a:noFill/>
                  <a:round/>
                  <a:headEnd/>
                  <a:tailEnd/>
                </a:ln>
              </p:spPr>
              <p:txBody>
                <a:bodyPr wrap="none" lIns="0" tIns="0" rIns="0" bIns="0">
                  <a:spAutoFit/>
                </a:bodyPr>
                <a:lstStyle/>
                <a:p>
                  <a:endParaRPr lang="en-US"/>
                </a:p>
              </p:txBody>
            </p:sp>
            <p:sp>
              <p:nvSpPr>
                <p:cNvPr id="245878" name="Oval 118"/>
                <p:cNvSpPr>
                  <a:spLocks noChangeArrowheads="1"/>
                </p:cNvSpPr>
                <p:nvPr/>
              </p:nvSpPr>
              <p:spPr bwMode="auto">
                <a:xfrm>
                  <a:off x="2540" y="1616"/>
                  <a:ext cx="269" cy="202"/>
                </a:xfrm>
                <a:prstGeom prst="ellipse">
                  <a:avLst/>
                </a:prstGeom>
                <a:solidFill>
                  <a:srgbClr val="5B6C94"/>
                </a:solidFill>
                <a:ln w="9525">
                  <a:noFill/>
                  <a:round/>
                  <a:headEnd/>
                  <a:tailEnd/>
                </a:ln>
              </p:spPr>
              <p:txBody>
                <a:bodyPr wrap="none" lIns="0" tIns="0" rIns="0" bIns="0">
                  <a:spAutoFit/>
                </a:bodyPr>
                <a:lstStyle/>
                <a:p>
                  <a:endParaRPr lang="en-US"/>
                </a:p>
              </p:txBody>
            </p:sp>
            <p:sp>
              <p:nvSpPr>
                <p:cNvPr id="245879" name="Oval 119"/>
                <p:cNvSpPr>
                  <a:spLocks noChangeArrowheads="1"/>
                </p:cNvSpPr>
                <p:nvPr/>
              </p:nvSpPr>
              <p:spPr bwMode="auto">
                <a:xfrm>
                  <a:off x="2545" y="1620"/>
                  <a:ext cx="259" cy="195"/>
                </a:xfrm>
                <a:prstGeom prst="ellipse">
                  <a:avLst/>
                </a:prstGeom>
                <a:solidFill>
                  <a:srgbClr val="596B93"/>
                </a:solidFill>
                <a:ln w="9525">
                  <a:noFill/>
                  <a:round/>
                  <a:headEnd/>
                  <a:tailEnd/>
                </a:ln>
              </p:spPr>
              <p:txBody>
                <a:bodyPr wrap="none" lIns="0" tIns="0" rIns="0" bIns="0">
                  <a:spAutoFit/>
                </a:bodyPr>
                <a:lstStyle/>
                <a:p>
                  <a:endParaRPr lang="en-US"/>
                </a:p>
              </p:txBody>
            </p:sp>
            <p:sp>
              <p:nvSpPr>
                <p:cNvPr id="245880" name="Oval 120"/>
                <p:cNvSpPr>
                  <a:spLocks noChangeArrowheads="1"/>
                </p:cNvSpPr>
                <p:nvPr/>
              </p:nvSpPr>
              <p:spPr bwMode="auto">
                <a:xfrm>
                  <a:off x="2550" y="1625"/>
                  <a:ext cx="248" cy="185"/>
                </a:xfrm>
                <a:prstGeom prst="ellipse">
                  <a:avLst/>
                </a:prstGeom>
                <a:solidFill>
                  <a:srgbClr val="576992"/>
                </a:solidFill>
                <a:ln w="9525">
                  <a:noFill/>
                  <a:round/>
                  <a:headEnd/>
                  <a:tailEnd/>
                </a:ln>
              </p:spPr>
              <p:txBody>
                <a:bodyPr wrap="none" lIns="0" tIns="0" rIns="0" bIns="0">
                  <a:spAutoFit/>
                </a:bodyPr>
                <a:lstStyle/>
                <a:p>
                  <a:endParaRPr lang="en-US"/>
                </a:p>
              </p:txBody>
            </p:sp>
            <p:sp>
              <p:nvSpPr>
                <p:cNvPr id="245881" name="Oval 121"/>
                <p:cNvSpPr>
                  <a:spLocks noChangeArrowheads="1"/>
                </p:cNvSpPr>
                <p:nvPr/>
              </p:nvSpPr>
              <p:spPr bwMode="auto">
                <a:xfrm>
                  <a:off x="2555" y="1628"/>
                  <a:ext cx="238" cy="179"/>
                </a:xfrm>
                <a:prstGeom prst="ellipse">
                  <a:avLst/>
                </a:prstGeom>
                <a:solidFill>
                  <a:srgbClr val="556791"/>
                </a:solidFill>
                <a:ln w="9525">
                  <a:noFill/>
                  <a:round/>
                  <a:headEnd/>
                  <a:tailEnd/>
                </a:ln>
              </p:spPr>
              <p:txBody>
                <a:bodyPr wrap="none" lIns="0" tIns="0" rIns="0" bIns="0">
                  <a:spAutoFit/>
                </a:bodyPr>
                <a:lstStyle/>
                <a:p>
                  <a:endParaRPr lang="en-US"/>
                </a:p>
              </p:txBody>
            </p:sp>
            <p:sp>
              <p:nvSpPr>
                <p:cNvPr id="245882" name="Oval 122"/>
                <p:cNvSpPr>
                  <a:spLocks noChangeArrowheads="1"/>
                </p:cNvSpPr>
                <p:nvPr/>
              </p:nvSpPr>
              <p:spPr bwMode="auto">
                <a:xfrm>
                  <a:off x="2561" y="1632"/>
                  <a:ext cx="228" cy="171"/>
                </a:xfrm>
                <a:prstGeom prst="ellipse">
                  <a:avLst/>
                </a:prstGeom>
                <a:solidFill>
                  <a:srgbClr val="526691"/>
                </a:solidFill>
                <a:ln w="9525">
                  <a:noFill/>
                  <a:round/>
                  <a:headEnd/>
                  <a:tailEnd/>
                </a:ln>
              </p:spPr>
              <p:txBody>
                <a:bodyPr wrap="none" lIns="0" tIns="0" rIns="0" bIns="0">
                  <a:spAutoFit/>
                </a:bodyPr>
                <a:lstStyle/>
                <a:p>
                  <a:endParaRPr lang="en-US"/>
                </a:p>
              </p:txBody>
            </p:sp>
            <p:sp>
              <p:nvSpPr>
                <p:cNvPr id="245883" name="Oval 123"/>
                <p:cNvSpPr>
                  <a:spLocks noChangeArrowheads="1"/>
                </p:cNvSpPr>
                <p:nvPr/>
              </p:nvSpPr>
              <p:spPr bwMode="auto">
                <a:xfrm>
                  <a:off x="2565" y="1636"/>
                  <a:ext cx="218" cy="163"/>
                </a:xfrm>
                <a:prstGeom prst="ellipse">
                  <a:avLst/>
                </a:prstGeom>
                <a:solidFill>
                  <a:srgbClr val="506490"/>
                </a:solidFill>
                <a:ln w="9525">
                  <a:noFill/>
                  <a:round/>
                  <a:headEnd/>
                  <a:tailEnd/>
                </a:ln>
              </p:spPr>
              <p:txBody>
                <a:bodyPr wrap="none" lIns="0" tIns="0" rIns="0" bIns="0">
                  <a:spAutoFit/>
                </a:bodyPr>
                <a:lstStyle/>
                <a:p>
                  <a:endParaRPr lang="en-US"/>
                </a:p>
              </p:txBody>
            </p:sp>
            <p:sp>
              <p:nvSpPr>
                <p:cNvPr id="245884" name="Oval 124"/>
                <p:cNvSpPr>
                  <a:spLocks noChangeArrowheads="1"/>
                </p:cNvSpPr>
                <p:nvPr/>
              </p:nvSpPr>
              <p:spPr bwMode="auto">
                <a:xfrm>
                  <a:off x="2571" y="1640"/>
                  <a:ext cx="207" cy="155"/>
                </a:xfrm>
                <a:prstGeom prst="ellipse">
                  <a:avLst/>
                </a:prstGeom>
                <a:solidFill>
                  <a:srgbClr val="4E628F"/>
                </a:solidFill>
                <a:ln w="9525">
                  <a:noFill/>
                  <a:round/>
                  <a:headEnd/>
                  <a:tailEnd/>
                </a:ln>
              </p:spPr>
              <p:txBody>
                <a:bodyPr wrap="none" lIns="0" tIns="0" rIns="0" bIns="0">
                  <a:spAutoFit/>
                </a:bodyPr>
                <a:lstStyle/>
                <a:p>
                  <a:endParaRPr lang="en-US"/>
                </a:p>
              </p:txBody>
            </p:sp>
            <p:sp>
              <p:nvSpPr>
                <p:cNvPr id="245885" name="Oval 125"/>
                <p:cNvSpPr>
                  <a:spLocks noChangeArrowheads="1"/>
                </p:cNvSpPr>
                <p:nvPr/>
              </p:nvSpPr>
              <p:spPr bwMode="auto">
                <a:xfrm>
                  <a:off x="2576" y="1643"/>
                  <a:ext cx="197" cy="149"/>
                </a:xfrm>
                <a:prstGeom prst="ellipse">
                  <a:avLst/>
                </a:prstGeom>
                <a:solidFill>
                  <a:srgbClr val="4C618E"/>
                </a:solidFill>
                <a:ln w="9525">
                  <a:noFill/>
                  <a:round/>
                  <a:headEnd/>
                  <a:tailEnd/>
                </a:ln>
              </p:spPr>
              <p:txBody>
                <a:bodyPr wrap="none" lIns="0" tIns="0" rIns="0" bIns="0">
                  <a:spAutoFit/>
                </a:bodyPr>
                <a:lstStyle/>
                <a:p>
                  <a:endParaRPr lang="en-US"/>
                </a:p>
              </p:txBody>
            </p:sp>
            <p:sp>
              <p:nvSpPr>
                <p:cNvPr id="245886" name="Oval 126"/>
                <p:cNvSpPr>
                  <a:spLocks noChangeArrowheads="1"/>
                </p:cNvSpPr>
                <p:nvPr/>
              </p:nvSpPr>
              <p:spPr bwMode="auto">
                <a:xfrm>
                  <a:off x="2581" y="1648"/>
                  <a:ext cx="186" cy="139"/>
                </a:xfrm>
                <a:prstGeom prst="ellipse">
                  <a:avLst/>
                </a:prstGeom>
                <a:solidFill>
                  <a:srgbClr val="4A5F8D"/>
                </a:solidFill>
                <a:ln w="9525">
                  <a:noFill/>
                  <a:round/>
                  <a:headEnd/>
                  <a:tailEnd/>
                </a:ln>
              </p:spPr>
              <p:txBody>
                <a:bodyPr wrap="none" lIns="0" tIns="0" rIns="0" bIns="0">
                  <a:spAutoFit/>
                </a:bodyPr>
                <a:lstStyle/>
                <a:p>
                  <a:endParaRPr lang="en-US"/>
                </a:p>
              </p:txBody>
            </p:sp>
            <p:sp>
              <p:nvSpPr>
                <p:cNvPr id="245887" name="Oval 127"/>
                <p:cNvSpPr>
                  <a:spLocks noChangeArrowheads="1"/>
                </p:cNvSpPr>
                <p:nvPr/>
              </p:nvSpPr>
              <p:spPr bwMode="auto">
                <a:xfrm>
                  <a:off x="2586" y="1651"/>
                  <a:ext cx="177" cy="133"/>
                </a:xfrm>
                <a:prstGeom prst="ellipse">
                  <a:avLst/>
                </a:prstGeom>
                <a:solidFill>
                  <a:srgbClr val="485E8C"/>
                </a:solidFill>
                <a:ln w="9525">
                  <a:noFill/>
                  <a:round/>
                  <a:headEnd/>
                  <a:tailEnd/>
                </a:ln>
              </p:spPr>
              <p:txBody>
                <a:bodyPr wrap="none" lIns="0" tIns="0" rIns="0" bIns="0">
                  <a:spAutoFit/>
                </a:bodyPr>
                <a:lstStyle/>
                <a:p>
                  <a:endParaRPr lang="en-US"/>
                </a:p>
              </p:txBody>
            </p:sp>
            <p:sp>
              <p:nvSpPr>
                <p:cNvPr id="245888" name="Oval 128"/>
                <p:cNvSpPr>
                  <a:spLocks noChangeArrowheads="1"/>
                </p:cNvSpPr>
                <p:nvPr/>
              </p:nvSpPr>
              <p:spPr bwMode="auto">
                <a:xfrm>
                  <a:off x="2591" y="1655"/>
                  <a:ext cx="166" cy="125"/>
                </a:xfrm>
                <a:prstGeom prst="ellipse">
                  <a:avLst/>
                </a:prstGeom>
                <a:solidFill>
                  <a:srgbClr val="465D8C"/>
                </a:solidFill>
                <a:ln w="9525">
                  <a:noFill/>
                  <a:round/>
                  <a:headEnd/>
                  <a:tailEnd/>
                </a:ln>
              </p:spPr>
              <p:txBody>
                <a:bodyPr wrap="none" lIns="0" tIns="0" rIns="0" bIns="0">
                  <a:spAutoFit/>
                </a:bodyPr>
                <a:lstStyle/>
                <a:p>
                  <a:endParaRPr lang="en-US"/>
                </a:p>
              </p:txBody>
            </p:sp>
            <p:sp>
              <p:nvSpPr>
                <p:cNvPr id="245889" name="Oval 129"/>
                <p:cNvSpPr>
                  <a:spLocks noChangeArrowheads="1"/>
                </p:cNvSpPr>
                <p:nvPr/>
              </p:nvSpPr>
              <p:spPr bwMode="auto">
                <a:xfrm>
                  <a:off x="2596" y="1659"/>
                  <a:ext cx="156" cy="117"/>
                </a:xfrm>
                <a:prstGeom prst="ellipse">
                  <a:avLst/>
                </a:prstGeom>
                <a:solidFill>
                  <a:srgbClr val="455B8B"/>
                </a:solidFill>
                <a:ln w="9525">
                  <a:noFill/>
                  <a:round/>
                  <a:headEnd/>
                  <a:tailEnd/>
                </a:ln>
              </p:spPr>
              <p:txBody>
                <a:bodyPr wrap="none" lIns="0" tIns="0" rIns="0" bIns="0">
                  <a:spAutoFit/>
                </a:bodyPr>
                <a:lstStyle/>
                <a:p>
                  <a:endParaRPr lang="en-US"/>
                </a:p>
              </p:txBody>
            </p:sp>
            <p:sp>
              <p:nvSpPr>
                <p:cNvPr id="245890" name="Oval 130"/>
                <p:cNvSpPr>
                  <a:spLocks noChangeArrowheads="1"/>
                </p:cNvSpPr>
                <p:nvPr/>
              </p:nvSpPr>
              <p:spPr bwMode="auto">
                <a:xfrm>
                  <a:off x="2602" y="1663"/>
                  <a:ext cx="145" cy="109"/>
                </a:xfrm>
                <a:prstGeom prst="ellipse">
                  <a:avLst/>
                </a:prstGeom>
                <a:solidFill>
                  <a:srgbClr val="435A8A"/>
                </a:solidFill>
                <a:ln w="9525">
                  <a:noFill/>
                  <a:round/>
                  <a:headEnd/>
                  <a:tailEnd/>
                </a:ln>
              </p:spPr>
              <p:txBody>
                <a:bodyPr wrap="none" lIns="0" tIns="0" rIns="0" bIns="0">
                  <a:spAutoFit/>
                </a:bodyPr>
                <a:lstStyle/>
                <a:p>
                  <a:endParaRPr lang="en-US"/>
                </a:p>
              </p:txBody>
            </p:sp>
            <p:sp>
              <p:nvSpPr>
                <p:cNvPr id="245891" name="Oval 131"/>
                <p:cNvSpPr>
                  <a:spLocks noChangeArrowheads="1"/>
                </p:cNvSpPr>
                <p:nvPr/>
              </p:nvSpPr>
              <p:spPr bwMode="auto">
                <a:xfrm>
                  <a:off x="2607" y="1667"/>
                  <a:ext cx="135" cy="101"/>
                </a:xfrm>
                <a:prstGeom prst="ellipse">
                  <a:avLst/>
                </a:prstGeom>
                <a:solidFill>
                  <a:srgbClr val="41598A"/>
                </a:solidFill>
                <a:ln w="9525">
                  <a:noFill/>
                  <a:round/>
                  <a:headEnd/>
                  <a:tailEnd/>
                </a:ln>
              </p:spPr>
              <p:txBody>
                <a:bodyPr wrap="none" lIns="0" tIns="0" rIns="0" bIns="0">
                  <a:spAutoFit/>
                </a:bodyPr>
                <a:lstStyle/>
                <a:p>
                  <a:endParaRPr lang="en-US"/>
                </a:p>
              </p:txBody>
            </p:sp>
            <p:sp>
              <p:nvSpPr>
                <p:cNvPr id="245892" name="Oval 132"/>
                <p:cNvSpPr>
                  <a:spLocks noChangeArrowheads="1"/>
                </p:cNvSpPr>
                <p:nvPr/>
              </p:nvSpPr>
              <p:spPr bwMode="auto">
                <a:xfrm>
                  <a:off x="2612" y="1671"/>
                  <a:ext cx="125" cy="93"/>
                </a:xfrm>
                <a:prstGeom prst="ellipse">
                  <a:avLst/>
                </a:prstGeom>
                <a:solidFill>
                  <a:srgbClr val="3F5889"/>
                </a:solidFill>
                <a:ln w="9525">
                  <a:noFill/>
                  <a:round/>
                  <a:headEnd/>
                  <a:tailEnd/>
                </a:ln>
              </p:spPr>
              <p:txBody>
                <a:bodyPr wrap="none" lIns="0" tIns="0" rIns="0" bIns="0">
                  <a:spAutoFit/>
                </a:bodyPr>
                <a:lstStyle/>
                <a:p>
                  <a:endParaRPr lang="en-US"/>
                </a:p>
              </p:txBody>
            </p:sp>
            <p:sp>
              <p:nvSpPr>
                <p:cNvPr id="245893" name="Oval 133"/>
                <p:cNvSpPr>
                  <a:spLocks noChangeArrowheads="1"/>
                </p:cNvSpPr>
                <p:nvPr/>
              </p:nvSpPr>
              <p:spPr bwMode="auto">
                <a:xfrm>
                  <a:off x="2617" y="1675"/>
                  <a:ext cx="114" cy="85"/>
                </a:xfrm>
                <a:prstGeom prst="ellipse">
                  <a:avLst/>
                </a:prstGeom>
                <a:solidFill>
                  <a:srgbClr val="3D5688"/>
                </a:solidFill>
                <a:ln w="9525">
                  <a:noFill/>
                  <a:round/>
                  <a:headEnd/>
                  <a:tailEnd/>
                </a:ln>
              </p:spPr>
              <p:txBody>
                <a:bodyPr wrap="none" lIns="0" tIns="0" rIns="0" bIns="0">
                  <a:spAutoFit/>
                </a:bodyPr>
                <a:lstStyle/>
                <a:p>
                  <a:endParaRPr lang="en-US"/>
                </a:p>
              </p:txBody>
            </p:sp>
            <p:sp>
              <p:nvSpPr>
                <p:cNvPr id="245894" name="Oval 134"/>
                <p:cNvSpPr>
                  <a:spLocks noChangeArrowheads="1"/>
                </p:cNvSpPr>
                <p:nvPr/>
              </p:nvSpPr>
              <p:spPr bwMode="auto">
                <a:xfrm>
                  <a:off x="2622" y="1678"/>
                  <a:ext cx="104" cy="79"/>
                </a:xfrm>
                <a:prstGeom prst="ellipse">
                  <a:avLst/>
                </a:prstGeom>
                <a:solidFill>
                  <a:srgbClr val="3C5588"/>
                </a:solidFill>
                <a:ln w="9525">
                  <a:noFill/>
                  <a:round/>
                  <a:headEnd/>
                  <a:tailEnd/>
                </a:ln>
              </p:spPr>
              <p:txBody>
                <a:bodyPr wrap="none" lIns="0" tIns="0" rIns="0" bIns="0">
                  <a:spAutoFit/>
                </a:bodyPr>
                <a:lstStyle/>
                <a:p>
                  <a:endParaRPr lang="en-US"/>
                </a:p>
              </p:txBody>
            </p:sp>
            <p:sp>
              <p:nvSpPr>
                <p:cNvPr id="245895" name="Oval 135"/>
                <p:cNvSpPr>
                  <a:spLocks noChangeArrowheads="1"/>
                </p:cNvSpPr>
                <p:nvPr/>
              </p:nvSpPr>
              <p:spPr bwMode="auto">
                <a:xfrm>
                  <a:off x="2628" y="1683"/>
                  <a:ext cx="93" cy="69"/>
                </a:xfrm>
                <a:prstGeom prst="ellipse">
                  <a:avLst/>
                </a:prstGeom>
                <a:solidFill>
                  <a:srgbClr val="3A5487"/>
                </a:solidFill>
                <a:ln w="9525">
                  <a:noFill/>
                  <a:round/>
                  <a:headEnd/>
                  <a:tailEnd/>
                </a:ln>
              </p:spPr>
              <p:txBody>
                <a:bodyPr wrap="none" lIns="0" tIns="0" rIns="0" bIns="0">
                  <a:spAutoFit/>
                </a:bodyPr>
                <a:lstStyle/>
                <a:p>
                  <a:endParaRPr lang="en-US"/>
                </a:p>
              </p:txBody>
            </p:sp>
            <p:sp>
              <p:nvSpPr>
                <p:cNvPr id="245896" name="Oval 136"/>
                <p:cNvSpPr>
                  <a:spLocks noChangeArrowheads="1"/>
                </p:cNvSpPr>
                <p:nvPr/>
              </p:nvSpPr>
              <p:spPr bwMode="auto">
                <a:xfrm>
                  <a:off x="2632" y="1686"/>
                  <a:ext cx="84" cy="63"/>
                </a:xfrm>
                <a:prstGeom prst="ellipse">
                  <a:avLst/>
                </a:prstGeom>
                <a:solidFill>
                  <a:srgbClr val="395387"/>
                </a:solidFill>
                <a:ln w="9525">
                  <a:noFill/>
                  <a:round/>
                  <a:headEnd/>
                  <a:tailEnd/>
                </a:ln>
              </p:spPr>
              <p:txBody>
                <a:bodyPr wrap="none" lIns="0" tIns="0" rIns="0" bIns="0">
                  <a:spAutoFit/>
                </a:bodyPr>
                <a:lstStyle/>
                <a:p>
                  <a:endParaRPr lang="en-US"/>
                </a:p>
              </p:txBody>
            </p:sp>
            <p:sp>
              <p:nvSpPr>
                <p:cNvPr id="245897" name="Oval 137"/>
                <p:cNvSpPr>
                  <a:spLocks noChangeArrowheads="1"/>
                </p:cNvSpPr>
                <p:nvPr/>
              </p:nvSpPr>
              <p:spPr bwMode="auto">
                <a:xfrm>
                  <a:off x="2638" y="1690"/>
                  <a:ext cx="73" cy="55"/>
                </a:xfrm>
                <a:prstGeom prst="ellipse">
                  <a:avLst/>
                </a:prstGeom>
                <a:solidFill>
                  <a:srgbClr val="375286"/>
                </a:solidFill>
                <a:ln w="9525">
                  <a:noFill/>
                  <a:round/>
                  <a:headEnd/>
                  <a:tailEnd/>
                </a:ln>
              </p:spPr>
              <p:txBody>
                <a:bodyPr wrap="none" lIns="0" tIns="0" rIns="0" bIns="0">
                  <a:spAutoFit/>
                </a:bodyPr>
                <a:lstStyle/>
                <a:p>
                  <a:endParaRPr lang="en-US"/>
                </a:p>
              </p:txBody>
            </p:sp>
            <p:sp>
              <p:nvSpPr>
                <p:cNvPr id="245898" name="Oval 138"/>
                <p:cNvSpPr>
                  <a:spLocks noChangeArrowheads="1"/>
                </p:cNvSpPr>
                <p:nvPr/>
              </p:nvSpPr>
              <p:spPr bwMode="auto">
                <a:xfrm>
                  <a:off x="2643" y="1694"/>
                  <a:ext cx="63" cy="47"/>
                </a:xfrm>
                <a:prstGeom prst="ellipse">
                  <a:avLst/>
                </a:prstGeom>
                <a:solidFill>
                  <a:srgbClr val="365186"/>
                </a:solidFill>
                <a:ln w="9525">
                  <a:noFill/>
                  <a:round/>
                  <a:headEnd/>
                  <a:tailEnd/>
                </a:ln>
              </p:spPr>
              <p:txBody>
                <a:bodyPr wrap="none" lIns="0" tIns="0" rIns="0" bIns="0">
                  <a:spAutoFit/>
                </a:bodyPr>
                <a:lstStyle/>
                <a:p>
                  <a:endParaRPr lang="en-US"/>
                </a:p>
              </p:txBody>
            </p:sp>
            <p:sp>
              <p:nvSpPr>
                <p:cNvPr id="245899" name="Oval 139"/>
                <p:cNvSpPr>
                  <a:spLocks noChangeArrowheads="1"/>
                </p:cNvSpPr>
                <p:nvPr/>
              </p:nvSpPr>
              <p:spPr bwMode="auto">
                <a:xfrm>
                  <a:off x="2648" y="1698"/>
                  <a:ext cx="52" cy="39"/>
                </a:xfrm>
                <a:prstGeom prst="ellipse">
                  <a:avLst/>
                </a:prstGeom>
                <a:solidFill>
                  <a:srgbClr val="345085"/>
                </a:solidFill>
                <a:ln w="9525">
                  <a:noFill/>
                  <a:round/>
                  <a:headEnd/>
                  <a:tailEnd/>
                </a:ln>
              </p:spPr>
              <p:txBody>
                <a:bodyPr wrap="none" lIns="0" tIns="0" rIns="0" bIns="0">
                  <a:spAutoFit/>
                </a:bodyPr>
                <a:lstStyle/>
                <a:p>
                  <a:endParaRPr lang="en-US"/>
                </a:p>
              </p:txBody>
            </p:sp>
            <p:sp>
              <p:nvSpPr>
                <p:cNvPr id="245900" name="Oval 140"/>
                <p:cNvSpPr>
                  <a:spLocks noChangeArrowheads="1"/>
                </p:cNvSpPr>
                <p:nvPr/>
              </p:nvSpPr>
              <p:spPr bwMode="auto">
                <a:xfrm>
                  <a:off x="2653" y="1701"/>
                  <a:ext cx="43" cy="33"/>
                </a:xfrm>
                <a:prstGeom prst="ellipse">
                  <a:avLst/>
                </a:prstGeom>
                <a:solidFill>
                  <a:srgbClr val="335085"/>
                </a:solidFill>
                <a:ln w="9525">
                  <a:noFill/>
                  <a:round/>
                  <a:headEnd/>
                  <a:tailEnd/>
                </a:ln>
              </p:spPr>
              <p:txBody>
                <a:bodyPr wrap="none" lIns="0" tIns="0" rIns="0" bIns="0">
                  <a:spAutoFit/>
                </a:bodyPr>
                <a:lstStyle/>
                <a:p>
                  <a:endParaRPr lang="en-US"/>
                </a:p>
              </p:txBody>
            </p:sp>
            <p:sp>
              <p:nvSpPr>
                <p:cNvPr id="245901" name="Oval 141"/>
                <p:cNvSpPr>
                  <a:spLocks noChangeArrowheads="1"/>
                </p:cNvSpPr>
                <p:nvPr/>
              </p:nvSpPr>
              <p:spPr bwMode="auto">
                <a:xfrm>
                  <a:off x="2658" y="1706"/>
                  <a:ext cx="32" cy="23"/>
                </a:xfrm>
                <a:prstGeom prst="ellipse">
                  <a:avLst/>
                </a:prstGeom>
                <a:solidFill>
                  <a:srgbClr val="314F85"/>
                </a:solidFill>
                <a:ln w="9525">
                  <a:noFill/>
                  <a:round/>
                  <a:headEnd/>
                  <a:tailEnd/>
                </a:ln>
              </p:spPr>
              <p:txBody>
                <a:bodyPr wrap="none" lIns="0" tIns="0" rIns="0" bIns="0">
                  <a:spAutoFit/>
                </a:bodyPr>
                <a:lstStyle/>
                <a:p>
                  <a:endParaRPr lang="en-US"/>
                </a:p>
              </p:txBody>
            </p:sp>
            <p:sp>
              <p:nvSpPr>
                <p:cNvPr id="245902" name="Oval 142"/>
                <p:cNvSpPr>
                  <a:spLocks noChangeArrowheads="1"/>
                </p:cNvSpPr>
                <p:nvPr/>
              </p:nvSpPr>
              <p:spPr bwMode="auto">
                <a:xfrm>
                  <a:off x="2664" y="1709"/>
                  <a:ext cx="21" cy="17"/>
                </a:xfrm>
                <a:prstGeom prst="ellipse">
                  <a:avLst/>
                </a:prstGeom>
                <a:solidFill>
                  <a:srgbClr val="304E84"/>
                </a:solidFill>
                <a:ln w="9525">
                  <a:noFill/>
                  <a:round/>
                  <a:headEnd/>
                  <a:tailEnd/>
                </a:ln>
              </p:spPr>
              <p:txBody>
                <a:bodyPr wrap="none" lIns="0" tIns="0" rIns="0" bIns="0">
                  <a:spAutoFit/>
                </a:bodyPr>
                <a:lstStyle/>
                <a:p>
                  <a:endParaRPr lang="en-US"/>
                </a:p>
              </p:txBody>
            </p:sp>
            <p:sp>
              <p:nvSpPr>
                <p:cNvPr id="245903" name="Oval 143"/>
                <p:cNvSpPr>
                  <a:spLocks noChangeArrowheads="1"/>
                </p:cNvSpPr>
                <p:nvPr/>
              </p:nvSpPr>
              <p:spPr bwMode="auto">
                <a:xfrm>
                  <a:off x="2669" y="1713"/>
                  <a:ext cx="11" cy="9"/>
                </a:xfrm>
                <a:prstGeom prst="ellipse">
                  <a:avLst/>
                </a:prstGeom>
                <a:solidFill>
                  <a:srgbClr val="2F4D84"/>
                </a:solidFill>
                <a:ln w="9525">
                  <a:noFill/>
                  <a:round/>
                  <a:headEnd/>
                  <a:tailEnd/>
                </a:ln>
              </p:spPr>
              <p:txBody>
                <a:bodyPr wrap="none" lIns="0" tIns="0" rIns="0" bIns="0">
                  <a:spAutoFit/>
                </a:bodyPr>
                <a:lstStyle/>
                <a:p>
                  <a:endParaRPr lang="en-US"/>
                </a:p>
              </p:txBody>
            </p:sp>
          </p:grpSp>
          <p:sp>
            <p:nvSpPr>
              <p:cNvPr id="245904" name="Oval 144"/>
              <p:cNvSpPr>
                <a:spLocks noChangeArrowheads="1"/>
              </p:cNvSpPr>
              <p:nvPr/>
            </p:nvSpPr>
            <p:spPr bwMode="auto">
              <a:xfrm>
                <a:off x="2015" y="1223"/>
                <a:ext cx="1320" cy="990"/>
              </a:xfrm>
              <a:prstGeom prst="ellipse">
                <a:avLst/>
              </a:prstGeom>
              <a:noFill/>
              <a:ln w="11113">
                <a:solidFill>
                  <a:srgbClr val="000000"/>
                </a:solidFill>
                <a:round/>
                <a:headEnd/>
                <a:tailEnd/>
              </a:ln>
            </p:spPr>
            <p:txBody>
              <a:bodyPr wrap="none" lIns="0" tIns="0" rIns="0" bIns="0">
                <a:spAutoFit/>
              </a:bodyPr>
              <a:lstStyle/>
              <a:p>
                <a:endParaRPr lang="en-US"/>
              </a:p>
            </p:txBody>
          </p:sp>
        </p:grpSp>
        <p:sp>
          <p:nvSpPr>
            <p:cNvPr id="245934" name="Rectangle 174"/>
            <p:cNvSpPr>
              <a:spLocks noChangeArrowheads="1"/>
            </p:cNvSpPr>
            <p:nvPr/>
          </p:nvSpPr>
          <p:spPr bwMode="black">
            <a:xfrm>
              <a:off x="1307" y="2007"/>
              <a:ext cx="509" cy="156"/>
            </a:xfrm>
            <a:prstGeom prst="rect">
              <a:avLst/>
            </a:prstGeom>
            <a:noFill/>
            <a:ln w="9525">
              <a:noFill/>
              <a:miter lim="800000"/>
              <a:headEnd/>
              <a:tailEnd/>
            </a:ln>
            <a:effectLst/>
          </p:spPr>
          <p:txBody>
            <a:bodyPr wrap="none" lIns="90000" tIns="46800" rIns="90000" bIns="46800">
              <a:spAutoFit/>
            </a:bodyPr>
            <a:lstStyle/>
            <a:p>
              <a:pPr>
                <a:lnSpc>
                  <a:spcPct val="85000"/>
                </a:lnSpc>
                <a:spcBef>
                  <a:spcPct val="60000"/>
                </a:spcBef>
                <a:buClr>
                  <a:srgbClr val="E6D199"/>
                </a:buClr>
                <a:buFont typeface="Wingdings" pitchFamily="2" charset="2"/>
                <a:buNone/>
              </a:pPr>
              <a:r>
                <a:rPr lang="en-US" sz="1200" b="1">
                  <a:solidFill>
                    <a:srgbClr val="000000"/>
                  </a:solidFill>
                  <a:latin typeface="Arial Narrow" pitchFamily="34" charset="0"/>
                </a:rPr>
                <a:t>Databases</a:t>
              </a:r>
            </a:p>
          </p:txBody>
        </p:sp>
      </p:grpSp>
      <p:grpSp>
        <p:nvGrpSpPr>
          <p:cNvPr id="11" name="Group 213"/>
          <p:cNvGrpSpPr>
            <a:grpSpLocks/>
          </p:cNvGrpSpPr>
          <p:nvPr/>
        </p:nvGrpSpPr>
        <p:grpSpPr bwMode="auto">
          <a:xfrm>
            <a:off x="1716088" y="2138363"/>
            <a:ext cx="1395412" cy="979487"/>
            <a:chOff x="1081" y="1347"/>
            <a:chExt cx="879" cy="617"/>
          </a:xfrm>
        </p:grpSpPr>
        <p:grpSp>
          <p:nvGrpSpPr>
            <p:cNvPr id="12" name="Group 145"/>
            <p:cNvGrpSpPr>
              <a:grpSpLocks/>
            </p:cNvGrpSpPr>
            <p:nvPr/>
          </p:nvGrpSpPr>
          <p:grpSpPr bwMode="auto">
            <a:xfrm>
              <a:off x="1081" y="1347"/>
              <a:ext cx="879" cy="617"/>
              <a:chOff x="2319" y="1329"/>
              <a:chExt cx="751" cy="610"/>
            </a:xfrm>
          </p:grpSpPr>
          <p:sp>
            <p:nvSpPr>
              <p:cNvPr id="245906" name="Oval 146"/>
              <p:cNvSpPr>
                <a:spLocks noChangeArrowheads="1"/>
              </p:cNvSpPr>
              <p:nvPr/>
            </p:nvSpPr>
            <p:spPr bwMode="auto">
              <a:xfrm>
                <a:off x="2348" y="1357"/>
                <a:ext cx="722" cy="582"/>
              </a:xfrm>
              <a:prstGeom prst="ellipse">
                <a:avLst/>
              </a:prstGeom>
              <a:solidFill>
                <a:srgbClr val="000066"/>
              </a:solidFill>
              <a:ln w="9525">
                <a:noFill/>
                <a:round/>
                <a:headEnd/>
                <a:tailEnd/>
              </a:ln>
            </p:spPr>
            <p:txBody>
              <a:bodyPr wrap="none" lIns="0" tIns="0" rIns="0" bIns="0">
                <a:spAutoFit/>
              </a:bodyPr>
              <a:lstStyle/>
              <a:p>
                <a:endParaRPr lang="en-US"/>
              </a:p>
            </p:txBody>
          </p:sp>
          <p:grpSp>
            <p:nvGrpSpPr>
              <p:cNvPr id="13" name="Group 147"/>
              <p:cNvGrpSpPr>
                <a:grpSpLocks/>
              </p:cNvGrpSpPr>
              <p:nvPr/>
            </p:nvGrpSpPr>
            <p:grpSpPr bwMode="auto">
              <a:xfrm>
                <a:off x="2319" y="1329"/>
                <a:ext cx="723" cy="582"/>
                <a:chOff x="2319" y="1329"/>
                <a:chExt cx="723" cy="582"/>
              </a:xfrm>
            </p:grpSpPr>
            <p:sp>
              <p:nvSpPr>
                <p:cNvPr id="245908" name="Oval 148"/>
                <p:cNvSpPr>
                  <a:spLocks noChangeArrowheads="1"/>
                </p:cNvSpPr>
                <p:nvPr/>
              </p:nvSpPr>
              <p:spPr bwMode="auto">
                <a:xfrm>
                  <a:off x="2319" y="1329"/>
                  <a:ext cx="723" cy="582"/>
                </a:xfrm>
                <a:prstGeom prst="ellipse">
                  <a:avLst/>
                </a:prstGeom>
                <a:solidFill>
                  <a:srgbClr val="526C99"/>
                </a:solidFill>
                <a:ln w="9525">
                  <a:noFill/>
                  <a:round/>
                  <a:headEnd/>
                  <a:tailEnd/>
                </a:ln>
              </p:spPr>
              <p:txBody>
                <a:bodyPr wrap="none" lIns="0" tIns="0" rIns="0" bIns="0">
                  <a:spAutoFit/>
                </a:bodyPr>
                <a:lstStyle/>
                <a:p>
                  <a:endParaRPr lang="en-US"/>
                </a:p>
              </p:txBody>
            </p:sp>
            <p:sp>
              <p:nvSpPr>
                <p:cNvPr id="245909" name="Oval 149"/>
                <p:cNvSpPr>
                  <a:spLocks noChangeArrowheads="1"/>
                </p:cNvSpPr>
                <p:nvPr/>
              </p:nvSpPr>
              <p:spPr bwMode="auto">
                <a:xfrm>
                  <a:off x="2333" y="1339"/>
                  <a:ext cx="693" cy="559"/>
                </a:xfrm>
                <a:prstGeom prst="ellipse">
                  <a:avLst/>
                </a:prstGeom>
                <a:solidFill>
                  <a:srgbClr val="516B98"/>
                </a:solidFill>
                <a:ln w="9525">
                  <a:noFill/>
                  <a:round/>
                  <a:headEnd/>
                  <a:tailEnd/>
                </a:ln>
              </p:spPr>
              <p:txBody>
                <a:bodyPr wrap="none" lIns="0" tIns="0" rIns="0" bIns="0">
                  <a:spAutoFit/>
                </a:bodyPr>
                <a:lstStyle/>
                <a:p>
                  <a:endParaRPr lang="en-US"/>
                </a:p>
              </p:txBody>
            </p:sp>
            <p:sp>
              <p:nvSpPr>
                <p:cNvPr id="245910" name="Oval 150"/>
                <p:cNvSpPr>
                  <a:spLocks noChangeArrowheads="1"/>
                </p:cNvSpPr>
                <p:nvPr/>
              </p:nvSpPr>
              <p:spPr bwMode="auto">
                <a:xfrm>
                  <a:off x="2348" y="1352"/>
                  <a:ext cx="663" cy="534"/>
                </a:xfrm>
                <a:prstGeom prst="ellipse">
                  <a:avLst/>
                </a:prstGeom>
                <a:solidFill>
                  <a:srgbClr val="516B98"/>
                </a:solidFill>
                <a:ln w="9525">
                  <a:noFill/>
                  <a:round/>
                  <a:headEnd/>
                  <a:tailEnd/>
                </a:ln>
              </p:spPr>
              <p:txBody>
                <a:bodyPr wrap="none" lIns="0" tIns="0" rIns="0" bIns="0">
                  <a:spAutoFit/>
                </a:bodyPr>
                <a:lstStyle/>
                <a:p>
                  <a:endParaRPr lang="en-US"/>
                </a:p>
              </p:txBody>
            </p:sp>
            <p:sp>
              <p:nvSpPr>
                <p:cNvPr id="245911" name="Oval 151"/>
                <p:cNvSpPr>
                  <a:spLocks noChangeArrowheads="1"/>
                </p:cNvSpPr>
                <p:nvPr/>
              </p:nvSpPr>
              <p:spPr bwMode="auto">
                <a:xfrm>
                  <a:off x="2363" y="1364"/>
                  <a:ext cx="633" cy="510"/>
                </a:xfrm>
                <a:prstGeom prst="ellipse">
                  <a:avLst/>
                </a:prstGeom>
                <a:solidFill>
                  <a:srgbClr val="506A98"/>
                </a:solidFill>
                <a:ln w="9525">
                  <a:noFill/>
                  <a:round/>
                  <a:headEnd/>
                  <a:tailEnd/>
                </a:ln>
              </p:spPr>
              <p:txBody>
                <a:bodyPr wrap="none" lIns="0" tIns="0" rIns="0" bIns="0">
                  <a:spAutoFit/>
                </a:bodyPr>
                <a:lstStyle/>
                <a:p>
                  <a:endParaRPr lang="en-US"/>
                </a:p>
              </p:txBody>
            </p:sp>
            <p:sp>
              <p:nvSpPr>
                <p:cNvPr id="245912" name="Oval 152"/>
                <p:cNvSpPr>
                  <a:spLocks noChangeArrowheads="1"/>
                </p:cNvSpPr>
                <p:nvPr/>
              </p:nvSpPr>
              <p:spPr bwMode="auto">
                <a:xfrm>
                  <a:off x="2378" y="1376"/>
                  <a:ext cx="603" cy="485"/>
                </a:xfrm>
                <a:prstGeom prst="ellipse">
                  <a:avLst/>
                </a:prstGeom>
                <a:solidFill>
                  <a:srgbClr val="4F6A97"/>
                </a:solidFill>
                <a:ln w="9525">
                  <a:noFill/>
                  <a:round/>
                  <a:headEnd/>
                  <a:tailEnd/>
                </a:ln>
              </p:spPr>
              <p:txBody>
                <a:bodyPr wrap="none" lIns="0" tIns="0" rIns="0" bIns="0">
                  <a:spAutoFit/>
                </a:bodyPr>
                <a:lstStyle/>
                <a:p>
                  <a:endParaRPr lang="en-US"/>
                </a:p>
              </p:txBody>
            </p:sp>
            <p:sp>
              <p:nvSpPr>
                <p:cNvPr id="245913" name="Oval 153"/>
                <p:cNvSpPr>
                  <a:spLocks noChangeArrowheads="1"/>
                </p:cNvSpPr>
                <p:nvPr/>
              </p:nvSpPr>
              <p:spPr bwMode="auto">
                <a:xfrm>
                  <a:off x="2394" y="1388"/>
                  <a:ext cx="572" cy="462"/>
                </a:xfrm>
                <a:prstGeom prst="ellipse">
                  <a:avLst/>
                </a:prstGeom>
                <a:solidFill>
                  <a:srgbClr val="4F6996"/>
                </a:solidFill>
                <a:ln w="9525">
                  <a:noFill/>
                  <a:round/>
                  <a:headEnd/>
                  <a:tailEnd/>
                </a:ln>
              </p:spPr>
              <p:txBody>
                <a:bodyPr wrap="none" lIns="0" tIns="0" rIns="0" bIns="0">
                  <a:spAutoFit/>
                </a:bodyPr>
                <a:lstStyle/>
                <a:p>
                  <a:endParaRPr lang="en-US"/>
                </a:p>
              </p:txBody>
            </p:sp>
            <p:sp>
              <p:nvSpPr>
                <p:cNvPr id="245914" name="Oval 154"/>
                <p:cNvSpPr>
                  <a:spLocks noChangeArrowheads="1"/>
                </p:cNvSpPr>
                <p:nvPr/>
              </p:nvSpPr>
              <p:spPr bwMode="auto">
                <a:xfrm>
                  <a:off x="2408" y="1400"/>
                  <a:ext cx="542" cy="437"/>
                </a:xfrm>
                <a:prstGeom prst="ellipse">
                  <a:avLst/>
                </a:prstGeom>
                <a:solidFill>
                  <a:srgbClr val="4D6896"/>
                </a:solidFill>
                <a:ln w="9525">
                  <a:noFill/>
                  <a:round/>
                  <a:headEnd/>
                  <a:tailEnd/>
                </a:ln>
              </p:spPr>
              <p:txBody>
                <a:bodyPr wrap="none" lIns="0" tIns="0" rIns="0" bIns="0">
                  <a:spAutoFit/>
                </a:bodyPr>
                <a:lstStyle/>
                <a:p>
                  <a:endParaRPr lang="en-US"/>
                </a:p>
              </p:txBody>
            </p:sp>
            <p:sp>
              <p:nvSpPr>
                <p:cNvPr id="245915" name="Oval 155"/>
                <p:cNvSpPr>
                  <a:spLocks noChangeArrowheads="1"/>
                </p:cNvSpPr>
                <p:nvPr/>
              </p:nvSpPr>
              <p:spPr bwMode="auto">
                <a:xfrm>
                  <a:off x="2423" y="1413"/>
                  <a:ext cx="512" cy="412"/>
                </a:xfrm>
                <a:prstGeom prst="ellipse">
                  <a:avLst/>
                </a:prstGeom>
                <a:solidFill>
                  <a:srgbClr val="4C6695"/>
                </a:solidFill>
                <a:ln w="9525">
                  <a:noFill/>
                  <a:round/>
                  <a:headEnd/>
                  <a:tailEnd/>
                </a:ln>
              </p:spPr>
              <p:txBody>
                <a:bodyPr wrap="none" lIns="0" tIns="0" rIns="0" bIns="0">
                  <a:spAutoFit/>
                </a:bodyPr>
                <a:lstStyle/>
                <a:p>
                  <a:endParaRPr lang="en-US"/>
                </a:p>
              </p:txBody>
            </p:sp>
            <p:sp>
              <p:nvSpPr>
                <p:cNvPr id="245916" name="Oval 156"/>
                <p:cNvSpPr>
                  <a:spLocks noChangeArrowheads="1"/>
                </p:cNvSpPr>
                <p:nvPr/>
              </p:nvSpPr>
              <p:spPr bwMode="auto">
                <a:xfrm>
                  <a:off x="2438" y="1424"/>
                  <a:ext cx="483" cy="389"/>
                </a:xfrm>
                <a:prstGeom prst="ellipse">
                  <a:avLst/>
                </a:prstGeom>
                <a:solidFill>
                  <a:srgbClr val="4A6594"/>
                </a:solidFill>
                <a:ln w="9525">
                  <a:noFill/>
                  <a:round/>
                  <a:headEnd/>
                  <a:tailEnd/>
                </a:ln>
              </p:spPr>
              <p:txBody>
                <a:bodyPr wrap="none" lIns="0" tIns="0" rIns="0" bIns="0">
                  <a:spAutoFit/>
                </a:bodyPr>
                <a:lstStyle/>
                <a:p>
                  <a:endParaRPr lang="en-US"/>
                </a:p>
              </p:txBody>
            </p:sp>
            <p:sp>
              <p:nvSpPr>
                <p:cNvPr id="245917" name="Oval 157"/>
                <p:cNvSpPr>
                  <a:spLocks noChangeArrowheads="1"/>
                </p:cNvSpPr>
                <p:nvPr/>
              </p:nvSpPr>
              <p:spPr bwMode="auto">
                <a:xfrm>
                  <a:off x="2453" y="1437"/>
                  <a:ext cx="453" cy="364"/>
                </a:xfrm>
                <a:prstGeom prst="ellipse">
                  <a:avLst/>
                </a:prstGeom>
                <a:solidFill>
                  <a:srgbClr val="496393"/>
                </a:solidFill>
                <a:ln w="9525">
                  <a:noFill/>
                  <a:round/>
                  <a:headEnd/>
                  <a:tailEnd/>
                </a:ln>
              </p:spPr>
              <p:txBody>
                <a:bodyPr wrap="none" lIns="0" tIns="0" rIns="0" bIns="0">
                  <a:spAutoFit/>
                </a:bodyPr>
                <a:lstStyle/>
                <a:p>
                  <a:endParaRPr lang="en-US"/>
                </a:p>
              </p:txBody>
            </p:sp>
            <p:sp>
              <p:nvSpPr>
                <p:cNvPr id="245918" name="Oval 158"/>
                <p:cNvSpPr>
                  <a:spLocks noChangeArrowheads="1"/>
                </p:cNvSpPr>
                <p:nvPr/>
              </p:nvSpPr>
              <p:spPr bwMode="auto">
                <a:xfrm>
                  <a:off x="2469" y="1448"/>
                  <a:ext cx="422" cy="341"/>
                </a:xfrm>
                <a:prstGeom prst="ellipse">
                  <a:avLst/>
                </a:prstGeom>
                <a:solidFill>
                  <a:srgbClr val="476191"/>
                </a:solidFill>
                <a:ln w="9525">
                  <a:noFill/>
                  <a:round/>
                  <a:headEnd/>
                  <a:tailEnd/>
                </a:ln>
              </p:spPr>
              <p:txBody>
                <a:bodyPr wrap="none" lIns="0" tIns="0" rIns="0" bIns="0">
                  <a:spAutoFit/>
                </a:bodyPr>
                <a:lstStyle/>
                <a:p>
                  <a:endParaRPr lang="en-US"/>
                </a:p>
              </p:txBody>
            </p:sp>
            <p:sp>
              <p:nvSpPr>
                <p:cNvPr id="245919" name="Oval 159"/>
                <p:cNvSpPr>
                  <a:spLocks noChangeArrowheads="1"/>
                </p:cNvSpPr>
                <p:nvPr/>
              </p:nvSpPr>
              <p:spPr bwMode="auto">
                <a:xfrm>
                  <a:off x="2484" y="1461"/>
                  <a:ext cx="391" cy="315"/>
                </a:xfrm>
                <a:prstGeom prst="ellipse">
                  <a:avLst/>
                </a:prstGeom>
                <a:solidFill>
                  <a:srgbClr val="445F90"/>
                </a:solidFill>
                <a:ln w="9525">
                  <a:noFill/>
                  <a:round/>
                  <a:headEnd/>
                  <a:tailEnd/>
                </a:ln>
              </p:spPr>
              <p:txBody>
                <a:bodyPr wrap="none" lIns="0" tIns="0" rIns="0" bIns="0">
                  <a:spAutoFit/>
                </a:bodyPr>
                <a:lstStyle/>
                <a:p>
                  <a:endParaRPr lang="en-US"/>
                </a:p>
              </p:txBody>
            </p:sp>
            <p:sp>
              <p:nvSpPr>
                <p:cNvPr id="245920" name="Oval 160"/>
                <p:cNvSpPr>
                  <a:spLocks noChangeArrowheads="1"/>
                </p:cNvSpPr>
                <p:nvPr/>
              </p:nvSpPr>
              <p:spPr bwMode="auto">
                <a:xfrm>
                  <a:off x="2498" y="1473"/>
                  <a:ext cx="362" cy="292"/>
                </a:xfrm>
                <a:prstGeom prst="ellipse">
                  <a:avLst/>
                </a:prstGeom>
                <a:solidFill>
                  <a:srgbClr val="425D8E"/>
                </a:solidFill>
                <a:ln w="9525">
                  <a:noFill/>
                  <a:round/>
                  <a:headEnd/>
                  <a:tailEnd/>
                </a:ln>
              </p:spPr>
              <p:txBody>
                <a:bodyPr wrap="none" lIns="0" tIns="0" rIns="0" bIns="0">
                  <a:spAutoFit/>
                </a:bodyPr>
                <a:lstStyle/>
                <a:p>
                  <a:endParaRPr lang="en-US"/>
                </a:p>
              </p:txBody>
            </p:sp>
            <p:sp>
              <p:nvSpPr>
                <p:cNvPr id="245921" name="Oval 161"/>
                <p:cNvSpPr>
                  <a:spLocks noChangeArrowheads="1"/>
                </p:cNvSpPr>
                <p:nvPr/>
              </p:nvSpPr>
              <p:spPr bwMode="auto">
                <a:xfrm>
                  <a:off x="2513" y="1485"/>
                  <a:ext cx="333" cy="268"/>
                </a:xfrm>
                <a:prstGeom prst="ellipse">
                  <a:avLst/>
                </a:prstGeom>
                <a:solidFill>
                  <a:srgbClr val="405B8D"/>
                </a:solidFill>
                <a:ln w="9525">
                  <a:noFill/>
                  <a:round/>
                  <a:headEnd/>
                  <a:tailEnd/>
                </a:ln>
              </p:spPr>
              <p:txBody>
                <a:bodyPr wrap="none" lIns="0" tIns="0" rIns="0" bIns="0">
                  <a:spAutoFit/>
                </a:bodyPr>
                <a:lstStyle/>
                <a:p>
                  <a:endParaRPr lang="en-US"/>
                </a:p>
              </p:txBody>
            </p:sp>
            <p:sp>
              <p:nvSpPr>
                <p:cNvPr id="245922" name="Oval 162"/>
                <p:cNvSpPr>
                  <a:spLocks noChangeArrowheads="1"/>
                </p:cNvSpPr>
                <p:nvPr/>
              </p:nvSpPr>
              <p:spPr bwMode="auto">
                <a:xfrm>
                  <a:off x="2529" y="1498"/>
                  <a:ext cx="302" cy="243"/>
                </a:xfrm>
                <a:prstGeom prst="ellipse">
                  <a:avLst/>
                </a:prstGeom>
                <a:solidFill>
                  <a:srgbClr val="3D598B"/>
                </a:solidFill>
                <a:ln w="9525">
                  <a:noFill/>
                  <a:round/>
                  <a:headEnd/>
                  <a:tailEnd/>
                </a:ln>
              </p:spPr>
              <p:txBody>
                <a:bodyPr wrap="none" lIns="0" tIns="0" rIns="0" bIns="0">
                  <a:spAutoFit/>
                </a:bodyPr>
                <a:lstStyle/>
                <a:p>
                  <a:endParaRPr lang="en-US"/>
                </a:p>
              </p:txBody>
            </p:sp>
            <p:sp>
              <p:nvSpPr>
                <p:cNvPr id="245923" name="Oval 163"/>
                <p:cNvSpPr>
                  <a:spLocks noChangeArrowheads="1"/>
                </p:cNvSpPr>
                <p:nvPr/>
              </p:nvSpPr>
              <p:spPr bwMode="auto">
                <a:xfrm>
                  <a:off x="2544" y="1509"/>
                  <a:ext cx="271" cy="220"/>
                </a:xfrm>
                <a:prstGeom prst="ellipse">
                  <a:avLst/>
                </a:prstGeom>
                <a:solidFill>
                  <a:srgbClr val="3B578A"/>
                </a:solidFill>
                <a:ln w="9525">
                  <a:noFill/>
                  <a:round/>
                  <a:headEnd/>
                  <a:tailEnd/>
                </a:ln>
              </p:spPr>
              <p:txBody>
                <a:bodyPr wrap="none" lIns="0" tIns="0" rIns="0" bIns="0">
                  <a:spAutoFit/>
                </a:bodyPr>
                <a:lstStyle/>
                <a:p>
                  <a:endParaRPr lang="en-US"/>
                </a:p>
              </p:txBody>
            </p:sp>
            <p:sp>
              <p:nvSpPr>
                <p:cNvPr id="245924" name="Oval 164"/>
                <p:cNvSpPr>
                  <a:spLocks noChangeArrowheads="1"/>
                </p:cNvSpPr>
                <p:nvPr/>
              </p:nvSpPr>
              <p:spPr bwMode="auto">
                <a:xfrm>
                  <a:off x="2559" y="1522"/>
                  <a:ext cx="242" cy="195"/>
                </a:xfrm>
                <a:prstGeom prst="ellipse">
                  <a:avLst/>
                </a:prstGeom>
                <a:solidFill>
                  <a:srgbClr val="385589"/>
                </a:solidFill>
                <a:ln w="9525">
                  <a:noFill/>
                  <a:round/>
                  <a:headEnd/>
                  <a:tailEnd/>
                </a:ln>
              </p:spPr>
              <p:txBody>
                <a:bodyPr wrap="none" lIns="0" tIns="0" rIns="0" bIns="0">
                  <a:spAutoFit/>
                </a:bodyPr>
                <a:lstStyle/>
                <a:p>
                  <a:endParaRPr lang="en-US"/>
                </a:p>
              </p:txBody>
            </p:sp>
            <p:sp>
              <p:nvSpPr>
                <p:cNvPr id="245925" name="Oval 165"/>
                <p:cNvSpPr>
                  <a:spLocks noChangeArrowheads="1"/>
                </p:cNvSpPr>
                <p:nvPr/>
              </p:nvSpPr>
              <p:spPr bwMode="auto">
                <a:xfrm>
                  <a:off x="2574" y="1533"/>
                  <a:ext cx="212" cy="172"/>
                </a:xfrm>
                <a:prstGeom prst="ellipse">
                  <a:avLst/>
                </a:prstGeom>
                <a:solidFill>
                  <a:srgbClr val="365388"/>
                </a:solidFill>
                <a:ln w="9525">
                  <a:noFill/>
                  <a:round/>
                  <a:headEnd/>
                  <a:tailEnd/>
                </a:ln>
              </p:spPr>
              <p:txBody>
                <a:bodyPr wrap="none" lIns="0" tIns="0" rIns="0" bIns="0">
                  <a:spAutoFit/>
                </a:bodyPr>
                <a:lstStyle/>
                <a:p>
                  <a:endParaRPr lang="en-US"/>
                </a:p>
              </p:txBody>
            </p:sp>
            <p:sp>
              <p:nvSpPr>
                <p:cNvPr id="245926" name="Oval 166"/>
                <p:cNvSpPr>
                  <a:spLocks noChangeArrowheads="1"/>
                </p:cNvSpPr>
                <p:nvPr/>
              </p:nvSpPr>
              <p:spPr bwMode="auto">
                <a:xfrm>
                  <a:off x="2588" y="1546"/>
                  <a:ext cx="183" cy="146"/>
                </a:xfrm>
                <a:prstGeom prst="ellipse">
                  <a:avLst/>
                </a:prstGeom>
                <a:solidFill>
                  <a:srgbClr val="345287"/>
                </a:solidFill>
                <a:ln w="9525">
                  <a:noFill/>
                  <a:round/>
                  <a:headEnd/>
                  <a:tailEnd/>
                </a:ln>
              </p:spPr>
              <p:txBody>
                <a:bodyPr wrap="none" lIns="0" tIns="0" rIns="0" bIns="0">
                  <a:spAutoFit/>
                </a:bodyPr>
                <a:lstStyle/>
                <a:p>
                  <a:endParaRPr lang="en-US"/>
                </a:p>
              </p:txBody>
            </p:sp>
            <p:sp>
              <p:nvSpPr>
                <p:cNvPr id="245927" name="Oval 167"/>
                <p:cNvSpPr>
                  <a:spLocks noChangeArrowheads="1"/>
                </p:cNvSpPr>
                <p:nvPr/>
              </p:nvSpPr>
              <p:spPr bwMode="auto">
                <a:xfrm>
                  <a:off x="2604" y="1558"/>
                  <a:ext cx="152" cy="122"/>
                </a:xfrm>
                <a:prstGeom prst="ellipse">
                  <a:avLst/>
                </a:prstGeom>
                <a:solidFill>
                  <a:srgbClr val="325086"/>
                </a:solidFill>
                <a:ln w="9525">
                  <a:noFill/>
                  <a:round/>
                  <a:headEnd/>
                  <a:tailEnd/>
                </a:ln>
              </p:spPr>
              <p:txBody>
                <a:bodyPr wrap="none" lIns="0" tIns="0" rIns="0" bIns="0">
                  <a:spAutoFit/>
                </a:bodyPr>
                <a:lstStyle/>
                <a:p>
                  <a:endParaRPr lang="en-US"/>
                </a:p>
              </p:txBody>
            </p:sp>
            <p:sp>
              <p:nvSpPr>
                <p:cNvPr id="245928" name="Oval 168"/>
                <p:cNvSpPr>
                  <a:spLocks noChangeArrowheads="1"/>
                </p:cNvSpPr>
                <p:nvPr/>
              </p:nvSpPr>
              <p:spPr bwMode="auto">
                <a:xfrm>
                  <a:off x="2619" y="1570"/>
                  <a:ext cx="121" cy="98"/>
                </a:xfrm>
                <a:prstGeom prst="ellipse">
                  <a:avLst/>
                </a:prstGeom>
                <a:solidFill>
                  <a:srgbClr val="314F85"/>
                </a:solidFill>
                <a:ln w="9525">
                  <a:noFill/>
                  <a:round/>
                  <a:headEnd/>
                  <a:tailEnd/>
                </a:ln>
              </p:spPr>
              <p:txBody>
                <a:bodyPr wrap="none" lIns="0" tIns="0" rIns="0" bIns="0">
                  <a:spAutoFit/>
                </a:bodyPr>
                <a:lstStyle/>
                <a:p>
                  <a:endParaRPr lang="en-US"/>
                </a:p>
              </p:txBody>
            </p:sp>
            <p:sp>
              <p:nvSpPr>
                <p:cNvPr id="245929" name="Oval 169"/>
                <p:cNvSpPr>
                  <a:spLocks noChangeArrowheads="1"/>
                </p:cNvSpPr>
                <p:nvPr/>
              </p:nvSpPr>
              <p:spPr bwMode="auto">
                <a:xfrm>
                  <a:off x="2634" y="1582"/>
                  <a:ext cx="91" cy="74"/>
                </a:xfrm>
                <a:prstGeom prst="ellipse">
                  <a:avLst/>
                </a:prstGeom>
                <a:solidFill>
                  <a:srgbClr val="304E85"/>
                </a:solidFill>
                <a:ln w="9525">
                  <a:noFill/>
                  <a:round/>
                  <a:headEnd/>
                  <a:tailEnd/>
                </a:ln>
              </p:spPr>
              <p:txBody>
                <a:bodyPr wrap="none" lIns="0" tIns="0" rIns="0" bIns="0">
                  <a:spAutoFit/>
                </a:bodyPr>
                <a:lstStyle/>
                <a:p>
                  <a:endParaRPr lang="en-US"/>
                </a:p>
              </p:txBody>
            </p:sp>
            <p:sp>
              <p:nvSpPr>
                <p:cNvPr id="245930" name="Oval 170"/>
                <p:cNvSpPr>
                  <a:spLocks noChangeArrowheads="1"/>
                </p:cNvSpPr>
                <p:nvPr/>
              </p:nvSpPr>
              <p:spPr bwMode="auto">
                <a:xfrm>
                  <a:off x="2649" y="1594"/>
                  <a:ext cx="61" cy="50"/>
                </a:xfrm>
                <a:prstGeom prst="ellipse">
                  <a:avLst/>
                </a:prstGeom>
                <a:solidFill>
                  <a:srgbClr val="2F4D84"/>
                </a:solidFill>
                <a:ln w="9525">
                  <a:noFill/>
                  <a:round/>
                  <a:headEnd/>
                  <a:tailEnd/>
                </a:ln>
              </p:spPr>
              <p:txBody>
                <a:bodyPr wrap="none" lIns="0" tIns="0" rIns="0" bIns="0">
                  <a:spAutoFit/>
                </a:bodyPr>
                <a:lstStyle/>
                <a:p>
                  <a:endParaRPr lang="en-US"/>
                </a:p>
              </p:txBody>
            </p:sp>
            <p:sp>
              <p:nvSpPr>
                <p:cNvPr id="245931" name="Oval 171"/>
                <p:cNvSpPr>
                  <a:spLocks noChangeArrowheads="1"/>
                </p:cNvSpPr>
                <p:nvPr/>
              </p:nvSpPr>
              <p:spPr bwMode="auto">
                <a:xfrm>
                  <a:off x="2664" y="1607"/>
                  <a:ext cx="31" cy="25"/>
                </a:xfrm>
                <a:prstGeom prst="ellipse">
                  <a:avLst/>
                </a:prstGeom>
                <a:solidFill>
                  <a:srgbClr val="2E4D84"/>
                </a:solidFill>
                <a:ln w="9525">
                  <a:noFill/>
                  <a:round/>
                  <a:headEnd/>
                  <a:tailEnd/>
                </a:ln>
              </p:spPr>
              <p:txBody>
                <a:bodyPr wrap="none" lIns="0" tIns="0" rIns="0" bIns="0">
                  <a:spAutoFit/>
                </a:bodyPr>
                <a:lstStyle/>
                <a:p>
                  <a:endParaRPr lang="en-US"/>
                </a:p>
              </p:txBody>
            </p:sp>
            <p:sp>
              <p:nvSpPr>
                <p:cNvPr id="245932" name="Oval 172"/>
                <p:cNvSpPr>
                  <a:spLocks noChangeArrowheads="1"/>
                </p:cNvSpPr>
                <p:nvPr/>
              </p:nvSpPr>
              <p:spPr bwMode="auto">
                <a:xfrm>
                  <a:off x="2679" y="1618"/>
                  <a:ext cx="2" cy="2"/>
                </a:xfrm>
                <a:prstGeom prst="ellipse">
                  <a:avLst/>
                </a:prstGeom>
                <a:solidFill>
                  <a:srgbClr val="2E4D84"/>
                </a:solidFill>
                <a:ln w="9525">
                  <a:noFill/>
                  <a:round/>
                  <a:headEnd/>
                  <a:tailEnd/>
                </a:ln>
              </p:spPr>
              <p:txBody>
                <a:bodyPr wrap="none" lIns="0" tIns="0" rIns="0" bIns="0">
                  <a:spAutoFit/>
                </a:bodyPr>
                <a:lstStyle/>
                <a:p>
                  <a:endParaRPr lang="en-US"/>
                </a:p>
              </p:txBody>
            </p:sp>
          </p:grpSp>
        </p:grpSp>
        <p:sp>
          <p:nvSpPr>
            <p:cNvPr id="245933" name="Rectangle 173"/>
            <p:cNvSpPr>
              <a:spLocks noChangeArrowheads="1"/>
            </p:cNvSpPr>
            <p:nvPr/>
          </p:nvSpPr>
          <p:spPr bwMode="black">
            <a:xfrm>
              <a:off x="1200" y="1440"/>
              <a:ext cx="678" cy="323"/>
            </a:xfrm>
            <a:prstGeom prst="rect">
              <a:avLst/>
            </a:prstGeom>
            <a:noFill/>
            <a:ln w="9525">
              <a:noFill/>
              <a:miter lim="800000"/>
              <a:headEnd/>
              <a:tailEnd/>
            </a:ln>
            <a:effectLst/>
          </p:spPr>
          <p:txBody>
            <a:bodyPr lIns="90000" tIns="46800" rIns="90000" bIns="46800">
              <a:spAutoFit/>
            </a:bodyPr>
            <a:lstStyle/>
            <a:p>
              <a:pPr algn="ctr">
                <a:spcBef>
                  <a:spcPct val="50000"/>
                </a:spcBef>
              </a:pPr>
              <a:r>
                <a:rPr lang="en-US" sz="1100" b="1">
                  <a:solidFill>
                    <a:schemeClr val="bg1"/>
                  </a:solidFill>
                </a:rPr>
                <a:t>Business </a:t>
              </a:r>
            </a:p>
            <a:p>
              <a:pPr algn="ctr">
                <a:spcBef>
                  <a:spcPct val="50000"/>
                </a:spcBef>
              </a:pPr>
              <a:r>
                <a:rPr lang="en-US" sz="1100" b="1">
                  <a:solidFill>
                    <a:schemeClr val="bg1"/>
                  </a:solidFill>
                </a:rPr>
                <a:t>Applications</a:t>
              </a:r>
            </a:p>
          </p:txBody>
        </p:sp>
      </p:grpSp>
      <p:grpSp>
        <p:nvGrpSpPr>
          <p:cNvPr id="14" name="Group 221"/>
          <p:cNvGrpSpPr>
            <a:grpSpLocks/>
          </p:cNvGrpSpPr>
          <p:nvPr/>
        </p:nvGrpSpPr>
        <p:grpSpPr bwMode="auto">
          <a:xfrm>
            <a:off x="2819400" y="1295400"/>
            <a:ext cx="1828800" cy="1247775"/>
            <a:chOff x="1776" y="816"/>
            <a:chExt cx="1152" cy="786"/>
          </a:xfrm>
        </p:grpSpPr>
        <p:cxnSp>
          <p:nvCxnSpPr>
            <p:cNvPr id="245942" name="AutoShape 182"/>
            <p:cNvCxnSpPr>
              <a:cxnSpLocks noChangeShapeType="1"/>
              <a:stCxn id="245943" idx="2"/>
              <a:endCxn id="245933" idx="3"/>
            </p:cNvCxnSpPr>
            <p:nvPr/>
          </p:nvCxnSpPr>
          <p:spPr bwMode="auto">
            <a:xfrm flipH="1">
              <a:off x="1878" y="978"/>
              <a:ext cx="474" cy="624"/>
            </a:xfrm>
            <a:prstGeom prst="straightConnector1">
              <a:avLst/>
            </a:prstGeom>
            <a:noFill/>
            <a:ln w="9525">
              <a:solidFill>
                <a:schemeClr val="tx1"/>
              </a:solidFill>
              <a:round/>
              <a:headEnd/>
              <a:tailEnd type="triangle" w="med" len="med"/>
            </a:ln>
            <a:effectLst/>
          </p:spPr>
        </p:cxnSp>
        <p:sp>
          <p:nvSpPr>
            <p:cNvPr id="245943" name="Rectangle 183"/>
            <p:cNvSpPr>
              <a:spLocks noChangeArrowheads="1"/>
            </p:cNvSpPr>
            <p:nvPr/>
          </p:nvSpPr>
          <p:spPr bwMode="auto">
            <a:xfrm>
              <a:off x="1776" y="816"/>
              <a:ext cx="1152" cy="162"/>
            </a:xfrm>
            <a:prstGeom prst="rect">
              <a:avLst/>
            </a:prstGeom>
            <a:noFill/>
            <a:ln w="9525">
              <a:noFill/>
              <a:miter lim="800000"/>
              <a:headEnd/>
              <a:tailEnd/>
            </a:ln>
            <a:effectLst/>
          </p:spPr>
          <p:txBody>
            <a:bodyPr>
              <a:spAutoFit/>
            </a:bodyPr>
            <a:lstStyle/>
            <a:p>
              <a:pPr algn="ctr">
                <a:lnSpc>
                  <a:spcPct val="90000"/>
                </a:lnSpc>
                <a:spcBef>
                  <a:spcPct val="50000"/>
                </a:spcBef>
              </a:pPr>
              <a:r>
                <a:rPr lang="en-US" sz="1200" b="1"/>
                <a:t>Application Controls</a:t>
              </a:r>
            </a:p>
          </p:txBody>
        </p:sp>
      </p:grpSp>
      <p:grpSp>
        <p:nvGrpSpPr>
          <p:cNvPr id="15" name="Group 220"/>
          <p:cNvGrpSpPr>
            <a:grpSpLocks/>
          </p:cNvGrpSpPr>
          <p:nvPr/>
        </p:nvGrpSpPr>
        <p:grpSpPr bwMode="auto">
          <a:xfrm>
            <a:off x="76200" y="3517900"/>
            <a:ext cx="1854200" cy="1628775"/>
            <a:chOff x="48" y="2216"/>
            <a:chExt cx="1168" cy="1026"/>
          </a:xfrm>
        </p:grpSpPr>
        <p:cxnSp>
          <p:nvCxnSpPr>
            <p:cNvPr id="245938" name="AutoShape 178"/>
            <p:cNvCxnSpPr>
              <a:cxnSpLocks noChangeShapeType="1"/>
            </p:cNvCxnSpPr>
            <p:nvPr/>
          </p:nvCxnSpPr>
          <p:spPr bwMode="auto">
            <a:xfrm flipV="1">
              <a:off x="261" y="2216"/>
              <a:ext cx="942" cy="761"/>
            </a:xfrm>
            <a:prstGeom prst="straightConnector1">
              <a:avLst/>
            </a:prstGeom>
            <a:noFill/>
            <a:ln w="9525">
              <a:solidFill>
                <a:schemeClr val="tx1"/>
              </a:solidFill>
              <a:round/>
              <a:headEnd/>
              <a:tailEnd type="triangle" w="med" len="med"/>
            </a:ln>
            <a:effectLst/>
          </p:spPr>
        </p:cxnSp>
        <p:cxnSp>
          <p:nvCxnSpPr>
            <p:cNvPr id="245939" name="AutoShape 179"/>
            <p:cNvCxnSpPr>
              <a:cxnSpLocks noChangeShapeType="1"/>
            </p:cNvCxnSpPr>
            <p:nvPr/>
          </p:nvCxnSpPr>
          <p:spPr bwMode="auto">
            <a:xfrm flipV="1">
              <a:off x="261" y="2445"/>
              <a:ext cx="940" cy="530"/>
            </a:xfrm>
            <a:prstGeom prst="straightConnector1">
              <a:avLst/>
            </a:prstGeom>
            <a:noFill/>
            <a:ln w="9525">
              <a:solidFill>
                <a:schemeClr val="tx1"/>
              </a:solidFill>
              <a:round/>
              <a:headEnd/>
              <a:tailEnd type="triangle" w="med" len="med"/>
            </a:ln>
            <a:effectLst/>
          </p:spPr>
        </p:cxnSp>
        <p:cxnSp>
          <p:nvCxnSpPr>
            <p:cNvPr id="245940" name="AutoShape 180"/>
            <p:cNvCxnSpPr>
              <a:cxnSpLocks noChangeShapeType="1"/>
            </p:cNvCxnSpPr>
            <p:nvPr/>
          </p:nvCxnSpPr>
          <p:spPr bwMode="auto">
            <a:xfrm flipV="1">
              <a:off x="261" y="2627"/>
              <a:ext cx="955" cy="357"/>
            </a:xfrm>
            <a:prstGeom prst="straightConnector1">
              <a:avLst/>
            </a:prstGeom>
            <a:noFill/>
            <a:ln w="9525">
              <a:solidFill>
                <a:schemeClr val="tx1"/>
              </a:solidFill>
              <a:round/>
              <a:headEnd/>
              <a:tailEnd type="triangle" w="med" len="med"/>
            </a:ln>
            <a:effectLst/>
          </p:spPr>
        </p:cxnSp>
        <p:sp>
          <p:nvSpPr>
            <p:cNvPr id="245944" name="Text Box 184"/>
            <p:cNvSpPr txBox="1">
              <a:spLocks noChangeArrowheads="1"/>
            </p:cNvSpPr>
            <p:nvPr/>
          </p:nvSpPr>
          <p:spPr bwMode="auto">
            <a:xfrm>
              <a:off x="48" y="2976"/>
              <a:ext cx="960" cy="266"/>
            </a:xfrm>
            <a:prstGeom prst="rect">
              <a:avLst/>
            </a:prstGeom>
            <a:noFill/>
            <a:ln w="12700">
              <a:noFill/>
              <a:miter lim="800000"/>
              <a:headEnd type="none" w="sm" len="sm"/>
              <a:tailEnd type="none" w="sm" len="sm"/>
            </a:ln>
            <a:effectLst/>
          </p:spPr>
          <p:txBody>
            <a:bodyPr>
              <a:spAutoFit/>
            </a:bodyPr>
            <a:lstStyle/>
            <a:p>
              <a:pPr algn="ctr">
                <a:lnSpc>
                  <a:spcPct val="90000"/>
                </a:lnSpc>
                <a:spcBef>
                  <a:spcPct val="50000"/>
                </a:spcBef>
              </a:pPr>
              <a:r>
                <a:rPr lang="en-US" sz="1200" b="1"/>
                <a:t>Technical Controls</a:t>
              </a:r>
            </a:p>
          </p:txBody>
        </p:sp>
      </p:grpSp>
      <p:grpSp>
        <p:nvGrpSpPr>
          <p:cNvPr id="16" name="Group 216"/>
          <p:cNvGrpSpPr>
            <a:grpSpLocks/>
          </p:cNvGrpSpPr>
          <p:nvPr/>
        </p:nvGrpSpPr>
        <p:grpSpPr bwMode="auto">
          <a:xfrm>
            <a:off x="3200400" y="2675688"/>
            <a:ext cx="5867400" cy="1358900"/>
            <a:chOff x="1920" y="2640"/>
            <a:chExt cx="3696" cy="856"/>
          </a:xfrm>
        </p:grpSpPr>
        <p:sp>
          <p:nvSpPr>
            <p:cNvPr id="245954" name="Text Box 194"/>
            <p:cNvSpPr txBox="1">
              <a:spLocks noChangeArrowheads="1"/>
            </p:cNvSpPr>
            <p:nvPr/>
          </p:nvSpPr>
          <p:spPr bwMode="auto">
            <a:xfrm>
              <a:off x="3073" y="2640"/>
              <a:ext cx="2543" cy="291"/>
            </a:xfrm>
            <a:prstGeom prst="rect">
              <a:avLst/>
            </a:prstGeom>
            <a:gradFill rotWithShape="0">
              <a:gsLst>
                <a:gs pos="0">
                  <a:srgbClr val="FF0000">
                    <a:gamma/>
                    <a:tint val="33725"/>
                    <a:invGamma/>
                  </a:srgbClr>
                </a:gs>
                <a:gs pos="100000">
                  <a:srgbClr val="FF0000"/>
                </a:gs>
              </a:gsLst>
              <a:lin ang="5400000" scaled="1"/>
            </a:gradFill>
            <a:ln w="12700" cap="rnd">
              <a:solidFill>
                <a:srgbClr val="FF0000"/>
              </a:solidFill>
              <a:miter lim="800000"/>
              <a:headEnd type="none" w="sm" len="sm"/>
              <a:tailEnd type="none" w="sm" len="sm"/>
            </a:ln>
            <a:effectLst/>
          </p:spPr>
          <p:txBody>
            <a:bodyPr>
              <a:spAutoFit/>
            </a:bodyPr>
            <a:lstStyle/>
            <a:p>
              <a:r>
                <a:rPr lang="en-US" sz="1200" dirty="0"/>
                <a:t>Operating systems hosting business applications and databases</a:t>
              </a:r>
            </a:p>
          </p:txBody>
        </p:sp>
        <p:sp>
          <p:nvSpPr>
            <p:cNvPr id="245955" name="Line 195"/>
            <p:cNvSpPr>
              <a:spLocks noChangeShapeType="1"/>
            </p:cNvSpPr>
            <p:nvPr/>
          </p:nvSpPr>
          <p:spPr bwMode="auto">
            <a:xfrm flipH="1">
              <a:off x="1920" y="2880"/>
              <a:ext cx="1152" cy="379"/>
            </a:xfrm>
            <a:prstGeom prst="line">
              <a:avLst/>
            </a:prstGeom>
            <a:noFill/>
            <a:ln w="19050">
              <a:solidFill>
                <a:srgbClr val="FF0000"/>
              </a:solidFill>
              <a:round/>
              <a:headEnd/>
              <a:tailEnd type="oval" w="med" len="med"/>
            </a:ln>
            <a:effectLst/>
          </p:spPr>
          <p:txBody>
            <a:bodyPr wrap="square">
              <a:spAutoFit/>
            </a:bodyPr>
            <a:lstStyle/>
            <a:p>
              <a:endParaRPr lang="en-US" sz="1200"/>
            </a:p>
          </p:txBody>
        </p:sp>
        <p:sp>
          <p:nvSpPr>
            <p:cNvPr id="245956" name="Text Box 196"/>
            <p:cNvSpPr txBox="1">
              <a:spLocks noChangeArrowheads="1"/>
            </p:cNvSpPr>
            <p:nvPr/>
          </p:nvSpPr>
          <p:spPr bwMode="auto">
            <a:xfrm>
              <a:off x="3073" y="2920"/>
              <a:ext cx="2543" cy="576"/>
            </a:xfrm>
            <a:prstGeom prst="rect">
              <a:avLst/>
            </a:prstGeom>
            <a:noFill/>
            <a:ln w="12700" cap="rnd">
              <a:solidFill>
                <a:srgbClr val="FF0000"/>
              </a:solidFill>
              <a:miter lim="800000"/>
              <a:headEnd type="none" w="sm" len="sm"/>
              <a:tailEnd type="none" w="sm" len="sm"/>
            </a:ln>
            <a:effectLst/>
          </p:spPr>
          <p:txBody>
            <a:bodyPr/>
            <a:lstStyle/>
            <a:p>
              <a:pPr>
                <a:buFont typeface="Wingdings" pitchFamily="2" charset="2"/>
                <a:buChar char="q"/>
              </a:pPr>
              <a:r>
                <a:rPr lang="en-US" sz="1200" dirty="0"/>
                <a:t>  User Management and Password policies</a:t>
              </a:r>
            </a:p>
            <a:p>
              <a:pPr>
                <a:buFont typeface="Wingdings" pitchFamily="2" charset="2"/>
                <a:buChar char="q"/>
              </a:pPr>
              <a:r>
                <a:rPr lang="en-US" sz="1200" dirty="0"/>
                <a:t>  Access Controls</a:t>
              </a:r>
            </a:p>
            <a:p>
              <a:pPr>
                <a:buFont typeface="Wingdings" pitchFamily="2" charset="2"/>
                <a:buChar char="q"/>
              </a:pPr>
              <a:r>
                <a:rPr lang="en-US" sz="1200" dirty="0"/>
                <a:t>  Accounting &amp; Audit policies</a:t>
              </a:r>
            </a:p>
            <a:p>
              <a:pPr>
                <a:buFont typeface="Wingdings" pitchFamily="2" charset="2"/>
                <a:buChar char="q"/>
              </a:pPr>
              <a:r>
                <a:rPr lang="en-US" sz="1200" dirty="0"/>
                <a:t>  Service packs and security patches</a:t>
              </a:r>
            </a:p>
          </p:txBody>
        </p:sp>
      </p:grpSp>
      <p:grpSp>
        <p:nvGrpSpPr>
          <p:cNvPr id="20" name="Group 215"/>
          <p:cNvGrpSpPr>
            <a:grpSpLocks/>
          </p:cNvGrpSpPr>
          <p:nvPr/>
        </p:nvGrpSpPr>
        <p:grpSpPr bwMode="auto">
          <a:xfrm>
            <a:off x="3276767" y="1572126"/>
            <a:ext cx="5807075" cy="1400175"/>
            <a:chOff x="1910" y="1104"/>
            <a:chExt cx="3658" cy="882"/>
          </a:xfrm>
        </p:grpSpPr>
        <p:sp>
          <p:nvSpPr>
            <p:cNvPr id="245952" name="Text Box 192"/>
            <p:cNvSpPr txBox="1">
              <a:spLocks noChangeArrowheads="1"/>
            </p:cNvSpPr>
            <p:nvPr/>
          </p:nvSpPr>
          <p:spPr bwMode="auto">
            <a:xfrm>
              <a:off x="3021" y="1104"/>
              <a:ext cx="2544" cy="174"/>
            </a:xfrm>
            <a:prstGeom prst="rect">
              <a:avLst/>
            </a:prstGeom>
            <a:gradFill rotWithShape="0">
              <a:gsLst>
                <a:gs pos="0">
                  <a:srgbClr val="993300">
                    <a:gamma/>
                    <a:tint val="33333"/>
                    <a:invGamma/>
                  </a:srgbClr>
                </a:gs>
                <a:gs pos="100000">
                  <a:srgbClr val="993300"/>
                </a:gs>
              </a:gsLst>
              <a:lin ang="5400000" scaled="1"/>
            </a:gradFill>
            <a:ln w="12700" cap="rnd">
              <a:solidFill>
                <a:srgbClr val="993300"/>
              </a:solidFill>
              <a:miter lim="800000"/>
              <a:headEnd type="none" w="sm" len="sm"/>
              <a:tailEnd type="none" w="sm" len="sm"/>
            </a:ln>
            <a:effectLst/>
          </p:spPr>
          <p:txBody>
            <a:bodyPr>
              <a:spAutoFit/>
            </a:bodyPr>
            <a:lstStyle/>
            <a:p>
              <a:pPr marL="228600" indent="-228600"/>
              <a:r>
                <a:rPr lang="en-US" sz="1200" b="1" dirty="0"/>
                <a:t>Databases supporting </a:t>
              </a:r>
              <a:r>
                <a:rPr lang="en-US" sz="1200" dirty="0"/>
                <a:t>business</a:t>
              </a:r>
              <a:r>
                <a:rPr lang="en-US" sz="1200" b="1" dirty="0"/>
                <a:t> applications</a:t>
              </a:r>
            </a:p>
          </p:txBody>
        </p:sp>
        <p:sp>
          <p:nvSpPr>
            <p:cNvPr id="245953" name="Text Box 193"/>
            <p:cNvSpPr txBox="1">
              <a:spLocks noChangeArrowheads="1"/>
            </p:cNvSpPr>
            <p:nvPr/>
          </p:nvSpPr>
          <p:spPr bwMode="auto">
            <a:xfrm>
              <a:off x="3024" y="1296"/>
              <a:ext cx="2544" cy="480"/>
            </a:xfrm>
            <a:prstGeom prst="rect">
              <a:avLst/>
            </a:prstGeom>
            <a:noFill/>
            <a:ln w="12700" cap="rnd">
              <a:solidFill>
                <a:srgbClr val="993300"/>
              </a:solidFill>
              <a:miter lim="800000"/>
              <a:headEnd type="none" w="sm" len="sm"/>
              <a:tailEnd type="none" w="sm" len="sm"/>
            </a:ln>
            <a:effectLst/>
          </p:spPr>
          <p:txBody>
            <a:bodyPr/>
            <a:lstStyle/>
            <a:p>
              <a:pPr marL="228600" indent="-228600">
                <a:buFont typeface="Wingdings" pitchFamily="2" charset="2"/>
                <a:buChar char="q"/>
              </a:pPr>
              <a:r>
                <a:rPr lang="en-US" sz="1200" dirty="0"/>
                <a:t>Access Controls</a:t>
              </a:r>
            </a:p>
            <a:p>
              <a:pPr marL="228600" indent="-228600">
                <a:buFont typeface="Wingdings" pitchFamily="2" charset="2"/>
                <a:buChar char="q"/>
              </a:pPr>
              <a:r>
                <a:rPr lang="en-US" sz="1200" dirty="0"/>
                <a:t>Data Integrity </a:t>
              </a:r>
              <a:r>
                <a:rPr lang="en-US" sz="1200" dirty="0" smtClean="0"/>
                <a:t>controls</a:t>
              </a:r>
            </a:p>
            <a:p>
              <a:pPr marL="228600" indent="-228600">
                <a:buFont typeface="Wingdings" pitchFamily="2" charset="2"/>
                <a:buChar char="q"/>
              </a:pPr>
              <a:r>
                <a:rPr lang="en-US" sz="1200" dirty="0" smtClean="0"/>
                <a:t>Configuration controls</a:t>
              </a:r>
              <a:endParaRPr lang="en-US" sz="1200" dirty="0"/>
            </a:p>
            <a:p>
              <a:pPr marL="228600" indent="-228600">
                <a:buFont typeface="Wingdings" pitchFamily="2" charset="2"/>
                <a:buChar char="q"/>
              </a:pPr>
              <a:r>
                <a:rPr lang="en-US" sz="1200" dirty="0"/>
                <a:t>Audit &amp; Accounting policies</a:t>
              </a:r>
            </a:p>
            <a:p>
              <a:pPr marL="228600" indent="-228600">
                <a:buFont typeface="Wingdings" pitchFamily="2" charset="2"/>
                <a:buChar char="q"/>
              </a:pPr>
              <a:endParaRPr lang="en-US" sz="1200" dirty="0"/>
            </a:p>
          </p:txBody>
        </p:sp>
        <p:cxnSp>
          <p:nvCxnSpPr>
            <p:cNvPr id="245964" name="AutoShape 204"/>
            <p:cNvCxnSpPr>
              <a:cxnSpLocks noChangeShapeType="1"/>
              <a:stCxn id="245953" idx="1"/>
            </p:cNvCxnSpPr>
            <p:nvPr/>
          </p:nvCxnSpPr>
          <p:spPr bwMode="auto">
            <a:xfrm rot="10800000" flipV="1">
              <a:off x="1910" y="1536"/>
              <a:ext cx="1114" cy="450"/>
            </a:xfrm>
            <a:prstGeom prst="bentConnector3">
              <a:avLst>
                <a:gd name="adj1" fmla="val 50000"/>
              </a:avLst>
            </a:prstGeom>
            <a:noFill/>
            <a:ln w="19050">
              <a:solidFill>
                <a:srgbClr val="800000"/>
              </a:solidFill>
              <a:miter lim="800000"/>
              <a:headEnd/>
              <a:tailEnd type="oval" w="med" len="med"/>
            </a:ln>
            <a:effectLst/>
          </p:spPr>
        </p:cxnSp>
      </p:grpSp>
      <p:grpSp>
        <p:nvGrpSpPr>
          <p:cNvPr id="21" name="Group 214"/>
          <p:cNvGrpSpPr>
            <a:grpSpLocks/>
          </p:cNvGrpSpPr>
          <p:nvPr/>
        </p:nvGrpSpPr>
        <p:grpSpPr bwMode="auto">
          <a:xfrm>
            <a:off x="2514600" y="304800"/>
            <a:ext cx="6553199" cy="2133601"/>
            <a:chOff x="1488" y="525"/>
            <a:chExt cx="4128" cy="1344"/>
          </a:xfrm>
        </p:grpSpPr>
        <p:cxnSp>
          <p:nvCxnSpPr>
            <p:cNvPr id="245951" name="AutoShape 191"/>
            <p:cNvCxnSpPr>
              <a:cxnSpLocks noChangeShapeType="1"/>
              <a:stCxn id="245965" idx="1"/>
            </p:cNvCxnSpPr>
            <p:nvPr/>
          </p:nvCxnSpPr>
          <p:spPr bwMode="auto">
            <a:xfrm rot="10800000" flipV="1">
              <a:off x="1488" y="671"/>
              <a:ext cx="1584" cy="1198"/>
            </a:xfrm>
            <a:prstGeom prst="bentConnector3">
              <a:avLst>
                <a:gd name="adj1" fmla="val 106140"/>
              </a:avLst>
            </a:prstGeom>
            <a:noFill/>
            <a:ln w="19050">
              <a:solidFill>
                <a:srgbClr val="000080"/>
              </a:solidFill>
              <a:miter lim="800000"/>
              <a:headEnd/>
              <a:tailEnd type="oval" w="med" len="med"/>
            </a:ln>
            <a:effectLst/>
          </p:spPr>
        </p:cxnSp>
        <p:sp>
          <p:nvSpPr>
            <p:cNvPr id="245965" name="Text Box 205"/>
            <p:cNvSpPr txBox="1">
              <a:spLocks noChangeArrowheads="1"/>
            </p:cNvSpPr>
            <p:nvPr/>
          </p:nvSpPr>
          <p:spPr bwMode="auto">
            <a:xfrm>
              <a:off x="3072" y="525"/>
              <a:ext cx="2544" cy="291"/>
            </a:xfrm>
            <a:prstGeom prst="rect">
              <a:avLst/>
            </a:prstGeom>
            <a:gradFill rotWithShape="0">
              <a:gsLst>
                <a:gs pos="0">
                  <a:schemeClr val="accent2">
                    <a:gamma/>
                    <a:tint val="24314"/>
                    <a:invGamma/>
                  </a:schemeClr>
                </a:gs>
                <a:gs pos="100000">
                  <a:schemeClr val="accent2"/>
                </a:gs>
              </a:gsLst>
              <a:lin ang="5400000" scaled="1"/>
            </a:gradFill>
            <a:ln w="12700" cap="rnd">
              <a:solidFill>
                <a:srgbClr val="000080"/>
              </a:solidFill>
              <a:miter lim="800000"/>
              <a:headEnd type="none" w="sm" len="sm"/>
              <a:tailEnd type="none" w="sm" len="sm"/>
            </a:ln>
            <a:effectLst/>
          </p:spPr>
          <p:txBody>
            <a:bodyPr>
              <a:spAutoFit/>
            </a:bodyPr>
            <a:lstStyle/>
            <a:p>
              <a:pPr eaLnBrk="1" hangingPunct="1">
                <a:spcBef>
                  <a:spcPct val="20000"/>
                </a:spcBef>
                <a:buClr>
                  <a:srgbClr val="4183C5"/>
                </a:buClr>
              </a:pPr>
              <a:r>
                <a:rPr lang="en-US" sz="1200" b="1" dirty="0" smtClean="0"/>
                <a:t>Business Applications for core and support functions of the Government</a:t>
              </a:r>
              <a:endParaRPr lang="en-US" sz="1200" b="1" dirty="0"/>
            </a:p>
          </p:txBody>
        </p:sp>
        <p:grpSp>
          <p:nvGrpSpPr>
            <p:cNvPr id="22" name="Group 206"/>
            <p:cNvGrpSpPr>
              <a:grpSpLocks/>
            </p:cNvGrpSpPr>
            <p:nvPr/>
          </p:nvGrpSpPr>
          <p:grpSpPr bwMode="auto">
            <a:xfrm>
              <a:off x="3072" y="832"/>
              <a:ext cx="2544" cy="464"/>
              <a:chOff x="3072" y="832"/>
              <a:chExt cx="2544" cy="464"/>
            </a:xfrm>
          </p:grpSpPr>
          <p:sp>
            <p:nvSpPr>
              <p:cNvPr id="245967" name="Text Box 207"/>
              <p:cNvSpPr txBox="1">
                <a:spLocks noChangeArrowheads="1"/>
              </p:cNvSpPr>
              <p:nvPr/>
            </p:nvSpPr>
            <p:spPr bwMode="auto">
              <a:xfrm>
                <a:off x="3072" y="832"/>
                <a:ext cx="1296" cy="464"/>
              </a:xfrm>
              <a:prstGeom prst="rect">
                <a:avLst/>
              </a:prstGeom>
              <a:noFill/>
              <a:ln w="12700" cap="rnd">
                <a:solidFill>
                  <a:srgbClr val="000080"/>
                </a:solidFill>
                <a:miter lim="800000"/>
                <a:headEnd type="none" w="sm" len="sm"/>
                <a:tailEnd type="none" w="sm" len="sm"/>
              </a:ln>
              <a:effectLst/>
            </p:spPr>
            <p:txBody>
              <a:bodyPr/>
              <a:lstStyle/>
              <a:p>
                <a:pPr eaLnBrk="1" hangingPunct="1">
                  <a:spcBef>
                    <a:spcPct val="20000"/>
                  </a:spcBef>
                  <a:buClr>
                    <a:srgbClr val="4183C5"/>
                  </a:buClr>
                  <a:buFont typeface="Wingdings" pitchFamily="2" charset="2"/>
                  <a:buChar char="q"/>
                </a:pPr>
                <a:r>
                  <a:rPr lang="en-US" sz="1200" dirty="0"/>
                  <a:t>  Logical Access Controls</a:t>
                </a:r>
              </a:p>
              <a:p>
                <a:pPr eaLnBrk="1" hangingPunct="1">
                  <a:spcBef>
                    <a:spcPct val="20000"/>
                  </a:spcBef>
                  <a:buClr>
                    <a:srgbClr val="4183C5"/>
                  </a:buClr>
                  <a:buFont typeface="Wingdings" pitchFamily="2" charset="2"/>
                  <a:buChar char="q"/>
                </a:pPr>
                <a:r>
                  <a:rPr lang="en-US" sz="1200" dirty="0"/>
                  <a:t>  </a:t>
                </a:r>
                <a:r>
                  <a:rPr lang="en-US" sz="1200" dirty="0" smtClean="0"/>
                  <a:t>Input/output Controls</a:t>
                </a:r>
              </a:p>
              <a:p>
                <a:pPr eaLnBrk="1" hangingPunct="1">
                  <a:spcBef>
                    <a:spcPct val="20000"/>
                  </a:spcBef>
                  <a:buClr>
                    <a:srgbClr val="4183C5"/>
                  </a:buClr>
                  <a:buFont typeface="Wingdings" pitchFamily="2" charset="2"/>
                  <a:buChar char="q"/>
                </a:pPr>
                <a:r>
                  <a:rPr lang="en-US" sz="1200" dirty="0" smtClean="0"/>
                  <a:t>Configuration controls</a:t>
                </a:r>
                <a:endParaRPr lang="en-US" sz="1200" dirty="0"/>
              </a:p>
            </p:txBody>
          </p:sp>
          <p:sp>
            <p:nvSpPr>
              <p:cNvPr id="245968" name="Text Box 208"/>
              <p:cNvSpPr txBox="1">
                <a:spLocks noChangeArrowheads="1"/>
              </p:cNvSpPr>
              <p:nvPr/>
            </p:nvSpPr>
            <p:spPr bwMode="auto">
              <a:xfrm>
                <a:off x="4368" y="832"/>
                <a:ext cx="1248" cy="464"/>
              </a:xfrm>
              <a:prstGeom prst="rect">
                <a:avLst/>
              </a:prstGeom>
              <a:noFill/>
              <a:ln w="12700" cap="rnd">
                <a:solidFill>
                  <a:srgbClr val="000080"/>
                </a:solidFill>
                <a:miter lim="800000"/>
                <a:headEnd type="none" w="sm" len="sm"/>
                <a:tailEnd type="none" w="sm" len="sm"/>
              </a:ln>
              <a:effectLst/>
            </p:spPr>
            <p:txBody>
              <a:bodyPr/>
              <a:lstStyle/>
              <a:p>
                <a:pPr eaLnBrk="1" hangingPunct="1">
                  <a:spcBef>
                    <a:spcPct val="20000"/>
                  </a:spcBef>
                  <a:buClr>
                    <a:srgbClr val="4183C5"/>
                  </a:buClr>
                  <a:buFont typeface="Wingdings" pitchFamily="2" charset="2"/>
                  <a:buChar char="q"/>
                </a:pPr>
                <a:r>
                  <a:rPr lang="en-US" sz="1200" dirty="0"/>
                  <a:t>  Procedural controls</a:t>
                </a:r>
              </a:p>
              <a:p>
                <a:pPr eaLnBrk="1" hangingPunct="1">
                  <a:spcBef>
                    <a:spcPct val="20000"/>
                  </a:spcBef>
                  <a:buClr>
                    <a:srgbClr val="4183C5"/>
                  </a:buClr>
                  <a:buFont typeface="Wingdings" pitchFamily="2" charset="2"/>
                  <a:buChar char="q"/>
                </a:pPr>
                <a:r>
                  <a:rPr lang="en-US" sz="1200" dirty="0"/>
                  <a:t>  Audit trials</a:t>
                </a:r>
              </a:p>
            </p:txBody>
          </p:sp>
        </p:grpSp>
      </p:grpSp>
      <p:grpSp>
        <p:nvGrpSpPr>
          <p:cNvPr id="23" name="Group 227"/>
          <p:cNvGrpSpPr>
            <a:grpSpLocks/>
          </p:cNvGrpSpPr>
          <p:nvPr/>
        </p:nvGrpSpPr>
        <p:grpSpPr bwMode="auto">
          <a:xfrm>
            <a:off x="76200" y="990600"/>
            <a:ext cx="2303463" cy="1338263"/>
            <a:chOff x="48" y="624"/>
            <a:chExt cx="1451" cy="843"/>
          </a:xfrm>
        </p:grpSpPr>
        <p:sp>
          <p:nvSpPr>
            <p:cNvPr id="245950" name="Text Box 190"/>
            <p:cNvSpPr txBox="1">
              <a:spLocks noChangeArrowheads="1"/>
            </p:cNvSpPr>
            <p:nvPr/>
          </p:nvSpPr>
          <p:spPr bwMode="auto">
            <a:xfrm>
              <a:off x="48" y="624"/>
              <a:ext cx="960" cy="266"/>
            </a:xfrm>
            <a:prstGeom prst="rect">
              <a:avLst/>
            </a:prstGeom>
            <a:noFill/>
            <a:ln w="12700">
              <a:noFill/>
              <a:miter lim="800000"/>
              <a:headEnd type="none" w="sm" len="sm"/>
              <a:tailEnd type="none" w="sm" len="sm"/>
            </a:ln>
            <a:effectLst/>
          </p:spPr>
          <p:txBody>
            <a:bodyPr>
              <a:spAutoFit/>
            </a:bodyPr>
            <a:lstStyle/>
            <a:p>
              <a:pPr algn="ctr">
                <a:lnSpc>
                  <a:spcPct val="90000"/>
                </a:lnSpc>
                <a:spcBef>
                  <a:spcPct val="50000"/>
                </a:spcBef>
              </a:pPr>
              <a:r>
                <a:rPr lang="en-US" sz="1200" b="1"/>
                <a:t>General Computer Controls</a:t>
              </a:r>
            </a:p>
          </p:txBody>
        </p:sp>
        <p:cxnSp>
          <p:nvCxnSpPr>
            <p:cNvPr id="245982" name="AutoShape 222"/>
            <p:cNvCxnSpPr>
              <a:cxnSpLocks noChangeShapeType="1"/>
            </p:cNvCxnSpPr>
            <p:nvPr/>
          </p:nvCxnSpPr>
          <p:spPr bwMode="auto">
            <a:xfrm>
              <a:off x="528" y="890"/>
              <a:ext cx="11" cy="514"/>
            </a:xfrm>
            <a:prstGeom prst="straightConnector1">
              <a:avLst/>
            </a:prstGeom>
            <a:noFill/>
            <a:ln w="9525">
              <a:solidFill>
                <a:schemeClr val="tx1"/>
              </a:solidFill>
              <a:round/>
              <a:headEnd/>
              <a:tailEnd type="triangle" w="med" len="med"/>
            </a:ln>
            <a:effectLst/>
          </p:spPr>
        </p:cxnSp>
        <p:cxnSp>
          <p:nvCxnSpPr>
            <p:cNvPr id="245983" name="AutoShape 223"/>
            <p:cNvCxnSpPr>
              <a:cxnSpLocks noChangeShapeType="1"/>
            </p:cNvCxnSpPr>
            <p:nvPr/>
          </p:nvCxnSpPr>
          <p:spPr bwMode="auto">
            <a:xfrm>
              <a:off x="528" y="890"/>
              <a:ext cx="971" cy="288"/>
            </a:xfrm>
            <a:prstGeom prst="straightConnector1">
              <a:avLst/>
            </a:prstGeom>
            <a:noFill/>
            <a:ln w="9525">
              <a:solidFill>
                <a:schemeClr val="tx1"/>
              </a:solidFill>
              <a:round/>
              <a:headEnd/>
              <a:tailEnd type="triangle" w="med" len="med"/>
            </a:ln>
            <a:effectLst/>
          </p:spPr>
        </p:cxnSp>
        <p:cxnSp>
          <p:nvCxnSpPr>
            <p:cNvPr id="245984" name="AutoShape 224"/>
            <p:cNvCxnSpPr>
              <a:cxnSpLocks noChangeShapeType="1"/>
            </p:cNvCxnSpPr>
            <p:nvPr/>
          </p:nvCxnSpPr>
          <p:spPr bwMode="auto">
            <a:xfrm>
              <a:off x="528" y="890"/>
              <a:ext cx="149" cy="436"/>
            </a:xfrm>
            <a:prstGeom prst="straightConnector1">
              <a:avLst/>
            </a:prstGeom>
            <a:noFill/>
            <a:ln w="9525">
              <a:solidFill>
                <a:schemeClr val="tx1"/>
              </a:solidFill>
              <a:round/>
              <a:headEnd/>
              <a:tailEnd type="triangle" w="med" len="med"/>
            </a:ln>
            <a:effectLst/>
          </p:spPr>
        </p:cxnSp>
        <p:cxnSp>
          <p:nvCxnSpPr>
            <p:cNvPr id="245985" name="AutoShape 225"/>
            <p:cNvCxnSpPr>
              <a:cxnSpLocks noChangeShapeType="1"/>
            </p:cNvCxnSpPr>
            <p:nvPr/>
          </p:nvCxnSpPr>
          <p:spPr bwMode="auto">
            <a:xfrm>
              <a:off x="528" y="890"/>
              <a:ext cx="428" cy="483"/>
            </a:xfrm>
            <a:prstGeom prst="straightConnector1">
              <a:avLst/>
            </a:prstGeom>
            <a:noFill/>
            <a:ln w="9525">
              <a:solidFill>
                <a:schemeClr val="tx1"/>
              </a:solidFill>
              <a:round/>
              <a:headEnd/>
              <a:tailEnd type="triangle" w="med" len="med"/>
            </a:ln>
            <a:effectLst/>
          </p:spPr>
        </p:cxnSp>
        <p:cxnSp>
          <p:nvCxnSpPr>
            <p:cNvPr id="245986" name="AutoShape 226"/>
            <p:cNvCxnSpPr>
              <a:cxnSpLocks noChangeShapeType="1"/>
            </p:cNvCxnSpPr>
            <p:nvPr/>
          </p:nvCxnSpPr>
          <p:spPr bwMode="auto">
            <a:xfrm>
              <a:off x="528" y="890"/>
              <a:ext cx="725" cy="577"/>
            </a:xfrm>
            <a:prstGeom prst="straightConnector1">
              <a:avLst/>
            </a:prstGeom>
            <a:noFill/>
            <a:ln w="9525">
              <a:solidFill>
                <a:schemeClr val="tx1"/>
              </a:solidFill>
              <a:round/>
              <a:headEnd/>
              <a:tailEnd type="triangle" w="med" len="med"/>
            </a:ln>
            <a:effectLst/>
          </p:spPr>
        </p:cxnSp>
      </p:grpSp>
      <p:sp>
        <p:nvSpPr>
          <p:cNvPr id="221" name="Rectangle 2"/>
          <p:cNvSpPr>
            <a:spLocks noGrp="1" noChangeArrowheads="1"/>
          </p:cNvSpPr>
          <p:nvPr>
            <p:ph type="title"/>
          </p:nvPr>
        </p:nvSpPr>
        <p:spPr>
          <a:xfrm>
            <a:off x="160338" y="158750"/>
            <a:ext cx="8805862" cy="755650"/>
          </a:xfrm>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Security Audit Horizon…..</a:t>
            </a:r>
            <a:endParaRPr lang="en-US" sz="2800" b="1" kern="1200" dirty="0">
              <a:solidFill>
                <a:schemeClr val="tx1"/>
              </a:solidFill>
            </a:endParaRPr>
          </a:p>
        </p:txBody>
      </p:sp>
      <p:grpSp>
        <p:nvGrpSpPr>
          <p:cNvPr id="224" name="Group 217"/>
          <p:cNvGrpSpPr>
            <a:grpSpLocks/>
          </p:cNvGrpSpPr>
          <p:nvPr/>
        </p:nvGrpSpPr>
        <p:grpSpPr bwMode="auto">
          <a:xfrm>
            <a:off x="3277101" y="3962901"/>
            <a:ext cx="5762625" cy="1174750"/>
            <a:chOff x="1986" y="2345"/>
            <a:chExt cx="3630" cy="740"/>
          </a:xfrm>
        </p:grpSpPr>
        <p:sp>
          <p:nvSpPr>
            <p:cNvPr id="225" name="Text Box 197"/>
            <p:cNvSpPr txBox="1">
              <a:spLocks noChangeArrowheads="1"/>
            </p:cNvSpPr>
            <p:nvPr/>
          </p:nvSpPr>
          <p:spPr bwMode="auto">
            <a:xfrm>
              <a:off x="3080" y="2423"/>
              <a:ext cx="2536" cy="291"/>
            </a:xfrm>
            <a:prstGeom prst="rect">
              <a:avLst/>
            </a:prstGeom>
            <a:gradFill rotWithShape="0">
              <a:gsLst>
                <a:gs pos="0">
                  <a:srgbClr val="FF6600">
                    <a:gamma/>
                    <a:tint val="18039"/>
                    <a:invGamma/>
                  </a:srgbClr>
                </a:gs>
                <a:gs pos="100000">
                  <a:srgbClr val="FF6600"/>
                </a:gs>
              </a:gsLst>
              <a:lin ang="5400000" scaled="1"/>
            </a:gradFill>
            <a:ln w="12700" cap="rnd">
              <a:solidFill>
                <a:srgbClr val="FF6600"/>
              </a:solidFill>
              <a:miter lim="800000"/>
              <a:headEnd type="none" w="sm" len="sm"/>
              <a:tailEnd type="none" w="sm" len="sm"/>
            </a:ln>
            <a:effectLst/>
          </p:spPr>
          <p:txBody>
            <a:bodyPr>
              <a:spAutoFit/>
            </a:bodyPr>
            <a:lstStyle/>
            <a:p>
              <a:r>
                <a:rPr lang="en-US" sz="1200" b="1"/>
                <a:t>Network infrastructure comprising of LAN and Internet supporting administrative access</a:t>
              </a:r>
            </a:p>
          </p:txBody>
        </p:sp>
        <p:sp>
          <p:nvSpPr>
            <p:cNvPr id="226" name="Text Box 198"/>
            <p:cNvSpPr txBox="1">
              <a:spLocks noChangeArrowheads="1"/>
            </p:cNvSpPr>
            <p:nvPr/>
          </p:nvSpPr>
          <p:spPr bwMode="auto">
            <a:xfrm>
              <a:off x="3080" y="2717"/>
              <a:ext cx="2536" cy="368"/>
            </a:xfrm>
            <a:prstGeom prst="rect">
              <a:avLst/>
            </a:prstGeom>
            <a:noFill/>
            <a:ln w="12700" cap="rnd">
              <a:solidFill>
                <a:srgbClr val="FF6600"/>
              </a:solidFill>
              <a:miter lim="800000"/>
              <a:headEnd type="none" w="sm" len="sm"/>
              <a:tailEnd type="none" w="sm" len="sm"/>
            </a:ln>
            <a:effectLst/>
          </p:spPr>
          <p:txBody>
            <a:bodyPr/>
            <a:lstStyle/>
            <a:p>
              <a:pPr>
                <a:buFont typeface="Wingdings" pitchFamily="2" charset="2"/>
                <a:buChar char="q"/>
              </a:pPr>
              <a:r>
                <a:rPr lang="en-US" sz="1200" dirty="0"/>
                <a:t>Access controls</a:t>
              </a:r>
            </a:p>
            <a:p>
              <a:pPr>
                <a:buFont typeface="Wingdings" pitchFamily="2" charset="2"/>
                <a:buChar char="q"/>
              </a:pPr>
              <a:r>
                <a:rPr lang="en-US" sz="1200" dirty="0"/>
                <a:t>Security policies</a:t>
              </a:r>
            </a:p>
            <a:p>
              <a:pPr>
                <a:buFont typeface="Wingdings" pitchFamily="2" charset="2"/>
                <a:buChar char="q"/>
              </a:pPr>
              <a:r>
                <a:rPr lang="en-US" sz="1200" dirty="0"/>
                <a:t>Management and Monitoring controls</a:t>
              </a:r>
            </a:p>
          </p:txBody>
        </p:sp>
        <p:cxnSp>
          <p:nvCxnSpPr>
            <p:cNvPr id="227" name="AutoShape 199"/>
            <p:cNvCxnSpPr>
              <a:cxnSpLocks noChangeShapeType="1"/>
            </p:cNvCxnSpPr>
            <p:nvPr/>
          </p:nvCxnSpPr>
          <p:spPr bwMode="auto">
            <a:xfrm rot="10800000">
              <a:off x="1986" y="2345"/>
              <a:ext cx="1094" cy="391"/>
            </a:xfrm>
            <a:prstGeom prst="bentConnector3">
              <a:avLst>
                <a:gd name="adj1" fmla="val 50000"/>
              </a:avLst>
            </a:prstGeom>
            <a:noFill/>
            <a:ln w="19050">
              <a:solidFill>
                <a:srgbClr val="FF6600"/>
              </a:solidFill>
              <a:miter lim="800000"/>
              <a:headEnd/>
              <a:tailEnd type="oval" w="med" len="med"/>
            </a:ln>
            <a:effectLst/>
          </p:spPr>
        </p:cxnSp>
      </p:grpSp>
      <p:grpSp>
        <p:nvGrpSpPr>
          <p:cNvPr id="228" name="Group 219"/>
          <p:cNvGrpSpPr>
            <a:grpSpLocks/>
          </p:cNvGrpSpPr>
          <p:nvPr/>
        </p:nvGrpSpPr>
        <p:grpSpPr bwMode="auto">
          <a:xfrm>
            <a:off x="2972469" y="4495800"/>
            <a:ext cx="6083300" cy="1981201"/>
            <a:chOff x="1784" y="2655"/>
            <a:chExt cx="3832" cy="1248"/>
          </a:xfrm>
        </p:grpSpPr>
        <p:cxnSp>
          <p:nvCxnSpPr>
            <p:cNvPr id="229" name="AutoShape 200"/>
            <p:cNvCxnSpPr>
              <a:cxnSpLocks noChangeShapeType="1"/>
            </p:cNvCxnSpPr>
            <p:nvPr/>
          </p:nvCxnSpPr>
          <p:spPr bwMode="auto">
            <a:xfrm>
              <a:off x="1784" y="2655"/>
              <a:ext cx="1288" cy="826"/>
            </a:xfrm>
            <a:prstGeom prst="bentConnector3">
              <a:avLst>
                <a:gd name="adj1" fmla="val 50000"/>
              </a:avLst>
            </a:prstGeom>
            <a:noFill/>
            <a:ln w="19050">
              <a:solidFill>
                <a:srgbClr val="008000"/>
              </a:solidFill>
              <a:miter lim="800000"/>
              <a:headEnd type="oval" w="med" len="med"/>
              <a:tailEnd/>
            </a:ln>
            <a:effectLst/>
          </p:spPr>
        </p:cxnSp>
        <p:grpSp>
          <p:nvGrpSpPr>
            <p:cNvPr id="230" name="Group 201"/>
            <p:cNvGrpSpPr>
              <a:grpSpLocks/>
            </p:cNvGrpSpPr>
            <p:nvPr/>
          </p:nvGrpSpPr>
          <p:grpSpPr bwMode="auto">
            <a:xfrm>
              <a:off x="3072" y="3095"/>
              <a:ext cx="2544" cy="808"/>
              <a:chOff x="3072" y="3095"/>
              <a:chExt cx="2544" cy="808"/>
            </a:xfrm>
          </p:grpSpPr>
          <p:sp>
            <p:nvSpPr>
              <p:cNvPr id="231" name="Text Box 202"/>
              <p:cNvSpPr txBox="1">
                <a:spLocks noChangeArrowheads="1"/>
              </p:cNvSpPr>
              <p:nvPr/>
            </p:nvSpPr>
            <p:spPr bwMode="auto">
              <a:xfrm>
                <a:off x="3072" y="3095"/>
                <a:ext cx="2544" cy="174"/>
              </a:xfrm>
              <a:prstGeom prst="rect">
                <a:avLst/>
              </a:prstGeom>
              <a:gradFill rotWithShape="0">
                <a:gsLst>
                  <a:gs pos="0">
                    <a:srgbClr val="008000">
                      <a:gamma/>
                      <a:tint val="27451"/>
                      <a:invGamma/>
                    </a:srgbClr>
                  </a:gs>
                  <a:gs pos="100000">
                    <a:srgbClr val="008000"/>
                  </a:gs>
                </a:gsLst>
                <a:lin ang="5400000" scaled="1"/>
              </a:gradFill>
              <a:ln w="12700" cap="rnd">
                <a:solidFill>
                  <a:srgbClr val="008000"/>
                </a:solidFill>
                <a:miter lim="800000"/>
                <a:headEnd type="none" w="sm" len="sm"/>
                <a:tailEnd type="none" w="sm" len="sm"/>
              </a:ln>
              <a:effectLst/>
            </p:spPr>
            <p:txBody>
              <a:bodyPr>
                <a:spAutoFit/>
              </a:bodyPr>
              <a:lstStyle/>
              <a:p>
                <a:r>
                  <a:rPr lang="en-US" sz="1200" b="1" dirty="0" smtClean="0"/>
                  <a:t>Architecture, Policy and Procedures</a:t>
                </a:r>
                <a:endParaRPr lang="en-US" sz="1200" b="1" dirty="0"/>
              </a:p>
            </p:txBody>
          </p:sp>
          <p:sp>
            <p:nvSpPr>
              <p:cNvPr id="232" name="Text Box 203"/>
              <p:cNvSpPr txBox="1">
                <a:spLocks noChangeArrowheads="1"/>
              </p:cNvSpPr>
              <p:nvPr/>
            </p:nvSpPr>
            <p:spPr bwMode="auto">
              <a:xfrm>
                <a:off x="3072" y="3263"/>
                <a:ext cx="2544" cy="640"/>
              </a:xfrm>
              <a:prstGeom prst="rect">
                <a:avLst/>
              </a:prstGeom>
              <a:noFill/>
              <a:ln w="12700" cap="rnd">
                <a:solidFill>
                  <a:srgbClr val="008000"/>
                </a:solidFill>
                <a:miter lim="800000"/>
                <a:headEnd type="none" w="sm" len="sm"/>
                <a:tailEnd type="none" w="sm" len="sm"/>
              </a:ln>
              <a:effectLst/>
            </p:spPr>
            <p:txBody>
              <a:bodyPr>
                <a:spAutoFit/>
              </a:bodyPr>
              <a:lstStyle/>
              <a:p>
                <a:pPr>
                  <a:buFont typeface="Wingdings" pitchFamily="2" charset="2"/>
                  <a:buChar char="q"/>
                </a:pPr>
                <a:r>
                  <a:rPr lang="en-US" sz="1200" dirty="0"/>
                  <a:t>  Physical access Controls</a:t>
                </a:r>
              </a:p>
              <a:p>
                <a:pPr>
                  <a:buFont typeface="Wingdings" pitchFamily="2" charset="2"/>
                  <a:buChar char="q"/>
                </a:pPr>
                <a:r>
                  <a:rPr lang="en-US" sz="1200" dirty="0"/>
                  <a:t>  Environmental Controls</a:t>
                </a:r>
              </a:p>
              <a:p>
                <a:pPr>
                  <a:buFont typeface="Wingdings" pitchFamily="2" charset="2"/>
                  <a:buChar char="q"/>
                </a:pPr>
                <a:r>
                  <a:rPr lang="en-US" sz="1200" dirty="0"/>
                  <a:t>  Backup procedures</a:t>
                </a:r>
              </a:p>
              <a:p>
                <a:pPr>
                  <a:buFont typeface="Wingdings" pitchFamily="2" charset="2"/>
                  <a:buChar char="q"/>
                </a:pPr>
                <a:r>
                  <a:rPr lang="en-US" sz="1200" dirty="0"/>
                  <a:t>  Asset Management Processes</a:t>
                </a:r>
              </a:p>
              <a:p>
                <a:pPr>
                  <a:buFont typeface="Wingdings" pitchFamily="2" charset="2"/>
                  <a:buChar char="q"/>
                </a:pPr>
                <a:r>
                  <a:rPr lang="en-US" sz="1200" dirty="0"/>
                  <a:t>  Insurance Policies</a:t>
                </a: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to="" calcmode="lin" valueType="num">
                                      <p:cBhvr>
                                        <p:cTn id="7" dur="1" fill="hold"/>
                                        <p:tgtEl>
                                          <p:spTgt spid="11"/>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linds(horizontal)">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to="" calcmode="lin" valueType="num">
                                      <p:cBhvr>
                                        <p:cTn id="17" dur="1" fill="hold"/>
                                        <p:tgtEl>
                                          <p:spTgt spid="8"/>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linds(horizontal)">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to="" calcmode="lin" valueType="num">
                                      <p:cBhvr>
                                        <p:cTn id="27" dur="1" fill="hold"/>
                                        <p:tgtEl>
                                          <p:spTgt spid="6"/>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linds(horizontal)">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blinds(horizontal)">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 to="" calcmode="lin" valueType="num">
                                      <p:cBhvr>
                                        <p:cTn id="42" dur="1" fill="hold"/>
                                        <p:tgtEl>
                                          <p:spTgt spid="4"/>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0"/>
                                          </p:stCondLst>
                                        </p:cTn>
                                        <p:tgtEl>
                                          <p:spTgt spid="2"/>
                                        </p:tgtEl>
                                        <p:attrNameLst>
                                          <p:attrName>style.visibility</p:attrName>
                                        </p:attrNameLst>
                                      </p:cBhvr>
                                      <p:to>
                                        <p:strVal val="visible"/>
                                      </p:to>
                                    </p:set>
                                    <p:anim to="" calcmode="lin" valueType="num">
                                      <p:cBhvr>
                                        <p:cTn id="47" dur="1" fill="hold"/>
                                        <p:tgtEl>
                                          <p:spTgt spid="2"/>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ppt_x"/>
                                          </p:val>
                                        </p:tav>
                                        <p:tav tm="100000">
                                          <p:val>
                                            <p:strVal val="#ppt_x"/>
                                          </p:val>
                                        </p:tav>
                                      </p:tavLst>
                                    </p:anim>
                                    <p:anim calcmode="lin" valueType="num">
                                      <p:cBhvr additive="base">
                                        <p:cTn id="5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500" fill="hold"/>
                                        <p:tgtEl>
                                          <p:spTgt spid="23"/>
                                        </p:tgtEl>
                                        <p:attrNameLst>
                                          <p:attrName>ppt_x</p:attrName>
                                        </p:attrNameLst>
                                      </p:cBhvr>
                                      <p:tavLst>
                                        <p:tav tm="0">
                                          <p:val>
                                            <p:strVal val="#ppt_x"/>
                                          </p:val>
                                        </p:tav>
                                        <p:tav tm="100000">
                                          <p:val>
                                            <p:strVal val="#ppt_x"/>
                                          </p:val>
                                        </p:tav>
                                      </p:tavLst>
                                    </p:anim>
                                    <p:anim calcmode="lin" valueType="num">
                                      <p:cBhvr additive="base">
                                        <p:cTn id="6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4" presetClass="entr" presetSubtype="0" fill="hold" nodeType="clickEffect">
                                  <p:stCondLst>
                                    <p:cond delay="0"/>
                                  </p:stCondLst>
                                  <p:childTnLst>
                                    <p:set>
                                      <p:cBhvr>
                                        <p:cTn id="69" dur="1" fill="hold">
                                          <p:stCondLst>
                                            <p:cond delay="0"/>
                                          </p:stCondLst>
                                        </p:cTn>
                                        <p:tgtEl>
                                          <p:spTgt spid="224"/>
                                        </p:tgtEl>
                                        <p:attrNameLst>
                                          <p:attrName>style.visibility</p:attrName>
                                        </p:attrNameLst>
                                      </p:cBhvr>
                                      <p:to>
                                        <p:strVal val="visible"/>
                                      </p:to>
                                    </p:set>
                                    <p:anim to="" calcmode="lin" valueType="num">
                                      <p:cBhvr>
                                        <p:cTn id="70" dur="1" fill="hold"/>
                                        <p:tgtEl>
                                          <p:spTgt spid="224"/>
                                        </p:tgtEl>
                                        <p:attrNameLst>
                                          <p:attrName/>
                                        </p:attrNameLst>
                                      </p:cBhvr>
                                    </p:anim>
                                  </p:childTnLst>
                                </p:cTn>
                              </p:par>
                            </p:childTnLst>
                          </p:cTn>
                        </p:par>
                      </p:childTnLst>
                    </p:cTn>
                  </p:par>
                  <p:par>
                    <p:cTn id="71" fill="hold">
                      <p:stCondLst>
                        <p:cond delay="indefinite"/>
                      </p:stCondLst>
                      <p:childTnLst>
                        <p:par>
                          <p:cTn id="72" fill="hold">
                            <p:stCondLst>
                              <p:cond delay="0"/>
                            </p:stCondLst>
                            <p:childTnLst>
                              <p:par>
                                <p:cTn id="73" presetID="3" presetClass="entr" presetSubtype="10" fill="hold" nodeType="clickEffect">
                                  <p:stCondLst>
                                    <p:cond delay="0"/>
                                  </p:stCondLst>
                                  <p:childTnLst>
                                    <p:set>
                                      <p:cBhvr>
                                        <p:cTn id="74" dur="1" fill="hold">
                                          <p:stCondLst>
                                            <p:cond delay="0"/>
                                          </p:stCondLst>
                                        </p:cTn>
                                        <p:tgtEl>
                                          <p:spTgt spid="228"/>
                                        </p:tgtEl>
                                        <p:attrNameLst>
                                          <p:attrName>style.visibility</p:attrName>
                                        </p:attrNameLst>
                                      </p:cBhvr>
                                      <p:to>
                                        <p:strVal val="visible"/>
                                      </p:to>
                                    </p:set>
                                    <p:animEffect transition="in" filter="blinds(horizontal)">
                                      <p:cBhvr>
                                        <p:cTn id="75" dur="500"/>
                                        <p:tgtEl>
                                          <p:spTgt spid="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Security Audit Horizon…..</a:t>
            </a:r>
            <a:endParaRPr lang="en-US" sz="2800" b="1" kern="1200" dirty="0">
              <a:solidFill>
                <a:schemeClr val="tx1"/>
              </a:solidFill>
            </a:endParaRPr>
          </a:p>
        </p:txBody>
      </p:sp>
      <p:grpSp>
        <p:nvGrpSpPr>
          <p:cNvPr id="2" name="Group 5"/>
          <p:cNvGrpSpPr>
            <a:grpSpLocks/>
          </p:cNvGrpSpPr>
          <p:nvPr/>
        </p:nvGrpSpPr>
        <p:grpSpPr bwMode="auto">
          <a:xfrm>
            <a:off x="304898" y="1447799"/>
            <a:ext cx="8468242" cy="4786313"/>
            <a:chOff x="208" y="771"/>
            <a:chExt cx="5777" cy="3180"/>
          </a:xfrm>
        </p:grpSpPr>
        <p:grpSp>
          <p:nvGrpSpPr>
            <p:cNvPr id="3" name="Group 6"/>
            <p:cNvGrpSpPr>
              <a:grpSpLocks/>
            </p:cNvGrpSpPr>
            <p:nvPr/>
          </p:nvGrpSpPr>
          <p:grpSpPr bwMode="auto">
            <a:xfrm>
              <a:off x="1802" y="1426"/>
              <a:ext cx="2705" cy="1537"/>
              <a:chOff x="1664" y="1426"/>
              <a:chExt cx="2498" cy="1537"/>
            </a:xfrm>
          </p:grpSpPr>
          <p:sp>
            <p:nvSpPr>
              <p:cNvPr id="160775" name="Rectangle 7"/>
              <p:cNvSpPr>
                <a:spLocks noChangeArrowheads="1"/>
              </p:cNvSpPr>
              <p:nvPr/>
            </p:nvSpPr>
            <p:spPr bwMode="auto">
              <a:xfrm>
                <a:off x="1881" y="1518"/>
                <a:ext cx="425" cy="288"/>
              </a:xfrm>
              <a:prstGeom prst="rect">
                <a:avLst/>
              </a:prstGeom>
              <a:noFill/>
              <a:ln w="9525">
                <a:noFill/>
                <a:miter lim="800000"/>
                <a:headEnd/>
                <a:tailEnd/>
              </a:ln>
              <a:effectLst/>
            </p:spPr>
            <p:txBody>
              <a:bodyPr lIns="0" tIns="0" rIns="0" bIns="0"/>
              <a:lstStyle/>
              <a:p>
                <a:pPr algn="l" defTabSz="325438"/>
                <a:r>
                  <a:rPr lang="en-US" sz="1100" dirty="0">
                    <a:latin typeface="ZapfHumnst Dm BT" charset="0"/>
                  </a:rPr>
                  <a:t>Database server</a:t>
                </a:r>
              </a:p>
            </p:txBody>
          </p:sp>
          <p:sp>
            <p:nvSpPr>
              <p:cNvPr id="160776" name="Rectangle 8"/>
              <p:cNvSpPr>
                <a:spLocks noChangeArrowheads="1"/>
              </p:cNvSpPr>
              <p:nvPr/>
            </p:nvSpPr>
            <p:spPr bwMode="auto">
              <a:xfrm>
                <a:off x="1721" y="1996"/>
                <a:ext cx="577" cy="253"/>
              </a:xfrm>
              <a:prstGeom prst="rect">
                <a:avLst/>
              </a:prstGeom>
              <a:noFill/>
              <a:ln w="9525">
                <a:noFill/>
                <a:miter lim="800000"/>
                <a:headEnd/>
                <a:tailEnd/>
              </a:ln>
              <a:effectLst/>
            </p:spPr>
            <p:txBody>
              <a:bodyPr lIns="0" tIns="0" rIns="0" bIns="0"/>
              <a:lstStyle/>
              <a:p>
                <a:pPr algn="l" defTabSz="325438"/>
                <a:r>
                  <a:rPr lang="en-US" sz="1100" dirty="0">
                    <a:latin typeface="ZapfHumnst Dm BT" charset="0"/>
                  </a:rPr>
                  <a:t>Application server</a:t>
                </a:r>
              </a:p>
            </p:txBody>
          </p:sp>
          <p:sp>
            <p:nvSpPr>
              <p:cNvPr id="160777" name="Rectangle 9"/>
              <p:cNvSpPr>
                <a:spLocks noChangeArrowheads="1"/>
              </p:cNvSpPr>
              <p:nvPr/>
            </p:nvSpPr>
            <p:spPr bwMode="auto">
              <a:xfrm>
                <a:off x="1701" y="2545"/>
                <a:ext cx="556" cy="273"/>
              </a:xfrm>
              <a:prstGeom prst="rect">
                <a:avLst/>
              </a:prstGeom>
              <a:noFill/>
              <a:ln w="9525">
                <a:noFill/>
                <a:miter lim="800000"/>
                <a:headEnd/>
                <a:tailEnd/>
              </a:ln>
              <a:effectLst/>
            </p:spPr>
            <p:txBody>
              <a:bodyPr lIns="0" tIns="0" rIns="0" bIns="0"/>
              <a:lstStyle/>
              <a:p>
                <a:pPr algn="l" defTabSz="325438"/>
                <a:r>
                  <a:rPr lang="en-US" sz="1100" dirty="0">
                    <a:latin typeface="ZapfHumnst Dm BT" charset="0"/>
                  </a:rPr>
                  <a:t>Presentation</a:t>
                </a:r>
              </a:p>
              <a:p>
                <a:pPr algn="l" defTabSz="325438"/>
                <a:r>
                  <a:rPr lang="en-US" sz="1100" dirty="0">
                    <a:latin typeface="ZapfHumnst Dm BT" charset="0"/>
                  </a:rPr>
                  <a:t>server</a:t>
                </a:r>
              </a:p>
            </p:txBody>
          </p:sp>
          <p:sp>
            <p:nvSpPr>
              <p:cNvPr id="160778" name="AutoShape 10"/>
              <p:cNvSpPr>
                <a:spLocks noChangeArrowheads="1"/>
              </p:cNvSpPr>
              <p:nvPr/>
            </p:nvSpPr>
            <p:spPr bwMode="auto">
              <a:xfrm>
                <a:off x="2228" y="1843"/>
                <a:ext cx="1665" cy="65"/>
              </a:xfrm>
              <a:prstGeom prst="roundRect">
                <a:avLst>
                  <a:gd name="adj" fmla="val 12495"/>
                </a:avLst>
              </a:prstGeom>
              <a:gradFill rotWithShape="0">
                <a:gsLst>
                  <a:gs pos="0">
                    <a:srgbClr val="FF8100">
                      <a:gamma/>
                      <a:tint val="20000"/>
                      <a:invGamma/>
                    </a:srgbClr>
                  </a:gs>
                  <a:gs pos="100000">
                    <a:srgbClr val="FF8100"/>
                  </a:gs>
                </a:gsLst>
                <a:lin ang="5400000" scaled="1"/>
              </a:gradFill>
              <a:ln w="25399">
                <a:solidFill>
                  <a:srgbClr val="FFFF35"/>
                </a:solidFill>
                <a:round/>
                <a:headEnd/>
                <a:tailEnd/>
              </a:ln>
              <a:effectLst>
                <a:outerShdw dist="107763" dir="18900000" algn="ctr" rotWithShape="0">
                  <a:srgbClr val="404040"/>
                </a:outerShdw>
              </a:effectLst>
            </p:spPr>
            <p:txBody>
              <a:bodyPr wrap="none" anchor="ctr"/>
              <a:lstStyle/>
              <a:p>
                <a:endParaRPr lang="en-US"/>
              </a:p>
            </p:txBody>
          </p:sp>
          <p:sp>
            <p:nvSpPr>
              <p:cNvPr id="160779" name="AutoShape 11"/>
              <p:cNvSpPr>
                <a:spLocks noChangeArrowheads="1"/>
              </p:cNvSpPr>
              <p:nvPr/>
            </p:nvSpPr>
            <p:spPr bwMode="auto">
              <a:xfrm>
                <a:off x="2737" y="1537"/>
                <a:ext cx="226" cy="280"/>
              </a:xfrm>
              <a:prstGeom prst="roundRect">
                <a:avLst>
                  <a:gd name="adj" fmla="val 12495"/>
                </a:avLst>
              </a:prstGeom>
              <a:solidFill>
                <a:srgbClr val="C0C0C0"/>
              </a:solidFill>
              <a:ln w="12699">
                <a:solidFill>
                  <a:srgbClr val="A2A2A2"/>
                </a:solidFill>
                <a:round/>
                <a:headEnd/>
                <a:tailEnd/>
              </a:ln>
              <a:effectLst/>
            </p:spPr>
            <p:txBody>
              <a:bodyPr wrap="none" anchor="ctr"/>
              <a:lstStyle/>
              <a:p>
                <a:endParaRPr lang="en-US"/>
              </a:p>
            </p:txBody>
          </p:sp>
          <p:sp>
            <p:nvSpPr>
              <p:cNvPr id="160780" name="AutoShape 12"/>
              <p:cNvSpPr>
                <a:spLocks noChangeArrowheads="1"/>
              </p:cNvSpPr>
              <p:nvPr/>
            </p:nvSpPr>
            <p:spPr bwMode="auto">
              <a:xfrm>
                <a:off x="2741" y="1825"/>
                <a:ext cx="219" cy="11"/>
              </a:xfrm>
              <a:prstGeom prst="roundRect">
                <a:avLst>
                  <a:gd name="adj" fmla="val 12495"/>
                </a:avLst>
              </a:prstGeom>
              <a:solidFill>
                <a:srgbClr val="000000"/>
              </a:solidFill>
              <a:ln w="12699">
                <a:solidFill>
                  <a:srgbClr val="000000"/>
                </a:solidFill>
                <a:round/>
                <a:headEnd/>
                <a:tailEnd/>
              </a:ln>
              <a:effectLst/>
            </p:spPr>
            <p:txBody>
              <a:bodyPr wrap="none" anchor="ctr"/>
              <a:lstStyle/>
              <a:p>
                <a:endParaRPr lang="en-US"/>
              </a:p>
            </p:txBody>
          </p:sp>
          <p:sp>
            <p:nvSpPr>
              <p:cNvPr id="160781" name="Line 13"/>
              <p:cNvSpPr>
                <a:spLocks noChangeShapeType="1"/>
              </p:cNvSpPr>
              <p:nvPr/>
            </p:nvSpPr>
            <p:spPr bwMode="auto">
              <a:xfrm>
                <a:off x="2744" y="1533"/>
                <a:ext cx="0" cy="288"/>
              </a:xfrm>
              <a:prstGeom prst="line">
                <a:avLst/>
              </a:prstGeom>
              <a:noFill/>
              <a:ln w="12699">
                <a:solidFill>
                  <a:srgbClr val="2F2F2F"/>
                </a:solidFill>
                <a:round/>
                <a:headEnd type="none" w="sm" len="sm"/>
                <a:tailEnd type="none" w="sm" len="sm"/>
              </a:ln>
              <a:effectLst/>
            </p:spPr>
            <p:txBody>
              <a:bodyPr wrap="none" anchor="ctr"/>
              <a:lstStyle/>
              <a:p>
                <a:endParaRPr lang="en-US"/>
              </a:p>
            </p:txBody>
          </p:sp>
          <p:sp>
            <p:nvSpPr>
              <p:cNvPr id="160782" name="Freeform 14"/>
              <p:cNvSpPr>
                <a:spLocks/>
              </p:cNvSpPr>
              <p:nvPr/>
            </p:nvSpPr>
            <p:spPr bwMode="auto">
              <a:xfrm>
                <a:off x="2746" y="1534"/>
                <a:ext cx="208" cy="287"/>
              </a:xfrm>
              <a:custGeom>
                <a:avLst/>
                <a:gdLst/>
                <a:ahLst/>
                <a:cxnLst>
                  <a:cxn ang="0">
                    <a:pos x="0" y="286"/>
                  </a:cxn>
                  <a:cxn ang="0">
                    <a:pos x="0" y="0"/>
                  </a:cxn>
                  <a:cxn ang="0">
                    <a:pos x="207" y="0"/>
                  </a:cxn>
                </a:cxnLst>
                <a:rect l="0" t="0" r="r" b="b"/>
                <a:pathLst>
                  <a:path w="208" h="287">
                    <a:moveTo>
                      <a:pt x="0" y="286"/>
                    </a:moveTo>
                    <a:lnTo>
                      <a:pt x="0" y="0"/>
                    </a:lnTo>
                    <a:lnTo>
                      <a:pt x="207" y="0"/>
                    </a:lnTo>
                  </a:path>
                </a:pathLst>
              </a:custGeom>
              <a:noFill/>
              <a:ln w="12699" cap="rnd" cmpd="sng">
                <a:solidFill>
                  <a:srgbClr val="FFFFFF"/>
                </a:solidFill>
                <a:prstDash val="solid"/>
                <a:round/>
                <a:headEnd type="none" w="sm" len="sm"/>
                <a:tailEnd type="none" w="sm" len="sm"/>
              </a:ln>
              <a:effectLst/>
            </p:spPr>
            <p:txBody>
              <a:bodyPr/>
              <a:lstStyle/>
              <a:p>
                <a:endParaRPr lang="en-US"/>
              </a:p>
            </p:txBody>
          </p:sp>
          <p:sp>
            <p:nvSpPr>
              <p:cNvPr id="160783" name="Freeform 15"/>
              <p:cNvSpPr>
                <a:spLocks/>
              </p:cNvSpPr>
              <p:nvPr/>
            </p:nvSpPr>
            <p:spPr bwMode="auto">
              <a:xfrm>
                <a:off x="2734" y="1533"/>
                <a:ext cx="19" cy="286"/>
              </a:xfrm>
              <a:custGeom>
                <a:avLst/>
                <a:gdLst/>
                <a:ahLst/>
                <a:cxnLst>
                  <a:cxn ang="0">
                    <a:pos x="0" y="285"/>
                  </a:cxn>
                  <a:cxn ang="0">
                    <a:pos x="0" y="0"/>
                  </a:cxn>
                  <a:cxn ang="0">
                    <a:pos x="18" y="0"/>
                  </a:cxn>
                </a:cxnLst>
                <a:rect l="0" t="0" r="r" b="b"/>
                <a:pathLst>
                  <a:path w="19" h="286">
                    <a:moveTo>
                      <a:pt x="0" y="285"/>
                    </a:moveTo>
                    <a:lnTo>
                      <a:pt x="0" y="0"/>
                    </a:lnTo>
                    <a:lnTo>
                      <a:pt x="18" y="0"/>
                    </a:lnTo>
                  </a:path>
                </a:pathLst>
              </a:custGeom>
              <a:noFill/>
              <a:ln w="12699" cap="rnd" cmpd="sng">
                <a:solidFill>
                  <a:srgbClr val="FFFFFF"/>
                </a:solidFill>
                <a:prstDash val="solid"/>
                <a:round/>
                <a:headEnd type="none" w="sm" len="sm"/>
                <a:tailEnd type="none" w="sm" len="sm"/>
              </a:ln>
              <a:effectLst/>
            </p:spPr>
            <p:txBody>
              <a:bodyPr/>
              <a:lstStyle/>
              <a:p>
                <a:endParaRPr lang="en-US"/>
              </a:p>
            </p:txBody>
          </p:sp>
          <p:sp>
            <p:nvSpPr>
              <p:cNvPr id="160784" name="Freeform 16"/>
              <p:cNvSpPr>
                <a:spLocks/>
              </p:cNvSpPr>
              <p:nvPr/>
            </p:nvSpPr>
            <p:spPr bwMode="auto">
              <a:xfrm>
                <a:off x="2955" y="1533"/>
                <a:ext cx="19" cy="286"/>
              </a:xfrm>
              <a:custGeom>
                <a:avLst/>
                <a:gdLst/>
                <a:ahLst/>
                <a:cxnLst>
                  <a:cxn ang="0">
                    <a:pos x="0" y="0"/>
                  </a:cxn>
                  <a:cxn ang="0">
                    <a:pos x="18" y="0"/>
                  </a:cxn>
                  <a:cxn ang="0">
                    <a:pos x="18" y="285"/>
                  </a:cxn>
                </a:cxnLst>
                <a:rect l="0" t="0" r="r" b="b"/>
                <a:pathLst>
                  <a:path w="19" h="286">
                    <a:moveTo>
                      <a:pt x="0" y="0"/>
                    </a:moveTo>
                    <a:lnTo>
                      <a:pt x="18" y="0"/>
                    </a:lnTo>
                    <a:lnTo>
                      <a:pt x="18" y="285"/>
                    </a:lnTo>
                  </a:path>
                </a:pathLst>
              </a:custGeom>
              <a:noFill/>
              <a:ln w="12699" cap="rnd" cmpd="sng">
                <a:solidFill>
                  <a:srgbClr val="FFFFFF"/>
                </a:solidFill>
                <a:prstDash val="solid"/>
                <a:round/>
                <a:headEnd type="none" w="sm" len="sm"/>
                <a:tailEnd type="none" w="sm" len="sm"/>
              </a:ln>
              <a:effectLst/>
            </p:spPr>
            <p:txBody>
              <a:bodyPr/>
              <a:lstStyle/>
              <a:p>
                <a:endParaRPr lang="en-US"/>
              </a:p>
            </p:txBody>
          </p:sp>
          <p:sp>
            <p:nvSpPr>
              <p:cNvPr id="160785" name="Line 17"/>
              <p:cNvSpPr>
                <a:spLocks noChangeShapeType="1"/>
              </p:cNvSpPr>
              <p:nvPr/>
            </p:nvSpPr>
            <p:spPr bwMode="auto">
              <a:xfrm>
                <a:off x="2955" y="1533"/>
                <a:ext cx="0" cy="289"/>
              </a:xfrm>
              <a:prstGeom prst="line">
                <a:avLst/>
              </a:prstGeom>
              <a:noFill/>
              <a:ln w="12699">
                <a:solidFill>
                  <a:srgbClr val="2F2F2F"/>
                </a:solidFill>
                <a:round/>
                <a:headEnd type="none" w="sm" len="sm"/>
                <a:tailEnd type="none" w="sm" len="sm"/>
              </a:ln>
              <a:effectLst/>
            </p:spPr>
            <p:txBody>
              <a:bodyPr wrap="none" anchor="ctr"/>
              <a:lstStyle/>
              <a:p>
                <a:endParaRPr lang="en-US"/>
              </a:p>
            </p:txBody>
          </p:sp>
          <p:sp>
            <p:nvSpPr>
              <p:cNvPr id="160786" name="AutoShape 18"/>
              <p:cNvSpPr>
                <a:spLocks noChangeArrowheads="1"/>
              </p:cNvSpPr>
              <p:nvPr/>
            </p:nvSpPr>
            <p:spPr bwMode="auto">
              <a:xfrm>
                <a:off x="2752" y="1553"/>
                <a:ext cx="41" cy="62"/>
              </a:xfrm>
              <a:prstGeom prst="roundRect">
                <a:avLst>
                  <a:gd name="adj" fmla="val 12495"/>
                </a:avLst>
              </a:prstGeom>
              <a:solidFill>
                <a:srgbClr val="E1E1E1"/>
              </a:solidFill>
              <a:ln w="9525">
                <a:noFill/>
                <a:round/>
                <a:headEnd/>
                <a:tailEnd/>
              </a:ln>
              <a:effectLst/>
            </p:spPr>
            <p:txBody>
              <a:bodyPr wrap="none" anchor="ctr"/>
              <a:lstStyle/>
              <a:p>
                <a:endParaRPr lang="en-US"/>
              </a:p>
            </p:txBody>
          </p:sp>
          <p:sp>
            <p:nvSpPr>
              <p:cNvPr id="160787" name="AutoShape 19"/>
              <p:cNvSpPr>
                <a:spLocks noChangeArrowheads="1"/>
              </p:cNvSpPr>
              <p:nvPr/>
            </p:nvSpPr>
            <p:spPr bwMode="auto">
              <a:xfrm>
                <a:off x="2761" y="1561"/>
                <a:ext cx="24" cy="46"/>
              </a:xfrm>
              <a:prstGeom prst="roundRect">
                <a:avLst>
                  <a:gd name="adj" fmla="val 12495"/>
                </a:avLst>
              </a:prstGeom>
              <a:solidFill>
                <a:srgbClr val="C0C0C0"/>
              </a:solidFill>
              <a:ln w="12699">
                <a:solidFill>
                  <a:srgbClr val="404040"/>
                </a:solidFill>
                <a:round/>
                <a:headEnd/>
                <a:tailEnd/>
              </a:ln>
              <a:effectLst/>
            </p:spPr>
            <p:txBody>
              <a:bodyPr wrap="none" anchor="ctr"/>
              <a:lstStyle/>
              <a:p>
                <a:endParaRPr lang="en-US"/>
              </a:p>
            </p:txBody>
          </p:sp>
          <p:sp>
            <p:nvSpPr>
              <p:cNvPr id="160788" name="AutoShape 20"/>
              <p:cNvSpPr>
                <a:spLocks noChangeArrowheads="1"/>
              </p:cNvSpPr>
              <p:nvPr/>
            </p:nvSpPr>
            <p:spPr bwMode="auto">
              <a:xfrm>
                <a:off x="2762" y="1598"/>
                <a:ext cx="20" cy="10"/>
              </a:xfrm>
              <a:prstGeom prst="roundRect">
                <a:avLst>
                  <a:gd name="adj" fmla="val 12495"/>
                </a:avLst>
              </a:prstGeom>
              <a:solidFill>
                <a:srgbClr val="C0C0C0"/>
              </a:solidFill>
              <a:ln w="12699">
                <a:solidFill>
                  <a:srgbClr val="4F4F4F"/>
                </a:solidFill>
                <a:round/>
                <a:headEnd/>
                <a:tailEnd/>
              </a:ln>
              <a:effectLst/>
            </p:spPr>
            <p:txBody>
              <a:bodyPr wrap="none" anchor="ctr"/>
              <a:lstStyle/>
              <a:p>
                <a:endParaRPr lang="en-US"/>
              </a:p>
            </p:txBody>
          </p:sp>
          <p:sp>
            <p:nvSpPr>
              <p:cNvPr id="160789" name="AutoShape 21"/>
              <p:cNvSpPr>
                <a:spLocks noChangeArrowheads="1"/>
              </p:cNvSpPr>
              <p:nvPr/>
            </p:nvSpPr>
            <p:spPr bwMode="auto">
              <a:xfrm>
                <a:off x="2762" y="1561"/>
                <a:ext cx="10" cy="28"/>
              </a:xfrm>
              <a:prstGeom prst="roundRect">
                <a:avLst>
                  <a:gd name="adj" fmla="val 12495"/>
                </a:avLst>
              </a:prstGeom>
              <a:solidFill>
                <a:srgbClr val="C0C0C0"/>
              </a:solidFill>
              <a:ln w="12699">
                <a:solidFill>
                  <a:srgbClr val="404040"/>
                </a:solidFill>
                <a:round/>
                <a:headEnd/>
                <a:tailEnd/>
              </a:ln>
              <a:effectLst/>
            </p:spPr>
            <p:txBody>
              <a:bodyPr wrap="none" anchor="ctr"/>
              <a:lstStyle/>
              <a:p>
                <a:endParaRPr lang="en-US"/>
              </a:p>
            </p:txBody>
          </p:sp>
          <p:sp>
            <p:nvSpPr>
              <p:cNvPr id="160790" name="AutoShape 22"/>
              <p:cNvSpPr>
                <a:spLocks noChangeArrowheads="1"/>
              </p:cNvSpPr>
              <p:nvPr/>
            </p:nvSpPr>
            <p:spPr bwMode="auto">
              <a:xfrm>
                <a:off x="2782" y="1562"/>
                <a:ext cx="9" cy="24"/>
              </a:xfrm>
              <a:prstGeom prst="roundRect">
                <a:avLst>
                  <a:gd name="adj" fmla="val 12495"/>
                </a:avLst>
              </a:prstGeom>
              <a:solidFill>
                <a:srgbClr val="404040"/>
              </a:solidFill>
              <a:ln w="12699">
                <a:solidFill>
                  <a:srgbClr val="404040"/>
                </a:solidFill>
                <a:round/>
                <a:headEnd/>
                <a:tailEnd/>
              </a:ln>
              <a:effectLst/>
            </p:spPr>
            <p:txBody>
              <a:bodyPr wrap="none" anchor="ctr"/>
              <a:lstStyle/>
              <a:p>
                <a:endParaRPr lang="en-US"/>
              </a:p>
            </p:txBody>
          </p:sp>
          <p:sp>
            <p:nvSpPr>
              <p:cNvPr id="160791" name="AutoShape 23"/>
              <p:cNvSpPr>
                <a:spLocks noChangeArrowheads="1"/>
              </p:cNvSpPr>
              <p:nvPr/>
            </p:nvSpPr>
            <p:spPr bwMode="auto">
              <a:xfrm>
                <a:off x="2764" y="1570"/>
                <a:ext cx="10" cy="17"/>
              </a:xfrm>
              <a:prstGeom prst="roundRect">
                <a:avLst>
                  <a:gd name="adj" fmla="val 12495"/>
                </a:avLst>
              </a:prstGeom>
              <a:solidFill>
                <a:srgbClr val="808080"/>
              </a:solidFill>
              <a:ln w="12699">
                <a:solidFill>
                  <a:srgbClr val="404040"/>
                </a:solidFill>
                <a:round/>
                <a:headEnd/>
                <a:tailEnd/>
              </a:ln>
              <a:effectLst/>
            </p:spPr>
            <p:txBody>
              <a:bodyPr wrap="none" anchor="ctr"/>
              <a:lstStyle/>
              <a:p>
                <a:endParaRPr lang="en-US"/>
              </a:p>
            </p:txBody>
          </p:sp>
          <p:sp>
            <p:nvSpPr>
              <p:cNvPr id="160792" name="AutoShape 24"/>
              <p:cNvSpPr>
                <a:spLocks noChangeArrowheads="1"/>
              </p:cNvSpPr>
              <p:nvPr/>
            </p:nvSpPr>
            <p:spPr bwMode="auto">
              <a:xfrm>
                <a:off x="2764" y="1570"/>
                <a:ext cx="10" cy="11"/>
              </a:xfrm>
              <a:prstGeom prst="roundRect">
                <a:avLst>
                  <a:gd name="adj" fmla="val 12495"/>
                </a:avLst>
              </a:prstGeom>
              <a:solidFill>
                <a:srgbClr val="404040"/>
              </a:solidFill>
              <a:ln w="12699">
                <a:solidFill>
                  <a:srgbClr val="404040"/>
                </a:solidFill>
                <a:round/>
                <a:headEnd/>
                <a:tailEnd/>
              </a:ln>
              <a:effectLst/>
            </p:spPr>
            <p:txBody>
              <a:bodyPr wrap="none" anchor="ctr"/>
              <a:lstStyle/>
              <a:p>
                <a:endParaRPr lang="en-US"/>
              </a:p>
            </p:txBody>
          </p:sp>
          <p:sp>
            <p:nvSpPr>
              <p:cNvPr id="160793" name="AutoShape 25"/>
              <p:cNvSpPr>
                <a:spLocks noChangeArrowheads="1"/>
              </p:cNvSpPr>
              <p:nvPr/>
            </p:nvSpPr>
            <p:spPr bwMode="auto">
              <a:xfrm>
                <a:off x="2775" y="1561"/>
                <a:ext cx="10" cy="28"/>
              </a:xfrm>
              <a:prstGeom prst="roundRect">
                <a:avLst>
                  <a:gd name="adj" fmla="val 12495"/>
                </a:avLst>
              </a:prstGeom>
              <a:solidFill>
                <a:srgbClr val="404040"/>
              </a:solidFill>
              <a:ln w="12699">
                <a:solidFill>
                  <a:srgbClr val="404040"/>
                </a:solidFill>
                <a:round/>
                <a:headEnd/>
                <a:tailEnd/>
              </a:ln>
              <a:effectLst/>
            </p:spPr>
            <p:txBody>
              <a:bodyPr wrap="none" anchor="ctr"/>
              <a:lstStyle/>
              <a:p>
                <a:endParaRPr lang="en-US"/>
              </a:p>
            </p:txBody>
          </p:sp>
          <p:sp>
            <p:nvSpPr>
              <p:cNvPr id="160794" name="AutoShape 26"/>
              <p:cNvSpPr>
                <a:spLocks noChangeArrowheads="1"/>
              </p:cNvSpPr>
              <p:nvPr/>
            </p:nvSpPr>
            <p:spPr bwMode="auto">
              <a:xfrm>
                <a:off x="2779" y="1562"/>
                <a:ext cx="10" cy="24"/>
              </a:xfrm>
              <a:prstGeom prst="roundRect">
                <a:avLst>
                  <a:gd name="adj" fmla="val 12495"/>
                </a:avLst>
              </a:prstGeom>
              <a:solidFill>
                <a:srgbClr val="E1E1E1"/>
              </a:solidFill>
              <a:ln w="12699">
                <a:solidFill>
                  <a:srgbClr val="404040"/>
                </a:solidFill>
                <a:round/>
                <a:headEnd/>
                <a:tailEnd/>
              </a:ln>
              <a:effectLst/>
            </p:spPr>
            <p:txBody>
              <a:bodyPr wrap="none" anchor="ctr"/>
              <a:lstStyle/>
              <a:p>
                <a:endParaRPr lang="en-US"/>
              </a:p>
            </p:txBody>
          </p:sp>
          <p:sp>
            <p:nvSpPr>
              <p:cNvPr id="160795" name="AutoShape 27"/>
              <p:cNvSpPr>
                <a:spLocks noChangeArrowheads="1"/>
              </p:cNvSpPr>
              <p:nvPr/>
            </p:nvSpPr>
            <p:spPr bwMode="auto">
              <a:xfrm>
                <a:off x="2770" y="1601"/>
                <a:ext cx="10" cy="10"/>
              </a:xfrm>
              <a:prstGeom prst="roundRect">
                <a:avLst>
                  <a:gd name="adj" fmla="val 12495"/>
                </a:avLst>
              </a:prstGeom>
              <a:solidFill>
                <a:srgbClr val="E1E1E1"/>
              </a:solidFill>
              <a:ln w="12699">
                <a:solidFill>
                  <a:srgbClr val="8F8F8F"/>
                </a:solidFill>
                <a:round/>
                <a:headEnd/>
                <a:tailEnd/>
              </a:ln>
              <a:effectLst/>
            </p:spPr>
            <p:txBody>
              <a:bodyPr wrap="none" anchor="ctr"/>
              <a:lstStyle/>
              <a:p>
                <a:endParaRPr lang="en-US"/>
              </a:p>
            </p:txBody>
          </p:sp>
          <p:sp>
            <p:nvSpPr>
              <p:cNvPr id="160796" name="Oval 28"/>
              <p:cNvSpPr>
                <a:spLocks noChangeArrowheads="1"/>
              </p:cNvSpPr>
              <p:nvPr/>
            </p:nvSpPr>
            <p:spPr bwMode="auto">
              <a:xfrm rot="10860000">
                <a:off x="2764" y="1603"/>
                <a:ext cx="10" cy="10"/>
              </a:xfrm>
              <a:prstGeom prst="ellipse">
                <a:avLst/>
              </a:prstGeom>
              <a:solidFill>
                <a:srgbClr val="404040"/>
              </a:solidFill>
              <a:ln w="12699">
                <a:solidFill>
                  <a:srgbClr val="404040"/>
                </a:solidFill>
                <a:round/>
                <a:headEnd/>
                <a:tailEnd/>
              </a:ln>
              <a:effectLst/>
            </p:spPr>
            <p:txBody>
              <a:bodyPr wrap="none" anchor="ctr"/>
              <a:lstStyle/>
              <a:p>
                <a:endParaRPr lang="en-US"/>
              </a:p>
            </p:txBody>
          </p:sp>
          <p:sp>
            <p:nvSpPr>
              <p:cNvPr id="160797" name="Oval 29"/>
              <p:cNvSpPr>
                <a:spLocks noChangeArrowheads="1"/>
              </p:cNvSpPr>
              <p:nvPr/>
            </p:nvSpPr>
            <p:spPr bwMode="auto">
              <a:xfrm rot="10860000">
                <a:off x="2764" y="1607"/>
                <a:ext cx="10" cy="11"/>
              </a:xfrm>
              <a:prstGeom prst="ellipse">
                <a:avLst/>
              </a:prstGeom>
              <a:solidFill>
                <a:srgbClr val="404040"/>
              </a:solidFill>
              <a:ln w="12699">
                <a:solidFill>
                  <a:srgbClr val="404040"/>
                </a:solidFill>
                <a:round/>
                <a:headEnd/>
                <a:tailEnd/>
              </a:ln>
              <a:effectLst/>
            </p:spPr>
            <p:txBody>
              <a:bodyPr wrap="none" anchor="ctr"/>
              <a:lstStyle/>
              <a:p>
                <a:endParaRPr lang="en-US"/>
              </a:p>
            </p:txBody>
          </p:sp>
          <p:sp>
            <p:nvSpPr>
              <p:cNvPr id="160798" name="Freeform 30"/>
              <p:cNvSpPr>
                <a:spLocks/>
              </p:cNvSpPr>
              <p:nvPr/>
            </p:nvSpPr>
            <p:spPr bwMode="auto">
              <a:xfrm>
                <a:off x="2752" y="1552"/>
                <a:ext cx="42" cy="65"/>
              </a:xfrm>
              <a:custGeom>
                <a:avLst/>
                <a:gdLst/>
                <a:ahLst/>
                <a:cxnLst>
                  <a:cxn ang="0">
                    <a:pos x="41" y="0"/>
                  </a:cxn>
                  <a:cxn ang="0">
                    <a:pos x="41" y="64"/>
                  </a:cxn>
                  <a:cxn ang="0">
                    <a:pos x="0" y="64"/>
                  </a:cxn>
                </a:cxnLst>
                <a:rect l="0" t="0" r="r" b="b"/>
                <a:pathLst>
                  <a:path w="42" h="65">
                    <a:moveTo>
                      <a:pt x="41" y="0"/>
                    </a:moveTo>
                    <a:lnTo>
                      <a:pt x="41" y="64"/>
                    </a:lnTo>
                    <a:lnTo>
                      <a:pt x="0" y="64"/>
                    </a:lnTo>
                  </a:path>
                </a:pathLst>
              </a:custGeom>
              <a:noFill/>
              <a:ln w="12699" cap="rnd" cmpd="sng">
                <a:solidFill>
                  <a:srgbClr val="404040"/>
                </a:solidFill>
                <a:prstDash val="solid"/>
                <a:round/>
                <a:headEnd type="none" w="sm" len="sm"/>
                <a:tailEnd type="none" w="sm" len="sm"/>
              </a:ln>
              <a:effectLst/>
            </p:spPr>
            <p:txBody>
              <a:bodyPr/>
              <a:lstStyle/>
              <a:p>
                <a:endParaRPr lang="en-US"/>
              </a:p>
            </p:txBody>
          </p:sp>
          <p:sp>
            <p:nvSpPr>
              <p:cNvPr id="160799" name="AutoShape 31"/>
              <p:cNvSpPr>
                <a:spLocks noChangeArrowheads="1"/>
              </p:cNvSpPr>
              <p:nvPr/>
            </p:nvSpPr>
            <p:spPr bwMode="auto">
              <a:xfrm>
                <a:off x="2784" y="1601"/>
                <a:ext cx="10" cy="10"/>
              </a:xfrm>
              <a:prstGeom prst="roundRect">
                <a:avLst>
                  <a:gd name="adj" fmla="val 12495"/>
                </a:avLst>
              </a:prstGeom>
              <a:solidFill>
                <a:srgbClr val="E1E1E1"/>
              </a:solidFill>
              <a:ln w="12699">
                <a:solidFill>
                  <a:srgbClr val="8F8F8F"/>
                </a:solidFill>
                <a:round/>
                <a:headEnd/>
                <a:tailEnd/>
              </a:ln>
              <a:effectLst/>
            </p:spPr>
            <p:txBody>
              <a:bodyPr wrap="none" anchor="ctr"/>
              <a:lstStyle/>
              <a:p>
                <a:endParaRPr lang="en-US"/>
              </a:p>
            </p:txBody>
          </p:sp>
          <p:sp>
            <p:nvSpPr>
              <p:cNvPr id="160800" name="AutoShape 32"/>
              <p:cNvSpPr>
                <a:spLocks noChangeArrowheads="1"/>
              </p:cNvSpPr>
              <p:nvPr/>
            </p:nvSpPr>
            <p:spPr bwMode="auto">
              <a:xfrm>
                <a:off x="2808" y="1559"/>
                <a:ext cx="135" cy="50"/>
              </a:xfrm>
              <a:prstGeom prst="roundRect">
                <a:avLst>
                  <a:gd name="adj" fmla="val 12495"/>
                </a:avLst>
              </a:prstGeom>
              <a:solidFill>
                <a:srgbClr val="FFFFFF"/>
              </a:solidFill>
              <a:ln w="12699">
                <a:solidFill>
                  <a:srgbClr val="000000"/>
                </a:solidFill>
                <a:round/>
                <a:headEnd/>
                <a:tailEnd/>
              </a:ln>
              <a:effectLst/>
            </p:spPr>
            <p:txBody>
              <a:bodyPr wrap="none" anchor="ctr"/>
              <a:lstStyle/>
              <a:p>
                <a:endParaRPr lang="en-US"/>
              </a:p>
            </p:txBody>
          </p:sp>
          <p:sp>
            <p:nvSpPr>
              <p:cNvPr id="160801" name="AutoShape 33"/>
              <p:cNvSpPr>
                <a:spLocks noChangeArrowheads="1"/>
              </p:cNvSpPr>
              <p:nvPr/>
            </p:nvSpPr>
            <p:spPr bwMode="auto">
              <a:xfrm>
                <a:off x="2810" y="1570"/>
                <a:ext cx="131"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02" name="AutoShape 34"/>
              <p:cNvSpPr>
                <a:spLocks noChangeArrowheads="1"/>
              </p:cNvSpPr>
              <p:nvPr/>
            </p:nvSpPr>
            <p:spPr bwMode="auto">
              <a:xfrm>
                <a:off x="2810" y="1580"/>
                <a:ext cx="132" cy="12"/>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03" name="AutoShape 35"/>
              <p:cNvSpPr>
                <a:spLocks noChangeArrowheads="1"/>
              </p:cNvSpPr>
              <p:nvPr/>
            </p:nvSpPr>
            <p:spPr bwMode="auto">
              <a:xfrm>
                <a:off x="2810" y="1594"/>
                <a:ext cx="132"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04" name="AutoShape 36"/>
              <p:cNvSpPr>
                <a:spLocks noChangeArrowheads="1"/>
              </p:cNvSpPr>
              <p:nvPr/>
            </p:nvSpPr>
            <p:spPr bwMode="auto">
              <a:xfrm>
                <a:off x="2810" y="1606"/>
                <a:ext cx="132"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05" name="Line 37"/>
              <p:cNvSpPr>
                <a:spLocks noChangeShapeType="1"/>
              </p:cNvSpPr>
              <p:nvPr/>
            </p:nvSpPr>
            <p:spPr bwMode="auto">
              <a:xfrm>
                <a:off x="2812"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06" name="Line 38"/>
              <p:cNvSpPr>
                <a:spLocks noChangeShapeType="1"/>
              </p:cNvSpPr>
              <p:nvPr/>
            </p:nvSpPr>
            <p:spPr bwMode="auto">
              <a:xfrm>
                <a:off x="2819"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07" name="Line 39"/>
              <p:cNvSpPr>
                <a:spLocks noChangeShapeType="1"/>
              </p:cNvSpPr>
              <p:nvPr/>
            </p:nvSpPr>
            <p:spPr bwMode="auto">
              <a:xfrm>
                <a:off x="2826"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08" name="Line 40"/>
              <p:cNvSpPr>
                <a:spLocks noChangeShapeType="1"/>
              </p:cNvSpPr>
              <p:nvPr/>
            </p:nvSpPr>
            <p:spPr bwMode="auto">
              <a:xfrm>
                <a:off x="2834"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09" name="Line 41"/>
              <p:cNvSpPr>
                <a:spLocks noChangeShapeType="1"/>
              </p:cNvSpPr>
              <p:nvPr/>
            </p:nvSpPr>
            <p:spPr bwMode="auto">
              <a:xfrm>
                <a:off x="2840"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10" name="Line 42"/>
              <p:cNvSpPr>
                <a:spLocks noChangeShapeType="1"/>
              </p:cNvSpPr>
              <p:nvPr/>
            </p:nvSpPr>
            <p:spPr bwMode="auto">
              <a:xfrm>
                <a:off x="2846"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11" name="Line 43"/>
              <p:cNvSpPr>
                <a:spLocks noChangeShapeType="1"/>
              </p:cNvSpPr>
              <p:nvPr/>
            </p:nvSpPr>
            <p:spPr bwMode="auto">
              <a:xfrm>
                <a:off x="2852"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12" name="Line 44"/>
              <p:cNvSpPr>
                <a:spLocks noChangeShapeType="1"/>
              </p:cNvSpPr>
              <p:nvPr/>
            </p:nvSpPr>
            <p:spPr bwMode="auto">
              <a:xfrm>
                <a:off x="2861"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13" name="Line 45"/>
              <p:cNvSpPr>
                <a:spLocks noChangeShapeType="1"/>
              </p:cNvSpPr>
              <p:nvPr/>
            </p:nvSpPr>
            <p:spPr bwMode="auto">
              <a:xfrm>
                <a:off x="2866"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14" name="Line 46"/>
              <p:cNvSpPr>
                <a:spLocks noChangeShapeType="1"/>
              </p:cNvSpPr>
              <p:nvPr/>
            </p:nvSpPr>
            <p:spPr bwMode="auto">
              <a:xfrm>
                <a:off x="2873"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15" name="Line 47"/>
              <p:cNvSpPr>
                <a:spLocks noChangeShapeType="1"/>
              </p:cNvSpPr>
              <p:nvPr/>
            </p:nvSpPr>
            <p:spPr bwMode="auto">
              <a:xfrm>
                <a:off x="2880"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16" name="Line 48"/>
              <p:cNvSpPr>
                <a:spLocks noChangeShapeType="1"/>
              </p:cNvSpPr>
              <p:nvPr/>
            </p:nvSpPr>
            <p:spPr bwMode="auto">
              <a:xfrm>
                <a:off x="2886"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17" name="Line 49"/>
              <p:cNvSpPr>
                <a:spLocks noChangeShapeType="1"/>
              </p:cNvSpPr>
              <p:nvPr/>
            </p:nvSpPr>
            <p:spPr bwMode="auto">
              <a:xfrm>
                <a:off x="2893"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18" name="Line 50"/>
              <p:cNvSpPr>
                <a:spLocks noChangeShapeType="1"/>
              </p:cNvSpPr>
              <p:nvPr/>
            </p:nvSpPr>
            <p:spPr bwMode="auto">
              <a:xfrm>
                <a:off x="2900"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19" name="Line 51"/>
              <p:cNvSpPr>
                <a:spLocks noChangeShapeType="1"/>
              </p:cNvSpPr>
              <p:nvPr/>
            </p:nvSpPr>
            <p:spPr bwMode="auto">
              <a:xfrm>
                <a:off x="2907"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20" name="Line 52"/>
              <p:cNvSpPr>
                <a:spLocks noChangeShapeType="1"/>
              </p:cNvSpPr>
              <p:nvPr/>
            </p:nvSpPr>
            <p:spPr bwMode="auto">
              <a:xfrm>
                <a:off x="2912"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21" name="Line 53"/>
              <p:cNvSpPr>
                <a:spLocks noChangeShapeType="1"/>
              </p:cNvSpPr>
              <p:nvPr/>
            </p:nvSpPr>
            <p:spPr bwMode="auto">
              <a:xfrm>
                <a:off x="2920"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22" name="Line 54"/>
              <p:cNvSpPr>
                <a:spLocks noChangeShapeType="1"/>
              </p:cNvSpPr>
              <p:nvPr/>
            </p:nvSpPr>
            <p:spPr bwMode="auto">
              <a:xfrm>
                <a:off x="2927"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23" name="Line 55"/>
              <p:cNvSpPr>
                <a:spLocks noChangeShapeType="1"/>
              </p:cNvSpPr>
              <p:nvPr/>
            </p:nvSpPr>
            <p:spPr bwMode="auto">
              <a:xfrm>
                <a:off x="2932"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24" name="Line 56"/>
              <p:cNvSpPr>
                <a:spLocks noChangeShapeType="1"/>
              </p:cNvSpPr>
              <p:nvPr/>
            </p:nvSpPr>
            <p:spPr bwMode="auto">
              <a:xfrm>
                <a:off x="2941" y="155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25" name="AutoShape 57"/>
              <p:cNvSpPr>
                <a:spLocks noChangeArrowheads="1"/>
              </p:cNvSpPr>
              <p:nvPr/>
            </p:nvSpPr>
            <p:spPr bwMode="auto">
              <a:xfrm>
                <a:off x="2808" y="1661"/>
                <a:ext cx="135" cy="51"/>
              </a:xfrm>
              <a:prstGeom prst="roundRect">
                <a:avLst>
                  <a:gd name="adj" fmla="val 12495"/>
                </a:avLst>
              </a:prstGeom>
              <a:solidFill>
                <a:srgbClr val="FFFFFF"/>
              </a:solidFill>
              <a:ln w="12699">
                <a:solidFill>
                  <a:srgbClr val="000000"/>
                </a:solidFill>
                <a:round/>
                <a:headEnd/>
                <a:tailEnd/>
              </a:ln>
              <a:effectLst/>
            </p:spPr>
            <p:txBody>
              <a:bodyPr wrap="none" anchor="ctr"/>
              <a:lstStyle/>
              <a:p>
                <a:endParaRPr lang="en-US"/>
              </a:p>
            </p:txBody>
          </p:sp>
          <p:sp>
            <p:nvSpPr>
              <p:cNvPr id="160826" name="AutoShape 58"/>
              <p:cNvSpPr>
                <a:spLocks noChangeArrowheads="1"/>
              </p:cNvSpPr>
              <p:nvPr/>
            </p:nvSpPr>
            <p:spPr bwMode="auto">
              <a:xfrm>
                <a:off x="2808" y="1671"/>
                <a:ext cx="133"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27" name="AutoShape 59"/>
              <p:cNvSpPr>
                <a:spLocks noChangeArrowheads="1"/>
              </p:cNvSpPr>
              <p:nvPr/>
            </p:nvSpPr>
            <p:spPr bwMode="auto">
              <a:xfrm>
                <a:off x="2808" y="1683"/>
                <a:ext cx="134"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28" name="AutoShape 60"/>
              <p:cNvSpPr>
                <a:spLocks noChangeArrowheads="1"/>
              </p:cNvSpPr>
              <p:nvPr/>
            </p:nvSpPr>
            <p:spPr bwMode="auto">
              <a:xfrm>
                <a:off x="2808" y="1697"/>
                <a:ext cx="134"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29" name="AutoShape 61"/>
              <p:cNvSpPr>
                <a:spLocks noChangeArrowheads="1"/>
              </p:cNvSpPr>
              <p:nvPr/>
            </p:nvSpPr>
            <p:spPr bwMode="auto">
              <a:xfrm>
                <a:off x="2808" y="1708"/>
                <a:ext cx="134"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30" name="Line 62"/>
              <p:cNvSpPr>
                <a:spLocks noChangeShapeType="1"/>
              </p:cNvSpPr>
              <p:nvPr/>
            </p:nvSpPr>
            <p:spPr bwMode="auto">
              <a:xfrm>
                <a:off x="2812"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31" name="Line 63"/>
              <p:cNvSpPr>
                <a:spLocks noChangeShapeType="1"/>
              </p:cNvSpPr>
              <p:nvPr/>
            </p:nvSpPr>
            <p:spPr bwMode="auto">
              <a:xfrm>
                <a:off x="2819"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32" name="Line 64"/>
              <p:cNvSpPr>
                <a:spLocks noChangeShapeType="1"/>
              </p:cNvSpPr>
              <p:nvPr/>
            </p:nvSpPr>
            <p:spPr bwMode="auto">
              <a:xfrm>
                <a:off x="2826"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33" name="Line 65"/>
              <p:cNvSpPr>
                <a:spLocks noChangeShapeType="1"/>
              </p:cNvSpPr>
              <p:nvPr/>
            </p:nvSpPr>
            <p:spPr bwMode="auto">
              <a:xfrm>
                <a:off x="2834"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34" name="Line 66"/>
              <p:cNvSpPr>
                <a:spLocks noChangeShapeType="1"/>
              </p:cNvSpPr>
              <p:nvPr/>
            </p:nvSpPr>
            <p:spPr bwMode="auto">
              <a:xfrm>
                <a:off x="2840"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35" name="Line 67"/>
              <p:cNvSpPr>
                <a:spLocks noChangeShapeType="1"/>
              </p:cNvSpPr>
              <p:nvPr/>
            </p:nvSpPr>
            <p:spPr bwMode="auto">
              <a:xfrm>
                <a:off x="2846"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36" name="Line 68"/>
              <p:cNvSpPr>
                <a:spLocks noChangeShapeType="1"/>
              </p:cNvSpPr>
              <p:nvPr/>
            </p:nvSpPr>
            <p:spPr bwMode="auto">
              <a:xfrm>
                <a:off x="2852"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37" name="Line 69"/>
              <p:cNvSpPr>
                <a:spLocks noChangeShapeType="1"/>
              </p:cNvSpPr>
              <p:nvPr/>
            </p:nvSpPr>
            <p:spPr bwMode="auto">
              <a:xfrm>
                <a:off x="2861"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38" name="Line 70"/>
              <p:cNvSpPr>
                <a:spLocks noChangeShapeType="1"/>
              </p:cNvSpPr>
              <p:nvPr/>
            </p:nvSpPr>
            <p:spPr bwMode="auto">
              <a:xfrm>
                <a:off x="2866"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39" name="Line 71"/>
              <p:cNvSpPr>
                <a:spLocks noChangeShapeType="1"/>
              </p:cNvSpPr>
              <p:nvPr/>
            </p:nvSpPr>
            <p:spPr bwMode="auto">
              <a:xfrm>
                <a:off x="2873"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40" name="Line 72"/>
              <p:cNvSpPr>
                <a:spLocks noChangeShapeType="1"/>
              </p:cNvSpPr>
              <p:nvPr/>
            </p:nvSpPr>
            <p:spPr bwMode="auto">
              <a:xfrm>
                <a:off x="2880"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41" name="Line 73"/>
              <p:cNvSpPr>
                <a:spLocks noChangeShapeType="1"/>
              </p:cNvSpPr>
              <p:nvPr/>
            </p:nvSpPr>
            <p:spPr bwMode="auto">
              <a:xfrm>
                <a:off x="2886"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42" name="Line 74"/>
              <p:cNvSpPr>
                <a:spLocks noChangeShapeType="1"/>
              </p:cNvSpPr>
              <p:nvPr/>
            </p:nvSpPr>
            <p:spPr bwMode="auto">
              <a:xfrm>
                <a:off x="2893"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43" name="Line 75"/>
              <p:cNvSpPr>
                <a:spLocks noChangeShapeType="1"/>
              </p:cNvSpPr>
              <p:nvPr/>
            </p:nvSpPr>
            <p:spPr bwMode="auto">
              <a:xfrm>
                <a:off x="2900"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44" name="Line 76"/>
              <p:cNvSpPr>
                <a:spLocks noChangeShapeType="1"/>
              </p:cNvSpPr>
              <p:nvPr/>
            </p:nvSpPr>
            <p:spPr bwMode="auto">
              <a:xfrm>
                <a:off x="2907"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45" name="Line 77"/>
              <p:cNvSpPr>
                <a:spLocks noChangeShapeType="1"/>
              </p:cNvSpPr>
              <p:nvPr/>
            </p:nvSpPr>
            <p:spPr bwMode="auto">
              <a:xfrm>
                <a:off x="2912"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46" name="Line 78"/>
              <p:cNvSpPr>
                <a:spLocks noChangeShapeType="1"/>
              </p:cNvSpPr>
              <p:nvPr/>
            </p:nvSpPr>
            <p:spPr bwMode="auto">
              <a:xfrm>
                <a:off x="2920"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47" name="Line 79"/>
              <p:cNvSpPr>
                <a:spLocks noChangeShapeType="1"/>
              </p:cNvSpPr>
              <p:nvPr/>
            </p:nvSpPr>
            <p:spPr bwMode="auto">
              <a:xfrm>
                <a:off x="2927"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48" name="Line 80"/>
              <p:cNvSpPr>
                <a:spLocks noChangeShapeType="1"/>
              </p:cNvSpPr>
              <p:nvPr/>
            </p:nvSpPr>
            <p:spPr bwMode="auto">
              <a:xfrm>
                <a:off x="2932"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49" name="Line 81"/>
              <p:cNvSpPr>
                <a:spLocks noChangeShapeType="1"/>
              </p:cNvSpPr>
              <p:nvPr/>
            </p:nvSpPr>
            <p:spPr bwMode="auto">
              <a:xfrm>
                <a:off x="2941" y="1657"/>
                <a:ext cx="0" cy="59"/>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50" name="AutoShape 82"/>
              <p:cNvSpPr>
                <a:spLocks noChangeArrowheads="1"/>
              </p:cNvSpPr>
              <p:nvPr/>
            </p:nvSpPr>
            <p:spPr bwMode="auto">
              <a:xfrm>
                <a:off x="2808" y="1758"/>
                <a:ext cx="135" cy="52"/>
              </a:xfrm>
              <a:prstGeom prst="roundRect">
                <a:avLst>
                  <a:gd name="adj" fmla="val 12495"/>
                </a:avLst>
              </a:prstGeom>
              <a:solidFill>
                <a:srgbClr val="FFFFFF"/>
              </a:solidFill>
              <a:ln w="12699">
                <a:solidFill>
                  <a:srgbClr val="000000"/>
                </a:solidFill>
                <a:round/>
                <a:headEnd/>
                <a:tailEnd/>
              </a:ln>
              <a:effectLst/>
            </p:spPr>
            <p:txBody>
              <a:bodyPr wrap="none" anchor="ctr"/>
              <a:lstStyle/>
              <a:p>
                <a:endParaRPr lang="en-US"/>
              </a:p>
            </p:txBody>
          </p:sp>
          <p:sp>
            <p:nvSpPr>
              <p:cNvPr id="160851" name="AutoShape 83"/>
              <p:cNvSpPr>
                <a:spLocks noChangeArrowheads="1"/>
              </p:cNvSpPr>
              <p:nvPr/>
            </p:nvSpPr>
            <p:spPr bwMode="auto">
              <a:xfrm>
                <a:off x="2808" y="1769"/>
                <a:ext cx="133"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52" name="AutoShape 84"/>
              <p:cNvSpPr>
                <a:spLocks noChangeArrowheads="1"/>
              </p:cNvSpPr>
              <p:nvPr/>
            </p:nvSpPr>
            <p:spPr bwMode="auto">
              <a:xfrm>
                <a:off x="2808" y="1781"/>
                <a:ext cx="134"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53" name="AutoShape 85"/>
              <p:cNvSpPr>
                <a:spLocks noChangeArrowheads="1"/>
              </p:cNvSpPr>
              <p:nvPr/>
            </p:nvSpPr>
            <p:spPr bwMode="auto">
              <a:xfrm>
                <a:off x="2808" y="1794"/>
                <a:ext cx="134"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54" name="AutoShape 86"/>
              <p:cNvSpPr>
                <a:spLocks noChangeArrowheads="1"/>
              </p:cNvSpPr>
              <p:nvPr/>
            </p:nvSpPr>
            <p:spPr bwMode="auto">
              <a:xfrm>
                <a:off x="2808" y="1806"/>
                <a:ext cx="134"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855" name="Line 87"/>
              <p:cNvSpPr>
                <a:spLocks noChangeShapeType="1"/>
              </p:cNvSpPr>
              <p:nvPr/>
            </p:nvSpPr>
            <p:spPr bwMode="auto">
              <a:xfrm>
                <a:off x="2812"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56" name="Line 88"/>
              <p:cNvSpPr>
                <a:spLocks noChangeShapeType="1"/>
              </p:cNvSpPr>
              <p:nvPr/>
            </p:nvSpPr>
            <p:spPr bwMode="auto">
              <a:xfrm>
                <a:off x="2819"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57" name="Line 89"/>
              <p:cNvSpPr>
                <a:spLocks noChangeShapeType="1"/>
              </p:cNvSpPr>
              <p:nvPr/>
            </p:nvSpPr>
            <p:spPr bwMode="auto">
              <a:xfrm>
                <a:off x="2826"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58" name="Line 90"/>
              <p:cNvSpPr>
                <a:spLocks noChangeShapeType="1"/>
              </p:cNvSpPr>
              <p:nvPr/>
            </p:nvSpPr>
            <p:spPr bwMode="auto">
              <a:xfrm>
                <a:off x="2834"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59" name="Line 91"/>
              <p:cNvSpPr>
                <a:spLocks noChangeShapeType="1"/>
              </p:cNvSpPr>
              <p:nvPr/>
            </p:nvSpPr>
            <p:spPr bwMode="auto">
              <a:xfrm>
                <a:off x="2840"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60" name="Line 92"/>
              <p:cNvSpPr>
                <a:spLocks noChangeShapeType="1"/>
              </p:cNvSpPr>
              <p:nvPr/>
            </p:nvSpPr>
            <p:spPr bwMode="auto">
              <a:xfrm>
                <a:off x="2846"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61" name="Line 93"/>
              <p:cNvSpPr>
                <a:spLocks noChangeShapeType="1"/>
              </p:cNvSpPr>
              <p:nvPr/>
            </p:nvSpPr>
            <p:spPr bwMode="auto">
              <a:xfrm>
                <a:off x="2852"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62" name="Line 94"/>
              <p:cNvSpPr>
                <a:spLocks noChangeShapeType="1"/>
              </p:cNvSpPr>
              <p:nvPr/>
            </p:nvSpPr>
            <p:spPr bwMode="auto">
              <a:xfrm>
                <a:off x="2861"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63" name="Line 95"/>
              <p:cNvSpPr>
                <a:spLocks noChangeShapeType="1"/>
              </p:cNvSpPr>
              <p:nvPr/>
            </p:nvSpPr>
            <p:spPr bwMode="auto">
              <a:xfrm>
                <a:off x="2866"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64" name="Line 96"/>
              <p:cNvSpPr>
                <a:spLocks noChangeShapeType="1"/>
              </p:cNvSpPr>
              <p:nvPr/>
            </p:nvSpPr>
            <p:spPr bwMode="auto">
              <a:xfrm>
                <a:off x="2873"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65" name="Line 97"/>
              <p:cNvSpPr>
                <a:spLocks noChangeShapeType="1"/>
              </p:cNvSpPr>
              <p:nvPr/>
            </p:nvSpPr>
            <p:spPr bwMode="auto">
              <a:xfrm>
                <a:off x="2880"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66" name="Line 98"/>
              <p:cNvSpPr>
                <a:spLocks noChangeShapeType="1"/>
              </p:cNvSpPr>
              <p:nvPr/>
            </p:nvSpPr>
            <p:spPr bwMode="auto">
              <a:xfrm>
                <a:off x="2886"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67" name="Line 99"/>
              <p:cNvSpPr>
                <a:spLocks noChangeShapeType="1"/>
              </p:cNvSpPr>
              <p:nvPr/>
            </p:nvSpPr>
            <p:spPr bwMode="auto">
              <a:xfrm>
                <a:off x="2893"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68" name="Line 100"/>
              <p:cNvSpPr>
                <a:spLocks noChangeShapeType="1"/>
              </p:cNvSpPr>
              <p:nvPr/>
            </p:nvSpPr>
            <p:spPr bwMode="auto">
              <a:xfrm>
                <a:off x="2900"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69" name="Line 101"/>
              <p:cNvSpPr>
                <a:spLocks noChangeShapeType="1"/>
              </p:cNvSpPr>
              <p:nvPr/>
            </p:nvSpPr>
            <p:spPr bwMode="auto">
              <a:xfrm>
                <a:off x="2907"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70" name="Line 102"/>
              <p:cNvSpPr>
                <a:spLocks noChangeShapeType="1"/>
              </p:cNvSpPr>
              <p:nvPr/>
            </p:nvSpPr>
            <p:spPr bwMode="auto">
              <a:xfrm>
                <a:off x="2912"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71" name="Line 103"/>
              <p:cNvSpPr>
                <a:spLocks noChangeShapeType="1"/>
              </p:cNvSpPr>
              <p:nvPr/>
            </p:nvSpPr>
            <p:spPr bwMode="auto">
              <a:xfrm>
                <a:off x="2920"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72" name="Line 104"/>
              <p:cNvSpPr>
                <a:spLocks noChangeShapeType="1"/>
              </p:cNvSpPr>
              <p:nvPr/>
            </p:nvSpPr>
            <p:spPr bwMode="auto">
              <a:xfrm>
                <a:off x="2927"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73" name="Line 105"/>
              <p:cNvSpPr>
                <a:spLocks noChangeShapeType="1"/>
              </p:cNvSpPr>
              <p:nvPr/>
            </p:nvSpPr>
            <p:spPr bwMode="auto">
              <a:xfrm>
                <a:off x="2932"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74" name="Line 106"/>
              <p:cNvSpPr>
                <a:spLocks noChangeShapeType="1"/>
              </p:cNvSpPr>
              <p:nvPr/>
            </p:nvSpPr>
            <p:spPr bwMode="auto">
              <a:xfrm>
                <a:off x="2941" y="1754"/>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875" name="AutoShape 107"/>
              <p:cNvSpPr>
                <a:spLocks noChangeArrowheads="1"/>
              </p:cNvSpPr>
              <p:nvPr/>
            </p:nvSpPr>
            <p:spPr bwMode="auto">
              <a:xfrm>
                <a:off x="2756" y="1631"/>
                <a:ext cx="29" cy="10"/>
              </a:xfrm>
              <a:prstGeom prst="roundRect">
                <a:avLst>
                  <a:gd name="adj" fmla="val 12495"/>
                </a:avLst>
              </a:prstGeom>
              <a:solidFill>
                <a:srgbClr val="E1E1E1"/>
              </a:solidFill>
              <a:ln w="12699">
                <a:solidFill>
                  <a:srgbClr val="FFFFFF"/>
                </a:solidFill>
                <a:round/>
                <a:headEnd/>
                <a:tailEnd/>
              </a:ln>
              <a:effectLst/>
            </p:spPr>
            <p:txBody>
              <a:bodyPr wrap="none" anchor="ctr"/>
              <a:lstStyle/>
              <a:p>
                <a:endParaRPr lang="en-US"/>
              </a:p>
            </p:txBody>
          </p:sp>
          <p:sp>
            <p:nvSpPr>
              <p:cNvPr id="160876" name="Freeform 108"/>
              <p:cNvSpPr>
                <a:spLocks/>
              </p:cNvSpPr>
              <p:nvPr/>
            </p:nvSpPr>
            <p:spPr bwMode="auto">
              <a:xfrm>
                <a:off x="2752" y="1627"/>
                <a:ext cx="39" cy="19"/>
              </a:xfrm>
              <a:custGeom>
                <a:avLst/>
                <a:gdLst/>
                <a:ahLst/>
                <a:cxnLst>
                  <a:cxn ang="0">
                    <a:pos x="0" y="18"/>
                  </a:cxn>
                  <a:cxn ang="0">
                    <a:pos x="38" y="18"/>
                  </a:cxn>
                  <a:cxn ang="0">
                    <a:pos x="38" y="0"/>
                  </a:cxn>
                </a:cxnLst>
                <a:rect l="0" t="0" r="r" b="b"/>
                <a:pathLst>
                  <a:path w="39" h="19">
                    <a:moveTo>
                      <a:pt x="0" y="18"/>
                    </a:moveTo>
                    <a:lnTo>
                      <a:pt x="38" y="18"/>
                    </a:lnTo>
                    <a:lnTo>
                      <a:pt x="38" y="0"/>
                    </a:lnTo>
                  </a:path>
                </a:pathLst>
              </a:custGeom>
              <a:noFill/>
              <a:ln w="12699" cap="rnd" cmpd="sng">
                <a:solidFill>
                  <a:srgbClr val="000000"/>
                </a:solidFill>
                <a:prstDash val="solid"/>
                <a:round/>
                <a:headEnd type="none" w="sm" len="sm"/>
                <a:tailEnd type="none" w="sm" len="sm"/>
              </a:ln>
              <a:effectLst/>
            </p:spPr>
            <p:txBody>
              <a:bodyPr/>
              <a:lstStyle/>
              <a:p>
                <a:endParaRPr lang="en-US"/>
              </a:p>
            </p:txBody>
          </p:sp>
          <p:sp>
            <p:nvSpPr>
              <p:cNvPr id="160877" name="AutoShape 109"/>
              <p:cNvSpPr>
                <a:spLocks noChangeArrowheads="1"/>
              </p:cNvSpPr>
              <p:nvPr/>
            </p:nvSpPr>
            <p:spPr bwMode="auto">
              <a:xfrm>
                <a:off x="2756" y="1643"/>
                <a:ext cx="43" cy="11"/>
              </a:xfrm>
              <a:prstGeom prst="roundRect">
                <a:avLst>
                  <a:gd name="adj" fmla="val 12495"/>
                </a:avLst>
              </a:prstGeom>
              <a:solidFill>
                <a:srgbClr val="E1E1E1"/>
              </a:solidFill>
              <a:ln w="12699">
                <a:solidFill>
                  <a:srgbClr val="FFFFFF"/>
                </a:solidFill>
                <a:round/>
                <a:headEnd/>
                <a:tailEnd/>
              </a:ln>
              <a:effectLst/>
            </p:spPr>
            <p:txBody>
              <a:bodyPr wrap="none" anchor="ctr"/>
              <a:lstStyle/>
              <a:p>
                <a:endParaRPr lang="en-US"/>
              </a:p>
            </p:txBody>
          </p:sp>
          <p:sp>
            <p:nvSpPr>
              <p:cNvPr id="160878" name="Freeform 110"/>
              <p:cNvSpPr>
                <a:spLocks/>
              </p:cNvSpPr>
              <p:nvPr/>
            </p:nvSpPr>
            <p:spPr bwMode="auto">
              <a:xfrm>
                <a:off x="2752" y="1639"/>
                <a:ext cx="53" cy="20"/>
              </a:xfrm>
              <a:custGeom>
                <a:avLst/>
                <a:gdLst/>
                <a:ahLst/>
                <a:cxnLst>
                  <a:cxn ang="0">
                    <a:pos x="0" y="19"/>
                  </a:cxn>
                  <a:cxn ang="0">
                    <a:pos x="52" y="19"/>
                  </a:cxn>
                  <a:cxn ang="0">
                    <a:pos x="52" y="0"/>
                  </a:cxn>
                </a:cxnLst>
                <a:rect l="0" t="0" r="r" b="b"/>
                <a:pathLst>
                  <a:path w="53" h="20">
                    <a:moveTo>
                      <a:pt x="0" y="19"/>
                    </a:moveTo>
                    <a:lnTo>
                      <a:pt x="52" y="19"/>
                    </a:lnTo>
                    <a:lnTo>
                      <a:pt x="52" y="0"/>
                    </a:lnTo>
                  </a:path>
                </a:pathLst>
              </a:custGeom>
              <a:noFill/>
              <a:ln w="12699" cap="rnd" cmpd="sng">
                <a:solidFill>
                  <a:srgbClr val="000000"/>
                </a:solidFill>
                <a:prstDash val="solid"/>
                <a:round/>
                <a:headEnd type="none" w="sm" len="sm"/>
                <a:tailEnd type="none" w="sm" len="sm"/>
              </a:ln>
              <a:effectLst/>
            </p:spPr>
            <p:txBody>
              <a:bodyPr/>
              <a:lstStyle/>
              <a:p>
                <a:endParaRPr lang="en-US"/>
              </a:p>
            </p:txBody>
          </p:sp>
          <p:sp>
            <p:nvSpPr>
              <p:cNvPr id="160879" name="Freeform 111"/>
              <p:cNvSpPr>
                <a:spLocks/>
              </p:cNvSpPr>
              <p:nvPr/>
            </p:nvSpPr>
            <p:spPr bwMode="auto">
              <a:xfrm>
                <a:off x="2992" y="1662"/>
                <a:ext cx="335" cy="160"/>
              </a:xfrm>
              <a:custGeom>
                <a:avLst/>
                <a:gdLst/>
                <a:ahLst/>
                <a:cxnLst>
                  <a:cxn ang="0">
                    <a:pos x="334" y="131"/>
                  </a:cxn>
                  <a:cxn ang="0">
                    <a:pos x="329" y="133"/>
                  </a:cxn>
                  <a:cxn ang="0">
                    <a:pos x="319" y="137"/>
                  </a:cxn>
                  <a:cxn ang="0">
                    <a:pos x="308" y="140"/>
                  </a:cxn>
                  <a:cxn ang="0">
                    <a:pos x="295" y="144"/>
                  </a:cxn>
                  <a:cxn ang="0">
                    <a:pos x="282" y="147"/>
                  </a:cxn>
                  <a:cxn ang="0">
                    <a:pos x="268" y="149"/>
                  </a:cxn>
                  <a:cxn ang="0">
                    <a:pos x="253" y="153"/>
                  </a:cxn>
                  <a:cxn ang="0">
                    <a:pos x="240" y="155"/>
                  </a:cxn>
                  <a:cxn ang="0">
                    <a:pos x="225" y="156"/>
                  </a:cxn>
                  <a:cxn ang="0">
                    <a:pos x="209" y="157"/>
                  </a:cxn>
                  <a:cxn ang="0">
                    <a:pos x="194" y="159"/>
                  </a:cxn>
                  <a:cxn ang="0">
                    <a:pos x="179" y="159"/>
                  </a:cxn>
                  <a:cxn ang="0">
                    <a:pos x="163" y="159"/>
                  </a:cxn>
                  <a:cxn ang="0">
                    <a:pos x="148" y="159"/>
                  </a:cxn>
                  <a:cxn ang="0">
                    <a:pos x="131" y="159"/>
                  </a:cxn>
                  <a:cxn ang="0">
                    <a:pos x="115" y="157"/>
                  </a:cxn>
                  <a:cxn ang="0">
                    <a:pos x="101" y="156"/>
                  </a:cxn>
                  <a:cxn ang="0">
                    <a:pos x="85" y="154"/>
                  </a:cxn>
                  <a:cxn ang="0">
                    <a:pos x="71" y="152"/>
                  </a:cxn>
                  <a:cxn ang="0">
                    <a:pos x="57" y="149"/>
                  </a:cxn>
                  <a:cxn ang="0">
                    <a:pos x="44" y="147"/>
                  </a:cxn>
                  <a:cxn ang="0">
                    <a:pos x="32" y="144"/>
                  </a:cxn>
                  <a:cxn ang="0">
                    <a:pos x="20" y="139"/>
                  </a:cxn>
                  <a:cxn ang="0">
                    <a:pos x="8" y="135"/>
                  </a:cxn>
                  <a:cxn ang="0">
                    <a:pos x="6" y="134"/>
                  </a:cxn>
                  <a:cxn ang="0">
                    <a:pos x="0" y="3"/>
                  </a:cxn>
                  <a:cxn ang="0">
                    <a:pos x="0" y="2"/>
                  </a:cxn>
                  <a:cxn ang="0">
                    <a:pos x="11" y="6"/>
                  </a:cxn>
                  <a:cxn ang="0">
                    <a:pos x="24" y="9"/>
                  </a:cxn>
                  <a:cxn ang="0">
                    <a:pos x="38" y="13"/>
                  </a:cxn>
                  <a:cxn ang="0">
                    <a:pos x="51" y="14"/>
                  </a:cxn>
                  <a:cxn ang="0">
                    <a:pos x="65" y="18"/>
                  </a:cxn>
                  <a:cxn ang="0">
                    <a:pos x="80" y="20"/>
                  </a:cxn>
                  <a:cxn ang="0">
                    <a:pos x="95" y="21"/>
                  </a:cxn>
                  <a:cxn ang="0">
                    <a:pos x="111" y="24"/>
                  </a:cxn>
                  <a:cxn ang="0">
                    <a:pos x="127" y="24"/>
                  </a:cxn>
                  <a:cxn ang="0">
                    <a:pos x="144" y="25"/>
                  </a:cxn>
                  <a:cxn ang="0">
                    <a:pos x="160" y="25"/>
                  </a:cxn>
                  <a:cxn ang="0">
                    <a:pos x="176" y="24"/>
                  </a:cxn>
                  <a:cxn ang="0">
                    <a:pos x="192" y="24"/>
                  </a:cxn>
                  <a:cxn ang="0">
                    <a:pos x="208" y="24"/>
                  </a:cxn>
                  <a:cxn ang="0">
                    <a:pos x="223" y="23"/>
                  </a:cxn>
                  <a:cxn ang="0">
                    <a:pos x="239" y="20"/>
                  </a:cxn>
                  <a:cxn ang="0">
                    <a:pos x="253" y="18"/>
                  </a:cxn>
                  <a:cxn ang="0">
                    <a:pos x="268" y="14"/>
                  </a:cxn>
                  <a:cxn ang="0">
                    <a:pos x="282" y="13"/>
                  </a:cxn>
                  <a:cxn ang="0">
                    <a:pos x="295" y="9"/>
                  </a:cxn>
                  <a:cxn ang="0">
                    <a:pos x="307" y="6"/>
                  </a:cxn>
                  <a:cxn ang="0">
                    <a:pos x="319" y="2"/>
                  </a:cxn>
                  <a:cxn ang="0">
                    <a:pos x="326" y="0"/>
                  </a:cxn>
                  <a:cxn ang="0">
                    <a:pos x="334" y="131"/>
                  </a:cxn>
                  <a:cxn ang="0">
                    <a:pos x="334" y="131"/>
                  </a:cxn>
                </a:cxnLst>
                <a:rect l="0" t="0" r="r" b="b"/>
                <a:pathLst>
                  <a:path w="335" h="160">
                    <a:moveTo>
                      <a:pt x="334" y="131"/>
                    </a:moveTo>
                    <a:lnTo>
                      <a:pt x="329" y="133"/>
                    </a:lnTo>
                    <a:lnTo>
                      <a:pt x="319" y="137"/>
                    </a:lnTo>
                    <a:lnTo>
                      <a:pt x="308" y="140"/>
                    </a:lnTo>
                    <a:lnTo>
                      <a:pt x="295" y="144"/>
                    </a:lnTo>
                    <a:lnTo>
                      <a:pt x="282" y="147"/>
                    </a:lnTo>
                    <a:lnTo>
                      <a:pt x="268" y="149"/>
                    </a:lnTo>
                    <a:lnTo>
                      <a:pt x="253" y="153"/>
                    </a:lnTo>
                    <a:lnTo>
                      <a:pt x="240" y="155"/>
                    </a:lnTo>
                    <a:lnTo>
                      <a:pt x="225" y="156"/>
                    </a:lnTo>
                    <a:lnTo>
                      <a:pt x="209" y="157"/>
                    </a:lnTo>
                    <a:lnTo>
                      <a:pt x="194" y="159"/>
                    </a:lnTo>
                    <a:lnTo>
                      <a:pt x="179" y="159"/>
                    </a:lnTo>
                    <a:lnTo>
                      <a:pt x="163" y="159"/>
                    </a:lnTo>
                    <a:lnTo>
                      <a:pt x="148" y="159"/>
                    </a:lnTo>
                    <a:lnTo>
                      <a:pt x="131" y="159"/>
                    </a:lnTo>
                    <a:lnTo>
                      <a:pt x="115" y="157"/>
                    </a:lnTo>
                    <a:lnTo>
                      <a:pt x="101" y="156"/>
                    </a:lnTo>
                    <a:lnTo>
                      <a:pt x="85" y="154"/>
                    </a:lnTo>
                    <a:lnTo>
                      <a:pt x="71" y="152"/>
                    </a:lnTo>
                    <a:lnTo>
                      <a:pt x="57" y="149"/>
                    </a:lnTo>
                    <a:lnTo>
                      <a:pt x="44" y="147"/>
                    </a:lnTo>
                    <a:lnTo>
                      <a:pt x="32" y="144"/>
                    </a:lnTo>
                    <a:lnTo>
                      <a:pt x="20" y="139"/>
                    </a:lnTo>
                    <a:lnTo>
                      <a:pt x="8" y="135"/>
                    </a:lnTo>
                    <a:lnTo>
                      <a:pt x="6" y="134"/>
                    </a:lnTo>
                    <a:lnTo>
                      <a:pt x="0" y="3"/>
                    </a:lnTo>
                    <a:lnTo>
                      <a:pt x="0" y="2"/>
                    </a:lnTo>
                    <a:lnTo>
                      <a:pt x="11" y="6"/>
                    </a:lnTo>
                    <a:lnTo>
                      <a:pt x="24" y="9"/>
                    </a:lnTo>
                    <a:lnTo>
                      <a:pt x="38" y="13"/>
                    </a:lnTo>
                    <a:lnTo>
                      <a:pt x="51" y="14"/>
                    </a:lnTo>
                    <a:lnTo>
                      <a:pt x="65" y="18"/>
                    </a:lnTo>
                    <a:lnTo>
                      <a:pt x="80" y="20"/>
                    </a:lnTo>
                    <a:lnTo>
                      <a:pt x="95" y="21"/>
                    </a:lnTo>
                    <a:lnTo>
                      <a:pt x="111" y="24"/>
                    </a:lnTo>
                    <a:lnTo>
                      <a:pt x="127" y="24"/>
                    </a:lnTo>
                    <a:lnTo>
                      <a:pt x="144" y="25"/>
                    </a:lnTo>
                    <a:lnTo>
                      <a:pt x="160" y="25"/>
                    </a:lnTo>
                    <a:lnTo>
                      <a:pt x="176" y="24"/>
                    </a:lnTo>
                    <a:lnTo>
                      <a:pt x="192" y="24"/>
                    </a:lnTo>
                    <a:lnTo>
                      <a:pt x="208" y="24"/>
                    </a:lnTo>
                    <a:lnTo>
                      <a:pt x="223" y="23"/>
                    </a:lnTo>
                    <a:lnTo>
                      <a:pt x="239" y="20"/>
                    </a:lnTo>
                    <a:lnTo>
                      <a:pt x="253" y="18"/>
                    </a:lnTo>
                    <a:lnTo>
                      <a:pt x="268" y="14"/>
                    </a:lnTo>
                    <a:lnTo>
                      <a:pt x="282" y="13"/>
                    </a:lnTo>
                    <a:lnTo>
                      <a:pt x="295" y="9"/>
                    </a:lnTo>
                    <a:lnTo>
                      <a:pt x="307" y="6"/>
                    </a:lnTo>
                    <a:lnTo>
                      <a:pt x="319" y="2"/>
                    </a:lnTo>
                    <a:lnTo>
                      <a:pt x="326" y="0"/>
                    </a:lnTo>
                    <a:lnTo>
                      <a:pt x="334" y="131"/>
                    </a:lnTo>
                    <a:lnTo>
                      <a:pt x="334" y="131"/>
                    </a:lnTo>
                  </a:path>
                </a:pathLst>
              </a:custGeom>
              <a:solidFill>
                <a:srgbClr val="0080FF"/>
              </a:solidFill>
              <a:ln w="12699" cap="rnd" cmpd="sng">
                <a:solidFill>
                  <a:srgbClr val="000000"/>
                </a:solidFill>
                <a:prstDash val="solid"/>
                <a:round/>
                <a:headEnd/>
                <a:tailEnd/>
              </a:ln>
              <a:effectLst/>
            </p:spPr>
            <p:txBody>
              <a:bodyPr/>
              <a:lstStyle/>
              <a:p>
                <a:endParaRPr lang="en-US"/>
              </a:p>
            </p:txBody>
          </p:sp>
          <p:sp>
            <p:nvSpPr>
              <p:cNvPr id="160880" name="Freeform 112"/>
              <p:cNvSpPr>
                <a:spLocks/>
              </p:cNvSpPr>
              <p:nvPr/>
            </p:nvSpPr>
            <p:spPr bwMode="auto">
              <a:xfrm>
                <a:off x="2992" y="1636"/>
                <a:ext cx="329" cy="51"/>
              </a:xfrm>
              <a:custGeom>
                <a:avLst/>
                <a:gdLst/>
                <a:ahLst/>
                <a:cxnLst>
                  <a:cxn ang="0">
                    <a:pos x="323" y="22"/>
                  </a:cxn>
                  <a:cxn ang="0">
                    <a:pos x="311" y="19"/>
                  </a:cxn>
                  <a:cxn ang="0">
                    <a:pos x="300" y="14"/>
                  </a:cxn>
                  <a:cxn ang="0">
                    <a:pos x="288" y="12"/>
                  </a:cxn>
                  <a:cxn ang="0">
                    <a:pos x="274" y="9"/>
                  </a:cxn>
                  <a:cxn ang="0">
                    <a:pos x="259" y="6"/>
                  </a:cxn>
                  <a:cxn ang="0">
                    <a:pos x="246" y="4"/>
                  </a:cxn>
                  <a:cxn ang="0">
                    <a:pos x="231" y="2"/>
                  </a:cxn>
                  <a:cxn ang="0">
                    <a:pos x="215" y="2"/>
                  </a:cxn>
                  <a:cxn ang="0">
                    <a:pos x="200" y="1"/>
                  </a:cxn>
                  <a:cxn ang="0">
                    <a:pos x="184" y="0"/>
                  </a:cxn>
                  <a:cxn ang="0">
                    <a:pos x="170" y="0"/>
                  </a:cxn>
                  <a:cxn ang="0">
                    <a:pos x="153" y="0"/>
                  </a:cxn>
                  <a:cxn ang="0">
                    <a:pos x="138" y="0"/>
                  </a:cxn>
                  <a:cxn ang="0">
                    <a:pos x="122" y="1"/>
                  </a:cxn>
                  <a:cxn ang="0">
                    <a:pos x="106" y="2"/>
                  </a:cxn>
                  <a:cxn ang="0">
                    <a:pos x="92" y="3"/>
                  </a:cxn>
                  <a:cxn ang="0">
                    <a:pos x="77" y="5"/>
                  </a:cxn>
                  <a:cxn ang="0">
                    <a:pos x="63" y="7"/>
                  </a:cxn>
                  <a:cxn ang="0">
                    <a:pos x="49" y="10"/>
                  </a:cxn>
                  <a:cxn ang="0">
                    <a:pos x="36" y="14"/>
                  </a:cxn>
                  <a:cxn ang="0">
                    <a:pos x="23" y="18"/>
                  </a:cxn>
                  <a:cxn ang="0">
                    <a:pos x="12" y="21"/>
                  </a:cxn>
                  <a:cxn ang="0">
                    <a:pos x="4" y="25"/>
                  </a:cxn>
                  <a:cxn ang="0">
                    <a:pos x="0" y="27"/>
                  </a:cxn>
                  <a:cxn ang="0">
                    <a:pos x="11" y="31"/>
                  </a:cxn>
                  <a:cxn ang="0">
                    <a:pos x="23" y="34"/>
                  </a:cxn>
                  <a:cxn ang="0">
                    <a:pos x="38" y="38"/>
                  </a:cxn>
                  <a:cxn ang="0">
                    <a:pos x="51" y="39"/>
                  </a:cxn>
                  <a:cxn ang="0">
                    <a:pos x="66" y="43"/>
                  </a:cxn>
                  <a:cxn ang="0">
                    <a:pos x="80" y="45"/>
                  </a:cxn>
                  <a:cxn ang="0">
                    <a:pos x="94" y="46"/>
                  </a:cxn>
                  <a:cxn ang="0">
                    <a:pos x="113" y="47"/>
                  </a:cxn>
                  <a:cxn ang="0">
                    <a:pos x="128" y="48"/>
                  </a:cxn>
                  <a:cxn ang="0">
                    <a:pos x="144" y="48"/>
                  </a:cxn>
                  <a:cxn ang="0">
                    <a:pos x="161" y="50"/>
                  </a:cxn>
                  <a:cxn ang="0">
                    <a:pos x="176" y="48"/>
                  </a:cxn>
                  <a:cxn ang="0">
                    <a:pos x="193" y="48"/>
                  </a:cxn>
                  <a:cxn ang="0">
                    <a:pos x="208" y="47"/>
                  </a:cxn>
                  <a:cxn ang="0">
                    <a:pos x="224" y="46"/>
                  </a:cxn>
                  <a:cxn ang="0">
                    <a:pos x="239" y="45"/>
                  </a:cxn>
                  <a:cxn ang="0">
                    <a:pos x="252" y="43"/>
                  </a:cxn>
                  <a:cxn ang="0">
                    <a:pos x="268" y="39"/>
                  </a:cxn>
                  <a:cxn ang="0">
                    <a:pos x="282" y="38"/>
                  </a:cxn>
                  <a:cxn ang="0">
                    <a:pos x="297" y="34"/>
                  </a:cxn>
                  <a:cxn ang="0">
                    <a:pos x="308" y="31"/>
                  </a:cxn>
                  <a:cxn ang="0">
                    <a:pos x="320" y="27"/>
                  </a:cxn>
                  <a:cxn ang="0">
                    <a:pos x="328" y="25"/>
                  </a:cxn>
                  <a:cxn ang="0">
                    <a:pos x="323" y="22"/>
                  </a:cxn>
                  <a:cxn ang="0">
                    <a:pos x="323" y="22"/>
                  </a:cxn>
                </a:cxnLst>
                <a:rect l="0" t="0" r="r" b="b"/>
                <a:pathLst>
                  <a:path w="329" h="51">
                    <a:moveTo>
                      <a:pt x="323" y="22"/>
                    </a:moveTo>
                    <a:lnTo>
                      <a:pt x="311" y="19"/>
                    </a:lnTo>
                    <a:lnTo>
                      <a:pt x="300" y="14"/>
                    </a:lnTo>
                    <a:lnTo>
                      <a:pt x="288" y="12"/>
                    </a:lnTo>
                    <a:lnTo>
                      <a:pt x="274" y="9"/>
                    </a:lnTo>
                    <a:lnTo>
                      <a:pt x="259" y="6"/>
                    </a:lnTo>
                    <a:lnTo>
                      <a:pt x="246" y="4"/>
                    </a:lnTo>
                    <a:lnTo>
                      <a:pt x="231" y="2"/>
                    </a:lnTo>
                    <a:lnTo>
                      <a:pt x="215" y="2"/>
                    </a:lnTo>
                    <a:lnTo>
                      <a:pt x="200" y="1"/>
                    </a:lnTo>
                    <a:lnTo>
                      <a:pt x="184" y="0"/>
                    </a:lnTo>
                    <a:lnTo>
                      <a:pt x="170" y="0"/>
                    </a:lnTo>
                    <a:lnTo>
                      <a:pt x="153" y="0"/>
                    </a:lnTo>
                    <a:lnTo>
                      <a:pt x="138" y="0"/>
                    </a:lnTo>
                    <a:lnTo>
                      <a:pt x="122" y="1"/>
                    </a:lnTo>
                    <a:lnTo>
                      <a:pt x="106" y="2"/>
                    </a:lnTo>
                    <a:lnTo>
                      <a:pt x="92" y="3"/>
                    </a:lnTo>
                    <a:lnTo>
                      <a:pt x="77" y="5"/>
                    </a:lnTo>
                    <a:lnTo>
                      <a:pt x="63" y="7"/>
                    </a:lnTo>
                    <a:lnTo>
                      <a:pt x="49" y="10"/>
                    </a:lnTo>
                    <a:lnTo>
                      <a:pt x="36" y="14"/>
                    </a:lnTo>
                    <a:lnTo>
                      <a:pt x="23" y="18"/>
                    </a:lnTo>
                    <a:lnTo>
                      <a:pt x="12" y="21"/>
                    </a:lnTo>
                    <a:lnTo>
                      <a:pt x="4" y="25"/>
                    </a:lnTo>
                    <a:lnTo>
                      <a:pt x="0" y="27"/>
                    </a:lnTo>
                    <a:lnTo>
                      <a:pt x="11" y="31"/>
                    </a:lnTo>
                    <a:lnTo>
                      <a:pt x="23" y="34"/>
                    </a:lnTo>
                    <a:lnTo>
                      <a:pt x="38" y="38"/>
                    </a:lnTo>
                    <a:lnTo>
                      <a:pt x="51" y="39"/>
                    </a:lnTo>
                    <a:lnTo>
                      <a:pt x="66" y="43"/>
                    </a:lnTo>
                    <a:lnTo>
                      <a:pt x="80" y="45"/>
                    </a:lnTo>
                    <a:lnTo>
                      <a:pt x="94" y="46"/>
                    </a:lnTo>
                    <a:lnTo>
                      <a:pt x="113" y="47"/>
                    </a:lnTo>
                    <a:lnTo>
                      <a:pt x="128" y="48"/>
                    </a:lnTo>
                    <a:lnTo>
                      <a:pt x="144" y="48"/>
                    </a:lnTo>
                    <a:lnTo>
                      <a:pt x="161" y="50"/>
                    </a:lnTo>
                    <a:lnTo>
                      <a:pt x="176" y="48"/>
                    </a:lnTo>
                    <a:lnTo>
                      <a:pt x="193" y="48"/>
                    </a:lnTo>
                    <a:lnTo>
                      <a:pt x="208" y="47"/>
                    </a:lnTo>
                    <a:lnTo>
                      <a:pt x="224" y="46"/>
                    </a:lnTo>
                    <a:lnTo>
                      <a:pt x="239" y="45"/>
                    </a:lnTo>
                    <a:lnTo>
                      <a:pt x="252" y="43"/>
                    </a:lnTo>
                    <a:lnTo>
                      <a:pt x="268" y="39"/>
                    </a:lnTo>
                    <a:lnTo>
                      <a:pt x="282" y="38"/>
                    </a:lnTo>
                    <a:lnTo>
                      <a:pt x="297" y="34"/>
                    </a:lnTo>
                    <a:lnTo>
                      <a:pt x="308" y="31"/>
                    </a:lnTo>
                    <a:lnTo>
                      <a:pt x="320" y="27"/>
                    </a:lnTo>
                    <a:lnTo>
                      <a:pt x="328" y="25"/>
                    </a:lnTo>
                    <a:lnTo>
                      <a:pt x="323" y="22"/>
                    </a:lnTo>
                    <a:lnTo>
                      <a:pt x="323" y="22"/>
                    </a:lnTo>
                  </a:path>
                </a:pathLst>
              </a:custGeom>
              <a:solidFill>
                <a:srgbClr val="0080FF"/>
              </a:solidFill>
              <a:ln w="12699" cap="rnd" cmpd="sng">
                <a:solidFill>
                  <a:srgbClr val="000000"/>
                </a:solidFill>
                <a:prstDash val="solid"/>
                <a:round/>
                <a:headEnd/>
                <a:tailEnd/>
              </a:ln>
              <a:effectLst/>
            </p:spPr>
            <p:txBody>
              <a:bodyPr/>
              <a:lstStyle/>
              <a:p>
                <a:endParaRPr lang="en-US"/>
              </a:p>
            </p:txBody>
          </p:sp>
          <p:sp>
            <p:nvSpPr>
              <p:cNvPr id="160881" name="AutoShape 113"/>
              <p:cNvSpPr>
                <a:spLocks noChangeArrowheads="1"/>
              </p:cNvSpPr>
              <p:nvPr/>
            </p:nvSpPr>
            <p:spPr bwMode="auto">
              <a:xfrm>
                <a:off x="2580" y="2111"/>
                <a:ext cx="343" cy="121"/>
              </a:xfrm>
              <a:prstGeom prst="roundRect">
                <a:avLst>
                  <a:gd name="adj" fmla="val 12495"/>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en-US"/>
              </a:p>
            </p:txBody>
          </p:sp>
          <p:sp>
            <p:nvSpPr>
              <p:cNvPr id="160882" name="AutoShape 114"/>
              <p:cNvSpPr>
                <a:spLocks noChangeArrowheads="1"/>
              </p:cNvSpPr>
              <p:nvPr/>
            </p:nvSpPr>
            <p:spPr bwMode="auto">
              <a:xfrm>
                <a:off x="2331" y="1964"/>
                <a:ext cx="226" cy="281"/>
              </a:xfrm>
              <a:prstGeom prst="roundRect">
                <a:avLst>
                  <a:gd name="adj" fmla="val 12495"/>
                </a:avLst>
              </a:prstGeom>
              <a:solidFill>
                <a:srgbClr val="C0C0C0"/>
              </a:solidFill>
              <a:ln w="12699">
                <a:solidFill>
                  <a:srgbClr val="A2A2A2"/>
                </a:solidFill>
                <a:round/>
                <a:headEnd/>
                <a:tailEnd/>
              </a:ln>
              <a:effectLst/>
            </p:spPr>
            <p:txBody>
              <a:bodyPr wrap="none" anchor="ctr"/>
              <a:lstStyle/>
              <a:p>
                <a:endParaRPr lang="en-US"/>
              </a:p>
            </p:txBody>
          </p:sp>
          <p:sp>
            <p:nvSpPr>
              <p:cNvPr id="160883" name="AutoShape 115"/>
              <p:cNvSpPr>
                <a:spLocks noChangeArrowheads="1"/>
              </p:cNvSpPr>
              <p:nvPr/>
            </p:nvSpPr>
            <p:spPr bwMode="auto">
              <a:xfrm>
                <a:off x="2336" y="2253"/>
                <a:ext cx="218" cy="11"/>
              </a:xfrm>
              <a:prstGeom prst="roundRect">
                <a:avLst>
                  <a:gd name="adj" fmla="val 12495"/>
                </a:avLst>
              </a:prstGeom>
              <a:solidFill>
                <a:srgbClr val="000000"/>
              </a:solidFill>
              <a:ln w="12699">
                <a:solidFill>
                  <a:srgbClr val="000000"/>
                </a:solidFill>
                <a:round/>
                <a:headEnd/>
                <a:tailEnd/>
              </a:ln>
              <a:effectLst/>
            </p:spPr>
            <p:txBody>
              <a:bodyPr wrap="none" anchor="ctr"/>
              <a:lstStyle/>
              <a:p>
                <a:endParaRPr lang="en-US"/>
              </a:p>
            </p:txBody>
          </p:sp>
          <p:sp>
            <p:nvSpPr>
              <p:cNvPr id="160884" name="Line 116"/>
              <p:cNvSpPr>
                <a:spLocks noChangeShapeType="1"/>
              </p:cNvSpPr>
              <p:nvPr/>
            </p:nvSpPr>
            <p:spPr bwMode="auto">
              <a:xfrm>
                <a:off x="2339" y="1960"/>
                <a:ext cx="0" cy="289"/>
              </a:xfrm>
              <a:prstGeom prst="line">
                <a:avLst/>
              </a:prstGeom>
              <a:noFill/>
              <a:ln w="12699">
                <a:solidFill>
                  <a:srgbClr val="2F2F2F"/>
                </a:solidFill>
                <a:round/>
                <a:headEnd type="none" w="sm" len="sm"/>
                <a:tailEnd type="none" w="sm" len="sm"/>
              </a:ln>
              <a:effectLst/>
            </p:spPr>
            <p:txBody>
              <a:bodyPr wrap="none" anchor="ctr"/>
              <a:lstStyle/>
              <a:p>
                <a:endParaRPr lang="en-US"/>
              </a:p>
            </p:txBody>
          </p:sp>
          <p:sp>
            <p:nvSpPr>
              <p:cNvPr id="160885" name="Freeform 117"/>
              <p:cNvSpPr>
                <a:spLocks/>
              </p:cNvSpPr>
              <p:nvPr/>
            </p:nvSpPr>
            <p:spPr bwMode="auto">
              <a:xfrm>
                <a:off x="2341" y="1961"/>
                <a:ext cx="207" cy="288"/>
              </a:xfrm>
              <a:custGeom>
                <a:avLst/>
                <a:gdLst/>
                <a:ahLst/>
                <a:cxnLst>
                  <a:cxn ang="0">
                    <a:pos x="0" y="287"/>
                  </a:cxn>
                  <a:cxn ang="0">
                    <a:pos x="0" y="0"/>
                  </a:cxn>
                  <a:cxn ang="0">
                    <a:pos x="206" y="0"/>
                  </a:cxn>
                </a:cxnLst>
                <a:rect l="0" t="0" r="r" b="b"/>
                <a:pathLst>
                  <a:path w="207" h="288">
                    <a:moveTo>
                      <a:pt x="0" y="287"/>
                    </a:moveTo>
                    <a:lnTo>
                      <a:pt x="0" y="0"/>
                    </a:lnTo>
                    <a:lnTo>
                      <a:pt x="206" y="0"/>
                    </a:lnTo>
                  </a:path>
                </a:pathLst>
              </a:custGeom>
              <a:noFill/>
              <a:ln w="12699" cap="rnd" cmpd="sng">
                <a:solidFill>
                  <a:srgbClr val="FFFFFF"/>
                </a:solidFill>
                <a:prstDash val="solid"/>
                <a:round/>
                <a:headEnd type="none" w="sm" len="sm"/>
                <a:tailEnd type="none" w="sm" len="sm"/>
              </a:ln>
              <a:effectLst/>
            </p:spPr>
            <p:txBody>
              <a:bodyPr/>
              <a:lstStyle/>
              <a:p>
                <a:endParaRPr lang="en-US"/>
              </a:p>
            </p:txBody>
          </p:sp>
          <p:sp>
            <p:nvSpPr>
              <p:cNvPr id="160886" name="Freeform 118"/>
              <p:cNvSpPr>
                <a:spLocks/>
              </p:cNvSpPr>
              <p:nvPr/>
            </p:nvSpPr>
            <p:spPr bwMode="auto">
              <a:xfrm>
                <a:off x="2327" y="1961"/>
                <a:ext cx="19" cy="286"/>
              </a:xfrm>
              <a:custGeom>
                <a:avLst/>
                <a:gdLst/>
                <a:ahLst/>
                <a:cxnLst>
                  <a:cxn ang="0">
                    <a:pos x="0" y="285"/>
                  </a:cxn>
                  <a:cxn ang="0">
                    <a:pos x="0" y="0"/>
                  </a:cxn>
                  <a:cxn ang="0">
                    <a:pos x="18" y="0"/>
                  </a:cxn>
                </a:cxnLst>
                <a:rect l="0" t="0" r="r" b="b"/>
                <a:pathLst>
                  <a:path w="19" h="286">
                    <a:moveTo>
                      <a:pt x="0" y="285"/>
                    </a:moveTo>
                    <a:lnTo>
                      <a:pt x="0" y="0"/>
                    </a:lnTo>
                    <a:lnTo>
                      <a:pt x="18" y="0"/>
                    </a:lnTo>
                  </a:path>
                </a:pathLst>
              </a:custGeom>
              <a:noFill/>
              <a:ln w="12699" cap="rnd" cmpd="sng">
                <a:solidFill>
                  <a:srgbClr val="FFFFFF"/>
                </a:solidFill>
                <a:prstDash val="solid"/>
                <a:round/>
                <a:headEnd type="none" w="sm" len="sm"/>
                <a:tailEnd type="none" w="sm" len="sm"/>
              </a:ln>
              <a:effectLst/>
            </p:spPr>
            <p:txBody>
              <a:bodyPr/>
              <a:lstStyle/>
              <a:p>
                <a:endParaRPr lang="en-US"/>
              </a:p>
            </p:txBody>
          </p:sp>
          <p:sp>
            <p:nvSpPr>
              <p:cNvPr id="160887" name="Freeform 119"/>
              <p:cNvSpPr>
                <a:spLocks/>
              </p:cNvSpPr>
              <p:nvPr/>
            </p:nvSpPr>
            <p:spPr bwMode="auto">
              <a:xfrm>
                <a:off x="2550" y="1961"/>
                <a:ext cx="19" cy="286"/>
              </a:xfrm>
              <a:custGeom>
                <a:avLst/>
                <a:gdLst/>
                <a:ahLst/>
                <a:cxnLst>
                  <a:cxn ang="0">
                    <a:pos x="0" y="0"/>
                  </a:cxn>
                  <a:cxn ang="0">
                    <a:pos x="18" y="0"/>
                  </a:cxn>
                  <a:cxn ang="0">
                    <a:pos x="18" y="285"/>
                  </a:cxn>
                </a:cxnLst>
                <a:rect l="0" t="0" r="r" b="b"/>
                <a:pathLst>
                  <a:path w="19" h="286">
                    <a:moveTo>
                      <a:pt x="0" y="0"/>
                    </a:moveTo>
                    <a:lnTo>
                      <a:pt x="18" y="0"/>
                    </a:lnTo>
                    <a:lnTo>
                      <a:pt x="18" y="285"/>
                    </a:lnTo>
                  </a:path>
                </a:pathLst>
              </a:custGeom>
              <a:noFill/>
              <a:ln w="12699" cap="rnd" cmpd="sng">
                <a:solidFill>
                  <a:srgbClr val="FFFFFF"/>
                </a:solidFill>
                <a:prstDash val="solid"/>
                <a:round/>
                <a:headEnd type="none" w="sm" len="sm"/>
                <a:tailEnd type="none" w="sm" len="sm"/>
              </a:ln>
              <a:effectLst/>
            </p:spPr>
            <p:txBody>
              <a:bodyPr/>
              <a:lstStyle/>
              <a:p>
                <a:endParaRPr lang="en-US"/>
              </a:p>
            </p:txBody>
          </p:sp>
          <p:sp>
            <p:nvSpPr>
              <p:cNvPr id="160888" name="Line 120"/>
              <p:cNvSpPr>
                <a:spLocks noChangeShapeType="1"/>
              </p:cNvSpPr>
              <p:nvPr/>
            </p:nvSpPr>
            <p:spPr bwMode="auto">
              <a:xfrm>
                <a:off x="2550" y="1960"/>
                <a:ext cx="0" cy="292"/>
              </a:xfrm>
              <a:prstGeom prst="line">
                <a:avLst/>
              </a:prstGeom>
              <a:noFill/>
              <a:ln w="12699">
                <a:solidFill>
                  <a:srgbClr val="2F2F2F"/>
                </a:solidFill>
                <a:round/>
                <a:headEnd type="none" w="sm" len="sm"/>
                <a:tailEnd type="none" w="sm" len="sm"/>
              </a:ln>
              <a:effectLst/>
            </p:spPr>
            <p:txBody>
              <a:bodyPr wrap="none" anchor="ctr"/>
              <a:lstStyle/>
              <a:p>
                <a:endParaRPr lang="en-US"/>
              </a:p>
            </p:txBody>
          </p:sp>
          <p:sp>
            <p:nvSpPr>
              <p:cNvPr id="160889" name="AutoShape 121"/>
              <p:cNvSpPr>
                <a:spLocks noChangeArrowheads="1"/>
              </p:cNvSpPr>
              <p:nvPr/>
            </p:nvSpPr>
            <p:spPr bwMode="auto">
              <a:xfrm>
                <a:off x="2347" y="1980"/>
                <a:ext cx="41" cy="64"/>
              </a:xfrm>
              <a:prstGeom prst="roundRect">
                <a:avLst>
                  <a:gd name="adj" fmla="val 12495"/>
                </a:avLst>
              </a:prstGeom>
              <a:solidFill>
                <a:srgbClr val="E1E1E1"/>
              </a:solidFill>
              <a:ln w="9525">
                <a:noFill/>
                <a:round/>
                <a:headEnd/>
                <a:tailEnd/>
              </a:ln>
              <a:effectLst/>
            </p:spPr>
            <p:txBody>
              <a:bodyPr wrap="none" anchor="ctr"/>
              <a:lstStyle/>
              <a:p>
                <a:endParaRPr lang="en-US"/>
              </a:p>
            </p:txBody>
          </p:sp>
          <p:sp>
            <p:nvSpPr>
              <p:cNvPr id="160890" name="AutoShape 122"/>
              <p:cNvSpPr>
                <a:spLocks noChangeArrowheads="1"/>
              </p:cNvSpPr>
              <p:nvPr/>
            </p:nvSpPr>
            <p:spPr bwMode="auto">
              <a:xfrm>
                <a:off x="2355" y="1988"/>
                <a:ext cx="25" cy="49"/>
              </a:xfrm>
              <a:prstGeom prst="roundRect">
                <a:avLst>
                  <a:gd name="adj" fmla="val 12495"/>
                </a:avLst>
              </a:prstGeom>
              <a:solidFill>
                <a:srgbClr val="C0C0C0"/>
              </a:solidFill>
              <a:ln w="12699">
                <a:solidFill>
                  <a:srgbClr val="404040"/>
                </a:solidFill>
                <a:round/>
                <a:headEnd/>
                <a:tailEnd/>
              </a:ln>
              <a:effectLst/>
            </p:spPr>
            <p:txBody>
              <a:bodyPr wrap="none" anchor="ctr"/>
              <a:lstStyle/>
              <a:p>
                <a:endParaRPr lang="en-US"/>
              </a:p>
            </p:txBody>
          </p:sp>
          <p:sp>
            <p:nvSpPr>
              <p:cNvPr id="160891" name="AutoShape 123"/>
              <p:cNvSpPr>
                <a:spLocks noChangeArrowheads="1"/>
              </p:cNvSpPr>
              <p:nvPr/>
            </p:nvSpPr>
            <p:spPr bwMode="auto">
              <a:xfrm>
                <a:off x="2357" y="2026"/>
                <a:ext cx="21" cy="11"/>
              </a:xfrm>
              <a:prstGeom prst="roundRect">
                <a:avLst>
                  <a:gd name="adj" fmla="val 12495"/>
                </a:avLst>
              </a:prstGeom>
              <a:solidFill>
                <a:srgbClr val="C0C0C0"/>
              </a:solidFill>
              <a:ln w="12699">
                <a:solidFill>
                  <a:srgbClr val="4F4F4F"/>
                </a:solidFill>
                <a:round/>
                <a:headEnd/>
                <a:tailEnd/>
              </a:ln>
              <a:effectLst/>
            </p:spPr>
            <p:txBody>
              <a:bodyPr wrap="none" anchor="ctr"/>
              <a:lstStyle/>
              <a:p>
                <a:endParaRPr lang="en-US"/>
              </a:p>
            </p:txBody>
          </p:sp>
          <p:sp>
            <p:nvSpPr>
              <p:cNvPr id="160892" name="AutoShape 124"/>
              <p:cNvSpPr>
                <a:spLocks noChangeArrowheads="1"/>
              </p:cNvSpPr>
              <p:nvPr/>
            </p:nvSpPr>
            <p:spPr bwMode="auto">
              <a:xfrm>
                <a:off x="2357" y="1989"/>
                <a:ext cx="10" cy="28"/>
              </a:xfrm>
              <a:prstGeom prst="roundRect">
                <a:avLst>
                  <a:gd name="adj" fmla="val 12495"/>
                </a:avLst>
              </a:prstGeom>
              <a:solidFill>
                <a:srgbClr val="C0C0C0"/>
              </a:solidFill>
              <a:ln w="12699">
                <a:solidFill>
                  <a:srgbClr val="404040"/>
                </a:solidFill>
                <a:round/>
                <a:headEnd/>
                <a:tailEnd/>
              </a:ln>
              <a:effectLst/>
            </p:spPr>
            <p:txBody>
              <a:bodyPr wrap="none" anchor="ctr"/>
              <a:lstStyle/>
              <a:p>
                <a:endParaRPr lang="en-US"/>
              </a:p>
            </p:txBody>
          </p:sp>
          <p:sp>
            <p:nvSpPr>
              <p:cNvPr id="160893" name="AutoShape 125"/>
              <p:cNvSpPr>
                <a:spLocks noChangeArrowheads="1"/>
              </p:cNvSpPr>
              <p:nvPr/>
            </p:nvSpPr>
            <p:spPr bwMode="auto">
              <a:xfrm>
                <a:off x="2375" y="1991"/>
                <a:ext cx="10" cy="22"/>
              </a:xfrm>
              <a:prstGeom prst="roundRect">
                <a:avLst>
                  <a:gd name="adj" fmla="val 12495"/>
                </a:avLst>
              </a:prstGeom>
              <a:solidFill>
                <a:srgbClr val="404040"/>
              </a:solidFill>
              <a:ln w="12699">
                <a:solidFill>
                  <a:srgbClr val="404040"/>
                </a:solidFill>
                <a:round/>
                <a:headEnd/>
                <a:tailEnd/>
              </a:ln>
              <a:effectLst/>
            </p:spPr>
            <p:txBody>
              <a:bodyPr wrap="none" anchor="ctr"/>
              <a:lstStyle/>
              <a:p>
                <a:endParaRPr lang="en-US"/>
              </a:p>
            </p:txBody>
          </p:sp>
          <p:sp>
            <p:nvSpPr>
              <p:cNvPr id="160894" name="AutoShape 126"/>
              <p:cNvSpPr>
                <a:spLocks noChangeArrowheads="1"/>
              </p:cNvSpPr>
              <p:nvPr/>
            </p:nvSpPr>
            <p:spPr bwMode="auto">
              <a:xfrm>
                <a:off x="2358" y="1999"/>
                <a:ext cx="10" cy="16"/>
              </a:xfrm>
              <a:prstGeom prst="roundRect">
                <a:avLst>
                  <a:gd name="adj" fmla="val 12495"/>
                </a:avLst>
              </a:prstGeom>
              <a:solidFill>
                <a:srgbClr val="808080"/>
              </a:solidFill>
              <a:ln w="12699">
                <a:solidFill>
                  <a:srgbClr val="404040"/>
                </a:solidFill>
                <a:round/>
                <a:headEnd/>
                <a:tailEnd/>
              </a:ln>
              <a:effectLst/>
            </p:spPr>
            <p:txBody>
              <a:bodyPr wrap="none" anchor="ctr"/>
              <a:lstStyle/>
              <a:p>
                <a:endParaRPr lang="en-US"/>
              </a:p>
            </p:txBody>
          </p:sp>
          <p:sp>
            <p:nvSpPr>
              <p:cNvPr id="160895" name="AutoShape 127"/>
              <p:cNvSpPr>
                <a:spLocks noChangeArrowheads="1"/>
              </p:cNvSpPr>
              <p:nvPr/>
            </p:nvSpPr>
            <p:spPr bwMode="auto">
              <a:xfrm>
                <a:off x="2358" y="1998"/>
                <a:ext cx="10" cy="11"/>
              </a:xfrm>
              <a:prstGeom prst="roundRect">
                <a:avLst>
                  <a:gd name="adj" fmla="val 12495"/>
                </a:avLst>
              </a:prstGeom>
              <a:solidFill>
                <a:srgbClr val="404040"/>
              </a:solidFill>
              <a:ln w="12699">
                <a:solidFill>
                  <a:srgbClr val="404040"/>
                </a:solidFill>
                <a:round/>
                <a:headEnd/>
                <a:tailEnd/>
              </a:ln>
              <a:effectLst/>
            </p:spPr>
            <p:txBody>
              <a:bodyPr wrap="none" anchor="ctr"/>
              <a:lstStyle/>
              <a:p>
                <a:endParaRPr lang="en-US"/>
              </a:p>
            </p:txBody>
          </p:sp>
          <p:sp>
            <p:nvSpPr>
              <p:cNvPr id="160896" name="AutoShape 128"/>
              <p:cNvSpPr>
                <a:spLocks noChangeArrowheads="1"/>
              </p:cNvSpPr>
              <p:nvPr/>
            </p:nvSpPr>
            <p:spPr bwMode="auto">
              <a:xfrm>
                <a:off x="2370" y="1989"/>
                <a:ext cx="10" cy="28"/>
              </a:xfrm>
              <a:prstGeom prst="roundRect">
                <a:avLst>
                  <a:gd name="adj" fmla="val 12495"/>
                </a:avLst>
              </a:prstGeom>
              <a:solidFill>
                <a:srgbClr val="404040"/>
              </a:solidFill>
              <a:ln w="12699">
                <a:solidFill>
                  <a:srgbClr val="404040"/>
                </a:solidFill>
                <a:round/>
                <a:headEnd/>
                <a:tailEnd/>
              </a:ln>
              <a:effectLst/>
            </p:spPr>
            <p:txBody>
              <a:bodyPr wrap="none" anchor="ctr"/>
              <a:lstStyle/>
              <a:p>
                <a:endParaRPr lang="en-US"/>
              </a:p>
            </p:txBody>
          </p:sp>
          <p:sp>
            <p:nvSpPr>
              <p:cNvPr id="160897" name="AutoShape 129"/>
              <p:cNvSpPr>
                <a:spLocks noChangeArrowheads="1"/>
              </p:cNvSpPr>
              <p:nvPr/>
            </p:nvSpPr>
            <p:spPr bwMode="auto">
              <a:xfrm>
                <a:off x="2374" y="1991"/>
                <a:ext cx="10" cy="22"/>
              </a:xfrm>
              <a:prstGeom prst="roundRect">
                <a:avLst>
                  <a:gd name="adj" fmla="val 12495"/>
                </a:avLst>
              </a:prstGeom>
              <a:solidFill>
                <a:srgbClr val="E1E1E1"/>
              </a:solidFill>
              <a:ln w="12699">
                <a:solidFill>
                  <a:srgbClr val="404040"/>
                </a:solidFill>
                <a:round/>
                <a:headEnd/>
                <a:tailEnd/>
              </a:ln>
              <a:effectLst/>
            </p:spPr>
            <p:txBody>
              <a:bodyPr wrap="none" anchor="ctr"/>
              <a:lstStyle/>
              <a:p>
                <a:endParaRPr lang="en-US"/>
              </a:p>
            </p:txBody>
          </p:sp>
          <p:sp>
            <p:nvSpPr>
              <p:cNvPr id="160898" name="AutoShape 130"/>
              <p:cNvSpPr>
                <a:spLocks noChangeArrowheads="1"/>
              </p:cNvSpPr>
              <p:nvPr/>
            </p:nvSpPr>
            <p:spPr bwMode="auto">
              <a:xfrm>
                <a:off x="2365" y="2030"/>
                <a:ext cx="10" cy="12"/>
              </a:xfrm>
              <a:prstGeom prst="roundRect">
                <a:avLst>
                  <a:gd name="adj" fmla="val 12495"/>
                </a:avLst>
              </a:prstGeom>
              <a:solidFill>
                <a:srgbClr val="E1E1E1"/>
              </a:solidFill>
              <a:ln w="12699">
                <a:solidFill>
                  <a:srgbClr val="8F8F8F"/>
                </a:solidFill>
                <a:round/>
                <a:headEnd/>
                <a:tailEnd/>
              </a:ln>
              <a:effectLst/>
            </p:spPr>
            <p:txBody>
              <a:bodyPr wrap="none" anchor="ctr"/>
              <a:lstStyle/>
              <a:p>
                <a:endParaRPr lang="en-US"/>
              </a:p>
            </p:txBody>
          </p:sp>
          <p:sp>
            <p:nvSpPr>
              <p:cNvPr id="160899" name="Oval 131"/>
              <p:cNvSpPr>
                <a:spLocks noChangeArrowheads="1"/>
              </p:cNvSpPr>
              <p:nvPr/>
            </p:nvSpPr>
            <p:spPr bwMode="auto">
              <a:xfrm rot="10860000">
                <a:off x="2358" y="2030"/>
                <a:ext cx="10" cy="12"/>
              </a:xfrm>
              <a:prstGeom prst="ellipse">
                <a:avLst/>
              </a:prstGeom>
              <a:solidFill>
                <a:srgbClr val="404040"/>
              </a:solidFill>
              <a:ln w="12699">
                <a:solidFill>
                  <a:srgbClr val="404040"/>
                </a:solidFill>
                <a:round/>
                <a:headEnd/>
                <a:tailEnd/>
              </a:ln>
              <a:effectLst/>
            </p:spPr>
            <p:txBody>
              <a:bodyPr wrap="none" anchor="ctr"/>
              <a:lstStyle/>
              <a:p>
                <a:endParaRPr lang="en-US"/>
              </a:p>
            </p:txBody>
          </p:sp>
          <p:sp>
            <p:nvSpPr>
              <p:cNvPr id="160900" name="Oval 132"/>
              <p:cNvSpPr>
                <a:spLocks noChangeArrowheads="1"/>
              </p:cNvSpPr>
              <p:nvPr/>
            </p:nvSpPr>
            <p:spPr bwMode="auto">
              <a:xfrm rot="10860000">
                <a:off x="2358" y="2036"/>
                <a:ext cx="10" cy="11"/>
              </a:xfrm>
              <a:prstGeom prst="ellipse">
                <a:avLst/>
              </a:prstGeom>
              <a:solidFill>
                <a:srgbClr val="404040"/>
              </a:solidFill>
              <a:ln w="12699">
                <a:solidFill>
                  <a:srgbClr val="404040"/>
                </a:solidFill>
                <a:round/>
                <a:headEnd/>
                <a:tailEnd/>
              </a:ln>
              <a:effectLst/>
            </p:spPr>
            <p:txBody>
              <a:bodyPr wrap="none" anchor="ctr"/>
              <a:lstStyle/>
              <a:p>
                <a:endParaRPr lang="en-US"/>
              </a:p>
            </p:txBody>
          </p:sp>
          <p:sp>
            <p:nvSpPr>
              <p:cNvPr id="160901" name="Freeform 133"/>
              <p:cNvSpPr>
                <a:spLocks/>
              </p:cNvSpPr>
              <p:nvPr/>
            </p:nvSpPr>
            <p:spPr bwMode="auto">
              <a:xfrm>
                <a:off x="2347" y="1980"/>
                <a:ext cx="43" cy="65"/>
              </a:xfrm>
              <a:custGeom>
                <a:avLst/>
                <a:gdLst/>
                <a:ahLst/>
                <a:cxnLst>
                  <a:cxn ang="0">
                    <a:pos x="41" y="0"/>
                  </a:cxn>
                  <a:cxn ang="0">
                    <a:pos x="42" y="64"/>
                  </a:cxn>
                  <a:cxn ang="0">
                    <a:pos x="0" y="64"/>
                  </a:cxn>
                </a:cxnLst>
                <a:rect l="0" t="0" r="r" b="b"/>
                <a:pathLst>
                  <a:path w="43" h="65">
                    <a:moveTo>
                      <a:pt x="41" y="0"/>
                    </a:moveTo>
                    <a:lnTo>
                      <a:pt x="42" y="64"/>
                    </a:lnTo>
                    <a:lnTo>
                      <a:pt x="0" y="64"/>
                    </a:lnTo>
                  </a:path>
                </a:pathLst>
              </a:custGeom>
              <a:noFill/>
              <a:ln w="12699" cap="rnd" cmpd="sng">
                <a:solidFill>
                  <a:srgbClr val="404040"/>
                </a:solidFill>
                <a:prstDash val="solid"/>
                <a:round/>
                <a:headEnd type="none" w="sm" len="sm"/>
                <a:tailEnd type="none" w="sm" len="sm"/>
              </a:ln>
              <a:effectLst/>
            </p:spPr>
            <p:txBody>
              <a:bodyPr/>
              <a:lstStyle/>
              <a:p>
                <a:endParaRPr lang="en-US"/>
              </a:p>
            </p:txBody>
          </p:sp>
          <p:sp>
            <p:nvSpPr>
              <p:cNvPr id="160902" name="AutoShape 134"/>
              <p:cNvSpPr>
                <a:spLocks noChangeArrowheads="1"/>
              </p:cNvSpPr>
              <p:nvPr/>
            </p:nvSpPr>
            <p:spPr bwMode="auto">
              <a:xfrm>
                <a:off x="2377" y="2030"/>
                <a:ext cx="10" cy="12"/>
              </a:xfrm>
              <a:prstGeom prst="roundRect">
                <a:avLst>
                  <a:gd name="adj" fmla="val 12495"/>
                </a:avLst>
              </a:prstGeom>
              <a:solidFill>
                <a:srgbClr val="E1E1E1"/>
              </a:solidFill>
              <a:ln w="12699">
                <a:solidFill>
                  <a:srgbClr val="8F8F8F"/>
                </a:solidFill>
                <a:round/>
                <a:headEnd/>
                <a:tailEnd/>
              </a:ln>
              <a:effectLst/>
            </p:spPr>
            <p:txBody>
              <a:bodyPr wrap="none" anchor="ctr"/>
              <a:lstStyle/>
              <a:p>
                <a:endParaRPr lang="en-US"/>
              </a:p>
            </p:txBody>
          </p:sp>
          <p:sp>
            <p:nvSpPr>
              <p:cNvPr id="160903" name="AutoShape 135"/>
              <p:cNvSpPr>
                <a:spLocks noChangeArrowheads="1"/>
              </p:cNvSpPr>
              <p:nvPr/>
            </p:nvSpPr>
            <p:spPr bwMode="auto">
              <a:xfrm>
                <a:off x="2403" y="1987"/>
                <a:ext cx="135" cy="52"/>
              </a:xfrm>
              <a:prstGeom prst="roundRect">
                <a:avLst>
                  <a:gd name="adj" fmla="val 12495"/>
                </a:avLst>
              </a:prstGeom>
              <a:solidFill>
                <a:srgbClr val="FFFFFF"/>
              </a:solidFill>
              <a:ln w="12699">
                <a:solidFill>
                  <a:srgbClr val="000000"/>
                </a:solidFill>
                <a:round/>
                <a:headEnd/>
                <a:tailEnd/>
              </a:ln>
              <a:effectLst/>
            </p:spPr>
            <p:txBody>
              <a:bodyPr wrap="none" anchor="ctr"/>
              <a:lstStyle/>
              <a:p>
                <a:endParaRPr lang="en-US"/>
              </a:p>
            </p:txBody>
          </p:sp>
          <p:sp>
            <p:nvSpPr>
              <p:cNvPr id="160904" name="AutoShape 136"/>
              <p:cNvSpPr>
                <a:spLocks noChangeArrowheads="1"/>
              </p:cNvSpPr>
              <p:nvPr/>
            </p:nvSpPr>
            <p:spPr bwMode="auto">
              <a:xfrm>
                <a:off x="2406" y="1996"/>
                <a:ext cx="131"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05" name="AutoShape 137"/>
              <p:cNvSpPr>
                <a:spLocks noChangeArrowheads="1"/>
              </p:cNvSpPr>
              <p:nvPr/>
            </p:nvSpPr>
            <p:spPr bwMode="auto">
              <a:xfrm>
                <a:off x="2406" y="2010"/>
                <a:ext cx="132"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06" name="AutoShape 138"/>
              <p:cNvSpPr>
                <a:spLocks noChangeArrowheads="1"/>
              </p:cNvSpPr>
              <p:nvPr/>
            </p:nvSpPr>
            <p:spPr bwMode="auto">
              <a:xfrm>
                <a:off x="2406" y="2021"/>
                <a:ext cx="132"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07" name="AutoShape 139"/>
              <p:cNvSpPr>
                <a:spLocks noChangeArrowheads="1"/>
              </p:cNvSpPr>
              <p:nvPr/>
            </p:nvSpPr>
            <p:spPr bwMode="auto">
              <a:xfrm>
                <a:off x="2406" y="2034"/>
                <a:ext cx="132"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08" name="Line 140"/>
              <p:cNvSpPr>
                <a:spLocks noChangeShapeType="1"/>
              </p:cNvSpPr>
              <p:nvPr/>
            </p:nvSpPr>
            <p:spPr bwMode="auto">
              <a:xfrm>
                <a:off x="2407"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09" name="Line 141"/>
              <p:cNvSpPr>
                <a:spLocks noChangeShapeType="1"/>
              </p:cNvSpPr>
              <p:nvPr/>
            </p:nvSpPr>
            <p:spPr bwMode="auto">
              <a:xfrm>
                <a:off x="2414"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10" name="Line 142"/>
              <p:cNvSpPr>
                <a:spLocks noChangeShapeType="1"/>
              </p:cNvSpPr>
              <p:nvPr/>
            </p:nvSpPr>
            <p:spPr bwMode="auto">
              <a:xfrm>
                <a:off x="2421"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11" name="Line 143"/>
              <p:cNvSpPr>
                <a:spLocks noChangeShapeType="1"/>
              </p:cNvSpPr>
              <p:nvPr/>
            </p:nvSpPr>
            <p:spPr bwMode="auto">
              <a:xfrm>
                <a:off x="2427"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12" name="Line 144"/>
              <p:cNvSpPr>
                <a:spLocks noChangeShapeType="1"/>
              </p:cNvSpPr>
              <p:nvPr/>
            </p:nvSpPr>
            <p:spPr bwMode="auto">
              <a:xfrm>
                <a:off x="2435"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13" name="Line 145"/>
              <p:cNvSpPr>
                <a:spLocks noChangeShapeType="1"/>
              </p:cNvSpPr>
              <p:nvPr/>
            </p:nvSpPr>
            <p:spPr bwMode="auto">
              <a:xfrm>
                <a:off x="2441"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14" name="Line 146"/>
              <p:cNvSpPr>
                <a:spLocks noChangeShapeType="1"/>
              </p:cNvSpPr>
              <p:nvPr/>
            </p:nvSpPr>
            <p:spPr bwMode="auto">
              <a:xfrm>
                <a:off x="2446"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15" name="Line 147"/>
              <p:cNvSpPr>
                <a:spLocks noChangeShapeType="1"/>
              </p:cNvSpPr>
              <p:nvPr/>
            </p:nvSpPr>
            <p:spPr bwMode="auto">
              <a:xfrm>
                <a:off x="2454"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16" name="Line 148"/>
              <p:cNvSpPr>
                <a:spLocks noChangeShapeType="1"/>
              </p:cNvSpPr>
              <p:nvPr/>
            </p:nvSpPr>
            <p:spPr bwMode="auto">
              <a:xfrm>
                <a:off x="2461"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17" name="Line 149"/>
              <p:cNvSpPr>
                <a:spLocks noChangeShapeType="1"/>
              </p:cNvSpPr>
              <p:nvPr/>
            </p:nvSpPr>
            <p:spPr bwMode="auto">
              <a:xfrm>
                <a:off x="2468"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18" name="Line 150"/>
              <p:cNvSpPr>
                <a:spLocks noChangeShapeType="1"/>
              </p:cNvSpPr>
              <p:nvPr/>
            </p:nvSpPr>
            <p:spPr bwMode="auto">
              <a:xfrm>
                <a:off x="2474"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19" name="Line 151"/>
              <p:cNvSpPr>
                <a:spLocks noChangeShapeType="1"/>
              </p:cNvSpPr>
              <p:nvPr/>
            </p:nvSpPr>
            <p:spPr bwMode="auto">
              <a:xfrm>
                <a:off x="2480"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20" name="Line 152"/>
              <p:cNvSpPr>
                <a:spLocks noChangeShapeType="1"/>
              </p:cNvSpPr>
              <p:nvPr/>
            </p:nvSpPr>
            <p:spPr bwMode="auto">
              <a:xfrm>
                <a:off x="2487"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21" name="Line 153"/>
              <p:cNvSpPr>
                <a:spLocks noChangeShapeType="1"/>
              </p:cNvSpPr>
              <p:nvPr/>
            </p:nvSpPr>
            <p:spPr bwMode="auto">
              <a:xfrm>
                <a:off x="2495"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22" name="Line 154"/>
              <p:cNvSpPr>
                <a:spLocks noChangeShapeType="1"/>
              </p:cNvSpPr>
              <p:nvPr/>
            </p:nvSpPr>
            <p:spPr bwMode="auto">
              <a:xfrm>
                <a:off x="2501"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23" name="Line 155"/>
              <p:cNvSpPr>
                <a:spLocks noChangeShapeType="1"/>
              </p:cNvSpPr>
              <p:nvPr/>
            </p:nvSpPr>
            <p:spPr bwMode="auto">
              <a:xfrm>
                <a:off x="2508"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24" name="Line 156"/>
              <p:cNvSpPr>
                <a:spLocks noChangeShapeType="1"/>
              </p:cNvSpPr>
              <p:nvPr/>
            </p:nvSpPr>
            <p:spPr bwMode="auto">
              <a:xfrm>
                <a:off x="2515"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25" name="Line 157"/>
              <p:cNvSpPr>
                <a:spLocks noChangeShapeType="1"/>
              </p:cNvSpPr>
              <p:nvPr/>
            </p:nvSpPr>
            <p:spPr bwMode="auto">
              <a:xfrm>
                <a:off x="2522"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26" name="Line 158"/>
              <p:cNvSpPr>
                <a:spLocks noChangeShapeType="1"/>
              </p:cNvSpPr>
              <p:nvPr/>
            </p:nvSpPr>
            <p:spPr bwMode="auto">
              <a:xfrm>
                <a:off x="2528"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27" name="Line 159"/>
              <p:cNvSpPr>
                <a:spLocks noChangeShapeType="1"/>
              </p:cNvSpPr>
              <p:nvPr/>
            </p:nvSpPr>
            <p:spPr bwMode="auto">
              <a:xfrm>
                <a:off x="2535"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28" name="AutoShape 160"/>
              <p:cNvSpPr>
                <a:spLocks noChangeArrowheads="1"/>
              </p:cNvSpPr>
              <p:nvPr/>
            </p:nvSpPr>
            <p:spPr bwMode="auto">
              <a:xfrm>
                <a:off x="2403" y="2089"/>
                <a:ext cx="135" cy="50"/>
              </a:xfrm>
              <a:prstGeom prst="roundRect">
                <a:avLst>
                  <a:gd name="adj" fmla="val 12495"/>
                </a:avLst>
              </a:prstGeom>
              <a:solidFill>
                <a:srgbClr val="FFFFFF"/>
              </a:solidFill>
              <a:ln w="12699">
                <a:solidFill>
                  <a:srgbClr val="000000"/>
                </a:solidFill>
                <a:round/>
                <a:headEnd/>
                <a:tailEnd/>
              </a:ln>
              <a:effectLst/>
            </p:spPr>
            <p:txBody>
              <a:bodyPr wrap="none" anchor="ctr"/>
              <a:lstStyle/>
              <a:p>
                <a:endParaRPr lang="en-US"/>
              </a:p>
            </p:txBody>
          </p:sp>
          <p:sp>
            <p:nvSpPr>
              <p:cNvPr id="160929" name="AutoShape 161"/>
              <p:cNvSpPr>
                <a:spLocks noChangeArrowheads="1"/>
              </p:cNvSpPr>
              <p:nvPr/>
            </p:nvSpPr>
            <p:spPr bwMode="auto">
              <a:xfrm>
                <a:off x="2404" y="2100"/>
                <a:ext cx="133"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30" name="AutoShape 162"/>
              <p:cNvSpPr>
                <a:spLocks noChangeArrowheads="1"/>
              </p:cNvSpPr>
              <p:nvPr/>
            </p:nvSpPr>
            <p:spPr bwMode="auto">
              <a:xfrm>
                <a:off x="2404" y="2111"/>
                <a:ext cx="134"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31" name="AutoShape 163"/>
              <p:cNvSpPr>
                <a:spLocks noChangeArrowheads="1"/>
              </p:cNvSpPr>
              <p:nvPr/>
            </p:nvSpPr>
            <p:spPr bwMode="auto">
              <a:xfrm>
                <a:off x="2404" y="2124"/>
                <a:ext cx="134"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32" name="AutoShape 164"/>
              <p:cNvSpPr>
                <a:spLocks noChangeArrowheads="1"/>
              </p:cNvSpPr>
              <p:nvPr/>
            </p:nvSpPr>
            <p:spPr bwMode="auto">
              <a:xfrm>
                <a:off x="2404" y="2136"/>
                <a:ext cx="134"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33" name="Line 165"/>
              <p:cNvSpPr>
                <a:spLocks noChangeShapeType="1"/>
              </p:cNvSpPr>
              <p:nvPr/>
            </p:nvSpPr>
            <p:spPr bwMode="auto">
              <a:xfrm>
                <a:off x="2407"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34" name="Line 166"/>
              <p:cNvSpPr>
                <a:spLocks noChangeShapeType="1"/>
              </p:cNvSpPr>
              <p:nvPr/>
            </p:nvSpPr>
            <p:spPr bwMode="auto">
              <a:xfrm>
                <a:off x="2414"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35" name="Line 167"/>
              <p:cNvSpPr>
                <a:spLocks noChangeShapeType="1"/>
              </p:cNvSpPr>
              <p:nvPr/>
            </p:nvSpPr>
            <p:spPr bwMode="auto">
              <a:xfrm>
                <a:off x="2421"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36" name="Line 168"/>
              <p:cNvSpPr>
                <a:spLocks noChangeShapeType="1"/>
              </p:cNvSpPr>
              <p:nvPr/>
            </p:nvSpPr>
            <p:spPr bwMode="auto">
              <a:xfrm>
                <a:off x="2427"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37" name="Line 169"/>
              <p:cNvSpPr>
                <a:spLocks noChangeShapeType="1"/>
              </p:cNvSpPr>
              <p:nvPr/>
            </p:nvSpPr>
            <p:spPr bwMode="auto">
              <a:xfrm>
                <a:off x="2435"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38" name="Line 170"/>
              <p:cNvSpPr>
                <a:spLocks noChangeShapeType="1"/>
              </p:cNvSpPr>
              <p:nvPr/>
            </p:nvSpPr>
            <p:spPr bwMode="auto">
              <a:xfrm>
                <a:off x="2441"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39" name="Line 171"/>
              <p:cNvSpPr>
                <a:spLocks noChangeShapeType="1"/>
              </p:cNvSpPr>
              <p:nvPr/>
            </p:nvSpPr>
            <p:spPr bwMode="auto">
              <a:xfrm>
                <a:off x="2446"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40" name="Line 172"/>
              <p:cNvSpPr>
                <a:spLocks noChangeShapeType="1"/>
              </p:cNvSpPr>
              <p:nvPr/>
            </p:nvSpPr>
            <p:spPr bwMode="auto">
              <a:xfrm>
                <a:off x="2454"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41" name="Line 173"/>
              <p:cNvSpPr>
                <a:spLocks noChangeShapeType="1"/>
              </p:cNvSpPr>
              <p:nvPr/>
            </p:nvSpPr>
            <p:spPr bwMode="auto">
              <a:xfrm>
                <a:off x="2461"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42" name="Line 174"/>
              <p:cNvSpPr>
                <a:spLocks noChangeShapeType="1"/>
              </p:cNvSpPr>
              <p:nvPr/>
            </p:nvSpPr>
            <p:spPr bwMode="auto">
              <a:xfrm>
                <a:off x="2468"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43" name="Line 175"/>
              <p:cNvSpPr>
                <a:spLocks noChangeShapeType="1"/>
              </p:cNvSpPr>
              <p:nvPr/>
            </p:nvSpPr>
            <p:spPr bwMode="auto">
              <a:xfrm>
                <a:off x="2474"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44" name="Line 176"/>
              <p:cNvSpPr>
                <a:spLocks noChangeShapeType="1"/>
              </p:cNvSpPr>
              <p:nvPr/>
            </p:nvSpPr>
            <p:spPr bwMode="auto">
              <a:xfrm>
                <a:off x="2480"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45" name="Line 177"/>
              <p:cNvSpPr>
                <a:spLocks noChangeShapeType="1"/>
              </p:cNvSpPr>
              <p:nvPr/>
            </p:nvSpPr>
            <p:spPr bwMode="auto">
              <a:xfrm>
                <a:off x="2487"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46" name="Line 178"/>
              <p:cNvSpPr>
                <a:spLocks noChangeShapeType="1"/>
              </p:cNvSpPr>
              <p:nvPr/>
            </p:nvSpPr>
            <p:spPr bwMode="auto">
              <a:xfrm>
                <a:off x="2495"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47" name="Line 179"/>
              <p:cNvSpPr>
                <a:spLocks noChangeShapeType="1"/>
              </p:cNvSpPr>
              <p:nvPr/>
            </p:nvSpPr>
            <p:spPr bwMode="auto">
              <a:xfrm>
                <a:off x="2501"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48" name="Line 180"/>
              <p:cNvSpPr>
                <a:spLocks noChangeShapeType="1"/>
              </p:cNvSpPr>
              <p:nvPr/>
            </p:nvSpPr>
            <p:spPr bwMode="auto">
              <a:xfrm>
                <a:off x="2508"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49" name="Line 181"/>
              <p:cNvSpPr>
                <a:spLocks noChangeShapeType="1"/>
              </p:cNvSpPr>
              <p:nvPr/>
            </p:nvSpPr>
            <p:spPr bwMode="auto">
              <a:xfrm>
                <a:off x="2515"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50" name="Line 182"/>
              <p:cNvSpPr>
                <a:spLocks noChangeShapeType="1"/>
              </p:cNvSpPr>
              <p:nvPr/>
            </p:nvSpPr>
            <p:spPr bwMode="auto">
              <a:xfrm>
                <a:off x="2522"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51" name="Line 183"/>
              <p:cNvSpPr>
                <a:spLocks noChangeShapeType="1"/>
              </p:cNvSpPr>
              <p:nvPr/>
            </p:nvSpPr>
            <p:spPr bwMode="auto">
              <a:xfrm>
                <a:off x="2528"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52" name="Line 184"/>
              <p:cNvSpPr>
                <a:spLocks noChangeShapeType="1"/>
              </p:cNvSpPr>
              <p:nvPr/>
            </p:nvSpPr>
            <p:spPr bwMode="auto">
              <a:xfrm>
                <a:off x="2535"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53" name="AutoShape 185"/>
              <p:cNvSpPr>
                <a:spLocks noChangeArrowheads="1"/>
              </p:cNvSpPr>
              <p:nvPr/>
            </p:nvSpPr>
            <p:spPr bwMode="auto">
              <a:xfrm>
                <a:off x="2403" y="2188"/>
                <a:ext cx="135" cy="50"/>
              </a:xfrm>
              <a:prstGeom prst="roundRect">
                <a:avLst>
                  <a:gd name="adj" fmla="val 12495"/>
                </a:avLst>
              </a:prstGeom>
              <a:solidFill>
                <a:srgbClr val="FFFFFF"/>
              </a:solidFill>
              <a:ln w="12699">
                <a:solidFill>
                  <a:srgbClr val="000000"/>
                </a:solidFill>
                <a:round/>
                <a:headEnd/>
                <a:tailEnd/>
              </a:ln>
              <a:effectLst/>
            </p:spPr>
            <p:txBody>
              <a:bodyPr wrap="none" anchor="ctr"/>
              <a:lstStyle/>
              <a:p>
                <a:endParaRPr lang="en-US"/>
              </a:p>
            </p:txBody>
          </p:sp>
          <p:sp>
            <p:nvSpPr>
              <p:cNvPr id="160954" name="AutoShape 186"/>
              <p:cNvSpPr>
                <a:spLocks noChangeArrowheads="1"/>
              </p:cNvSpPr>
              <p:nvPr/>
            </p:nvSpPr>
            <p:spPr bwMode="auto">
              <a:xfrm>
                <a:off x="2404" y="2197"/>
                <a:ext cx="133" cy="9"/>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55" name="AutoShape 187"/>
              <p:cNvSpPr>
                <a:spLocks noChangeArrowheads="1"/>
              </p:cNvSpPr>
              <p:nvPr/>
            </p:nvSpPr>
            <p:spPr bwMode="auto">
              <a:xfrm>
                <a:off x="2404" y="2209"/>
                <a:ext cx="134"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56" name="AutoShape 188"/>
              <p:cNvSpPr>
                <a:spLocks noChangeArrowheads="1"/>
              </p:cNvSpPr>
              <p:nvPr/>
            </p:nvSpPr>
            <p:spPr bwMode="auto">
              <a:xfrm>
                <a:off x="2404" y="2222"/>
                <a:ext cx="134"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57" name="AutoShape 189"/>
              <p:cNvSpPr>
                <a:spLocks noChangeArrowheads="1"/>
              </p:cNvSpPr>
              <p:nvPr/>
            </p:nvSpPr>
            <p:spPr bwMode="auto">
              <a:xfrm>
                <a:off x="2404" y="2234"/>
                <a:ext cx="134"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0958" name="Line 190"/>
              <p:cNvSpPr>
                <a:spLocks noChangeShapeType="1"/>
              </p:cNvSpPr>
              <p:nvPr/>
            </p:nvSpPr>
            <p:spPr bwMode="auto">
              <a:xfrm>
                <a:off x="2407"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59" name="Line 191"/>
              <p:cNvSpPr>
                <a:spLocks noChangeShapeType="1"/>
              </p:cNvSpPr>
              <p:nvPr/>
            </p:nvSpPr>
            <p:spPr bwMode="auto">
              <a:xfrm>
                <a:off x="2414"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60" name="Line 192"/>
              <p:cNvSpPr>
                <a:spLocks noChangeShapeType="1"/>
              </p:cNvSpPr>
              <p:nvPr/>
            </p:nvSpPr>
            <p:spPr bwMode="auto">
              <a:xfrm>
                <a:off x="2421"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61" name="Line 193"/>
              <p:cNvSpPr>
                <a:spLocks noChangeShapeType="1"/>
              </p:cNvSpPr>
              <p:nvPr/>
            </p:nvSpPr>
            <p:spPr bwMode="auto">
              <a:xfrm>
                <a:off x="2427"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62" name="Line 194"/>
              <p:cNvSpPr>
                <a:spLocks noChangeShapeType="1"/>
              </p:cNvSpPr>
              <p:nvPr/>
            </p:nvSpPr>
            <p:spPr bwMode="auto">
              <a:xfrm>
                <a:off x="2435"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63" name="Line 195"/>
              <p:cNvSpPr>
                <a:spLocks noChangeShapeType="1"/>
              </p:cNvSpPr>
              <p:nvPr/>
            </p:nvSpPr>
            <p:spPr bwMode="auto">
              <a:xfrm>
                <a:off x="2441"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64" name="Line 196"/>
              <p:cNvSpPr>
                <a:spLocks noChangeShapeType="1"/>
              </p:cNvSpPr>
              <p:nvPr/>
            </p:nvSpPr>
            <p:spPr bwMode="auto">
              <a:xfrm>
                <a:off x="2446"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65" name="Line 197"/>
              <p:cNvSpPr>
                <a:spLocks noChangeShapeType="1"/>
              </p:cNvSpPr>
              <p:nvPr/>
            </p:nvSpPr>
            <p:spPr bwMode="auto">
              <a:xfrm>
                <a:off x="2454"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66" name="Line 198"/>
              <p:cNvSpPr>
                <a:spLocks noChangeShapeType="1"/>
              </p:cNvSpPr>
              <p:nvPr/>
            </p:nvSpPr>
            <p:spPr bwMode="auto">
              <a:xfrm>
                <a:off x="2461"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67" name="Line 199"/>
              <p:cNvSpPr>
                <a:spLocks noChangeShapeType="1"/>
              </p:cNvSpPr>
              <p:nvPr/>
            </p:nvSpPr>
            <p:spPr bwMode="auto">
              <a:xfrm>
                <a:off x="2468"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68" name="Line 200"/>
              <p:cNvSpPr>
                <a:spLocks noChangeShapeType="1"/>
              </p:cNvSpPr>
              <p:nvPr/>
            </p:nvSpPr>
            <p:spPr bwMode="auto">
              <a:xfrm>
                <a:off x="2474"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69" name="Line 201"/>
              <p:cNvSpPr>
                <a:spLocks noChangeShapeType="1"/>
              </p:cNvSpPr>
              <p:nvPr/>
            </p:nvSpPr>
            <p:spPr bwMode="auto">
              <a:xfrm>
                <a:off x="2480"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70" name="Line 202"/>
              <p:cNvSpPr>
                <a:spLocks noChangeShapeType="1"/>
              </p:cNvSpPr>
              <p:nvPr/>
            </p:nvSpPr>
            <p:spPr bwMode="auto">
              <a:xfrm>
                <a:off x="2487"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71" name="Line 203"/>
              <p:cNvSpPr>
                <a:spLocks noChangeShapeType="1"/>
              </p:cNvSpPr>
              <p:nvPr/>
            </p:nvSpPr>
            <p:spPr bwMode="auto">
              <a:xfrm>
                <a:off x="2495"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72" name="Line 204"/>
              <p:cNvSpPr>
                <a:spLocks noChangeShapeType="1"/>
              </p:cNvSpPr>
              <p:nvPr/>
            </p:nvSpPr>
            <p:spPr bwMode="auto">
              <a:xfrm>
                <a:off x="2501"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73" name="Line 205"/>
              <p:cNvSpPr>
                <a:spLocks noChangeShapeType="1"/>
              </p:cNvSpPr>
              <p:nvPr/>
            </p:nvSpPr>
            <p:spPr bwMode="auto">
              <a:xfrm>
                <a:off x="2508"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74" name="Line 206"/>
              <p:cNvSpPr>
                <a:spLocks noChangeShapeType="1"/>
              </p:cNvSpPr>
              <p:nvPr/>
            </p:nvSpPr>
            <p:spPr bwMode="auto">
              <a:xfrm>
                <a:off x="2515"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75" name="Line 207"/>
              <p:cNvSpPr>
                <a:spLocks noChangeShapeType="1"/>
              </p:cNvSpPr>
              <p:nvPr/>
            </p:nvSpPr>
            <p:spPr bwMode="auto">
              <a:xfrm>
                <a:off x="2522"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76" name="Line 208"/>
              <p:cNvSpPr>
                <a:spLocks noChangeShapeType="1"/>
              </p:cNvSpPr>
              <p:nvPr/>
            </p:nvSpPr>
            <p:spPr bwMode="auto">
              <a:xfrm>
                <a:off x="2528"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77" name="Line 209"/>
              <p:cNvSpPr>
                <a:spLocks noChangeShapeType="1"/>
              </p:cNvSpPr>
              <p:nvPr/>
            </p:nvSpPr>
            <p:spPr bwMode="auto">
              <a:xfrm>
                <a:off x="2535"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0978" name="AutoShape 210"/>
              <p:cNvSpPr>
                <a:spLocks noChangeArrowheads="1"/>
              </p:cNvSpPr>
              <p:nvPr/>
            </p:nvSpPr>
            <p:spPr bwMode="auto">
              <a:xfrm>
                <a:off x="2351" y="2058"/>
                <a:ext cx="29" cy="10"/>
              </a:xfrm>
              <a:prstGeom prst="roundRect">
                <a:avLst>
                  <a:gd name="adj" fmla="val 12495"/>
                </a:avLst>
              </a:prstGeom>
              <a:solidFill>
                <a:srgbClr val="E1E1E1"/>
              </a:solidFill>
              <a:ln w="12699">
                <a:solidFill>
                  <a:srgbClr val="FFFFFF"/>
                </a:solidFill>
                <a:round/>
                <a:headEnd/>
                <a:tailEnd/>
              </a:ln>
              <a:effectLst/>
            </p:spPr>
            <p:txBody>
              <a:bodyPr wrap="none" anchor="ctr"/>
              <a:lstStyle/>
              <a:p>
                <a:endParaRPr lang="en-US"/>
              </a:p>
            </p:txBody>
          </p:sp>
          <p:sp>
            <p:nvSpPr>
              <p:cNvPr id="160979" name="Freeform 211"/>
              <p:cNvSpPr>
                <a:spLocks/>
              </p:cNvSpPr>
              <p:nvPr/>
            </p:nvSpPr>
            <p:spPr bwMode="auto">
              <a:xfrm>
                <a:off x="2347" y="2053"/>
                <a:ext cx="38" cy="19"/>
              </a:xfrm>
              <a:custGeom>
                <a:avLst/>
                <a:gdLst/>
                <a:ahLst/>
                <a:cxnLst>
                  <a:cxn ang="0">
                    <a:pos x="0" y="18"/>
                  </a:cxn>
                  <a:cxn ang="0">
                    <a:pos x="37" y="18"/>
                  </a:cxn>
                  <a:cxn ang="0">
                    <a:pos x="37" y="0"/>
                  </a:cxn>
                </a:cxnLst>
                <a:rect l="0" t="0" r="r" b="b"/>
                <a:pathLst>
                  <a:path w="38" h="19">
                    <a:moveTo>
                      <a:pt x="0" y="18"/>
                    </a:moveTo>
                    <a:lnTo>
                      <a:pt x="37" y="18"/>
                    </a:lnTo>
                    <a:lnTo>
                      <a:pt x="37" y="0"/>
                    </a:lnTo>
                  </a:path>
                </a:pathLst>
              </a:custGeom>
              <a:noFill/>
              <a:ln w="12699" cap="rnd" cmpd="sng">
                <a:solidFill>
                  <a:srgbClr val="000000"/>
                </a:solidFill>
                <a:prstDash val="solid"/>
                <a:round/>
                <a:headEnd type="none" w="sm" len="sm"/>
                <a:tailEnd type="none" w="sm" len="sm"/>
              </a:ln>
              <a:effectLst/>
            </p:spPr>
            <p:txBody>
              <a:bodyPr/>
              <a:lstStyle/>
              <a:p>
                <a:endParaRPr lang="en-US"/>
              </a:p>
            </p:txBody>
          </p:sp>
          <p:sp>
            <p:nvSpPr>
              <p:cNvPr id="160980" name="AutoShape 212"/>
              <p:cNvSpPr>
                <a:spLocks noChangeArrowheads="1"/>
              </p:cNvSpPr>
              <p:nvPr/>
            </p:nvSpPr>
            <p:spPr bwMode="auto">
              <a:xfrm>
                <a:off x="2351" y="2071"/>
                <a:ext cx="44" cy="11"/>
              </a:xfrm>
              <a:prstGeom prst="roundRect">
                <a:avLst>
                  <a:gd name="adj" fmla="val 12495"/>
                </a:avLst>
              </a:prstGeom>
              <a:solidFill>
                <a:srgbClr val="E1E1E1"/>
              </a:solidFill>
              <a:ln w="12699">
                <a:solidFill>
                  <a:srgbClr val="FFFFFF"/>
                </a:solidFill>
                <a:round/>
                <a:headEnd/>
                <a:tailEnd/>
              </a:ln>
              <a:effectLst/>
            </p:spPr>
            <p:txBody>
              <a:bodyPr wrap="none" anchor="ctr"/>
              <a:lstStyle/>
              <a:p>
                <a:endParaRPr lang="en-US"/>
              </a:p>
            </p:txBody>
          </p:sp>
          <p:sp>
            <p:nvSpPr>
              <p:cNvPr id="160981" name="Freeform 213"/>
              <p:cNvSpPr>
                <a:spLocks/>
              </p:cNvSpPr>
              <p:nvPr/>
            </p:nvSpPr>
            <p:spPr bwMode="auto">
              <a:xfrm>
                <a:off x="2347" y="2067"/>
                <a:ext cx="53" cy="20"/>
              </a:xfrm>
              <a:custGeom>
                <a:avLst/>
                <a:gdLst/>
                <a:ahLst/>
                <a:cxnLst>
                  <a:cxn ang="0">
                    <a:pos x="0" y="19"/>
                  </a:cxn>
                  <a:cxn ang="0">
                    <a:pos x="52" y="19"/>
                  </a:cxn>
                  <a:cxn ang="0">
                    <a:pos x="52" y="0"/>
                  </a:cxn>
                </a:cxnLst>
                <a:rect l="0" t="0" r="r" b="b"/>
                <a:pathLst>
                  <a:path w="53" h="20">
                    <a:moveTo>
                      <a:pt x="0" y="19"/>
                    </a:moveTo>
                    <a:lnTo>
                      <a:pt x="52" y="19"/>
                    </a:lnTo>
                    <a:lnTo>
                      <a:pt x="52" y="0"/>
                    </a:lnTo>
                  </a:path>
                </a:pathLst>
              </a:custGeom>
              <a:noFill/>
              <a:ln w="12699" cap="rnd" cmpd="sng">
                <a:solidFill>
                  <a:srgbClr val="000000"/>
                </a:solidFill>
                <a:prstDash val="solid"/>
                <a:round/>
                <a:headEnd type="none" w="sm" len="sm"/>
                <a:tailEnd type="none" w="sm" len="sm"/>
              </a:ln>
              <a:effectLst/>
            </p:spPr>
            <p:txBody>
              <a:bodyPr/>
              <a:lstStyle/>
              <a:p>
                <a:endParaRPr lang="en-US"/>
              </a:p>
            </p:txBody>
          </p:sp>
          <p:sp>
            <p:nvSpPr>
              <p:cNvPr id="160982" name="AutoShape 214"/>
              <p:cNvSpPr>
                <a:spLocks noChangeArrowheads="1"/>
              </p:cNvSpPr>
              <p:nvPr/>
            </p:nvSpPr>
            <p:spPr bwMode="auto">
              <a:xfrm>
                <a:off x="3573" y="1964"/>
                <a:ext cx="226" cy="281"/>
              </a:xfrm>
              <a:prstGeom prst="roundRect">
                <a:avLst>
                  <a:gd name="adj" fmla="val 12495"/>
                </a:avLst>
              </a:prstGeom>
              <a:solidFill>
                <a:srgbClr val="C0C0C0"/>
              </a:solidFill>
              <a:ln w="12699">
                <a:solidFill>
                  <a:srgbClr val="A2A2A2"/>
                </a:solidFill>
                <a:round/>
                <a:headEnd/>
                <a:tailEnd/>
              </a:ln>
              <a:effectLst/>
            </p:spPr>
            <p:txBody>
              <a:bodyPr wrap="none" anchor="ctr"/>
              <a:lstStyle/>
              <a:p>
                <a:endParaRPr lang="en-US"/>
              </a:p>
            </p:txBody>
          </p:sp>
          <p:sp>
            <p:nvSpPr>
              <p:cNvPr id="160983" name="AutoShape 215"/>
              <p:cNvSpPr>
                <a:spLocks noChangeArrowheads="1"/>
              </p:cNvSpPr>
              <p:nvPr/>
            </p:nvSpPr>
            <p:spPr bwMode="auto">
              <a:xfrm>
                <a:off x="3577" y="2253"/>
                <a:ext cx="220" cy="11"/>
              </a:xfrm>
              <a:prstGeom prst="roundRect">
                <a:avLst>
                  <a:gd name="adj" fmla="val 12495"/>
                </a:avLst>
              </a:prstGeom>
              <a:solidFill>
                <a:srgbClr val="000000"/>
              </a:solidFill>
              <a:ln w="12699">
                <a:solidFill>
                  <a:srgbClr val="000000"/>
                </a:solidFill>
                <a:round/>
                <a:headEnd/>
                <a:tailEnd/>
              </a:ln>
              <a:effectLst/>
            </p:spPr>
            <p:txBody>
              <a:bodyPr wrap="none" anchor="ctr"/>
              <a:lstStyle/>
              <a:p>
                <a:endParaRPr lang="en-US"/>
              </a:p>
            </p:txBody>
          </p:sp>
          <p:sp>
            <p:nvSpPr>
              <p:cNvPr id="160984" name="Line 216"/>
              <p:cNvSpPr>
                <a:spLocks noChangeShapeType="1"/>
              </p:cNvSpPr>
              <p:nvPr/>
            </p:nvSpPr>
            <p:spPr bwMode="auto">
              <a:xfrm>
                <a:off x="3581" y="1960"/>
                <a:ext cx="0" cy="289"/>
              </a:xfrm>
              <a:prstGeom prst="line">
                <a:avLst/>
              </a:prstGeom>
              <a:noFill/>
              <a:ln w="12699">
                <a:solidFill>
                  <a:srgbClr val="2F2F2F"/>
                </a:solidFill>
                <a:round/>
                <a:headEnd type="none" w="sm" len="sm"/>
                <a:tailEnd type="none" w="sm" len="sm"/>
              </a:ln>
              <a:effectLst/>
            </p:spPr>
            <p:txBody>
              <a:bodyPr wrap="none" anchor="ctr"/>
              <a:lstStyle/>
              <a:p>
                <a:endParaRPr lang="en-US"/>
              </a:p>
            </p:txBody>
          </p:sp>
          <p:sp>
            <p:nvSpPr>
              <p:cNvPr id="160985" name="Freeform 217"/>
              <p:cNvSpPr>
                <a:spLocks/>
              </p:cNvSpPr>
              <p:nvPr/>
            </p:nvSpPr>
            <p:spPr bwMode="auto">
              <a:xfrm>
                <a:off x="3582" y="1961"/>
                <a:ext cx="209" cy="288"/>
              </a:xfrm>
              <a:custGeom>
                <a:avLst/>
                <a:gdLst/>
                <a:ahLst/>
                <a:cxnLst>
                  <a:cxn ang="0">
                    <a:pos x="0" y="287"/>
                  </a:cxn>
                  <a:cxn ang="0">
                    <a:pos x="0" y="0"/>
                  </a:cxn>
                  <a:cxn ang="0">
                    <a:pos x="208" y="0"/>
                  </a:cxn>
                </a:cxnLst>
                <a:rect l="0" t="0" r="r" b="b"/>
                <a:pathLst>
                  <a:path w="209" h="288">
                    <a:moveTo>
                      <a:pt x="0" y="287"/>
                    </a:moveTo>
                    <a:lnTo>
                      <a:pt x="0" y="0"/>
                    </a:lnTo>
                    <a:lnTo>
                      <a:pt x="208" y="0"/>
                    </a:lnTo>
                  </a:path>
                </a:pathLst>
              </a:custGeom>
              <a:noFill/>
              <a:ln w="12699" cap="rnd" cmpd="sng">
                <a:solidFill>
                  <a:srgbClr val="FFFFFF"/>
                </a:solidFill>
                <a:prstDash val="solid"/>
                <a:round/>
                <a:headEnd type="none" w="sm" len="sm"/>
                <a:tailEnd type="none" w="sm" len="sm"/>
              </a:ln>
              <a:effectLst/>
            </p:spPr>
            <p:txBody>
              <a:bodyPr/>
              <a:lstStyle/>
              <a:p>
                <a:endParaRPr lang="en-US"/>
              </a:p>
            </p:txBody>
          </p:sp>
          <p:sp>
            <p:nvSpPr>
              <p:cNvPr id="160986" name="Freeform 218"/>
              <p:cNvSpPr>
                <a:spLocks/>
              </p:cNvSpPr>
              <p:nvPr/>
            </p:nvSpPr>
            <p:spPr bwMode="auto">
              <a:xfrm>
                <a:off x="3569" y="1961"/>
                <a:ext cx="19" cy="286"/>
              </a:xfrm>
              <a:custGeom>
                <a:avLst/>
                <a:gdLst/>
                <a:ahLst/>
                <a:cxnLst>
                  <a:cxn ang="0">
                    <a:pos x="0" y="285"/>
                  </a:cxn>
                  <a:cxn ang="0">
                    <a:pos x="0" y="0"/>
                  </a:cxn>
                  <a:cxn ang="0">
                    <a:pos x="18" y="0"/>
                  </a:cxn>
                </a:cxnLst>
                <a:rect l="0" t="0" r="r" b="b"/>
                <a:pathLst>
                  <a:path w="19" h="286">
                    <a:moveTo>
                      <a:pt x="0" y="285"/>
                    </a:moveTo>
                    <a:lnTo>
                      <a:pt x="0" y="0"/>
                    </a:lnTo>
                    <a:lnTo>
                      <a:pt x="18" y="0"/>
                    </a:lnTo>
                  </a:path>
                </a:pathLst>
              </a:custGeom>
              <a:noFill/>
              <a:ln w="12699" cap="rnd" cmpd="sng">
                <a:solidFill>
                  <a:srgbClr val="FFFFFF"/>
                </a:solidFill>
                <a:prstDash val="solid"/>
                <a:round/>
                <a:headEnd type="none" w="sm" len="sm"/>
                <a:tailEnd type="none" w="sm" len="sm"/>
              </a:ln>
              <a:effectLst/>
            </p:spPr>
            <p:txBody>
              <a:bodyPr/>
              <a:lstStyle/>
              <a:p>
                <a:endParaRPr lang="en-US"/>
              </a:p>
            </p:txBody>
          </p:sp>
          <p:sp>
            <p:nvSpPr>
              <p:cNvPr id="160987" name="Freeform 219"/>
              <p:cNvSpPr>
                <a:spLocks/>
              </p:cNvSpPr>
              <p:nvPr/>
            </p:nvSpPr>
            <p:spPr bwMode="auto">
              <a:xfrm>
                <a:off x="3792" y="1961"/>
                <a:ext cx="19" cy="286"/>
              </a:xfrm>
              <a:custGeom>
                <a:avLst/>
                <a:gdLst/>
                <a:ahLst/>
                <a:cxnLst>
                  <a:cxn ang="0">
                    <a:pos x="0" y="0"/>
                  </a:cxn>
                  <a:cxn ang="0">
                    <a:pos x="18" y="0"/>
                  </a:cxn>
                  <a:cxn ang="0">
                    <a:pos x="18" y="285"/>
                  </a:cxn>
                </a:cxnLst>
                <a:rect l="0" t="0" r="r" b="b"/>
                <a:pathLst>
                  <a:path w="19" h="286">
                    <a:moveTo>
                      <a:pt x="0" y="0"/>
                    </a:moveTo>
                    <a:lnTo>
                      <a:pt x="18" y="0"/>
                    </a:lnTo>
                    <a:lnTo>
                      <a:pt x="18" y="285"/>
                    </a:lnTo>
                  </a:path>
                </a:pathLst>
              </a:custGeom>
              <a:noFill/>
              <a:ln w="12699" cap="rnd" cmpd="sng">
                <a:solidFill>
                  <a:srgbClr val="FFFFFF"/>
                </a:solidFill>
                <a:prstDash val="solid"/>
                <a:round/>
                <a:headEnd type="none" w="sm" len="sm"/>
                <a:tailEnd type="none" w="sm" len="sm"/>
              </a:ln>
              <a:effectLst/>
            </p:spPr>
            <p:txBody>
              <a:bodyPr/>
              <a:lstStyle/>
              <a:p>
                <a:endParaRPr lang="en-US"/>
              </a:p>
            </p:txBody>
          </p:sp>
          <p:sp>
            <p:nvSpPr>
              <p:cNvPr id="160988" name="Line 220"/>
              <p:cNvSpPr>
                <a:spLocks noChangeShapeType="1"/>
              </p:cNvSpPr>
              <p:nvPr/>
            </p:nvSpPr>
            <p:spPr bwMode="auto">
              <a:xfrm>
                <a:off x="3792" y="1960"/>
                <a:ext cx="0" cy="292"/>
              </a:xfrm>
              <a:prstGeom prst="line">
                <a:avLst/>
              </a:prstGeom>
              <a:noFill/>
              <a:ln w="12699">
                <a:solidFill>
                  <a:srgbClr val="2F2F2F"/>
                </a:solidFill>
                <a:round/>
                <a:headEnd type="none" w="sm" len="sm"/>
                <a:tailEnd type="none" w="sm" len="sm"/>
              </a:ln>
              <a:effectLst/>
            </p:spPr>
            <p:txBody>
              <a:bodyPr wrap="none" anchor="ctr"/>
              <a:lstStyle/>
              <a:p>
                <a:endParaRPr lang="en-US"/>
              </a:p>
            </p:txBody>
          </p:sp>
          <p:sp>
            <p:nvSpPr>
              <p:cNvPr id="160989" name="AutoShape 221"/>
              <p:cNvSpPr>
                <a:spLocks noChangeArrowheads="1"/>
              </p:cNvSpPr>
              <p:nvPr/>
            </p:nvSpPr>
            <p:spPr bwMode="auto">
              <a:xfrm>
                <a:off x="3589" y="1980"/>
                <a:ext cx="41" cy="64"/>
              </a:xfrm>
              <a:prstGeom prst="roundRect">
                <a:avLst>
                  <a:gd name="adj" fmla="val 12495"/>
                </a:avLst>
              </a:prstGeom>
              <a:solidFill>
                <a:srgbClr val="E1E1E1"/>
              </a:solidFill>
              <a:ln w="9525">
                <a:noFill/>
                <a:round/>
                <a:headEnd/>
                <a:tailEnd/>
              </a:ln>
              <a:effectLst/>
            </p:spPr>
            <p:txBody>
              <a:bodyPr wrap="none" anchor="ctr"/>
              <a:lstStyle/>
              <a:p>
                <a:endParaRPr lang="en-US"/>
              </a:p>
            </p:txBody>
          </p:sp>
          <p:sp>
            <p:nvSpPr>
              <p:cNvPr id="160990" name="AutoShape 222"/>
              <p:cNvSpPr>
                <a:spLocks noChangeArrowheads="1"/>
              </p:cNvSpPr>
              <p:nvPr/>
            </p:nvSpPr>
            <p:spPr bwMode="auto">
              <a:xfrm>
                <a:off x="3597" y="1988"/>
                <a:ext cx="25" cy="49"/>
              </a:xfrm>
              <a:prstGeom prst="roundRect">
                <a:avLst>
                  <a:gd name="adj" fmla="val 12495"/>
                </a:avLst>
              </a:prstGeom>
              <a:solidFill>
                <a:srgbClr val="C0C0C0"/>
              </a:solidFill>
              <a:ln w="12699">
                <a:solidFill>
                  <a:srgbClr val="404040"/>
                </a:solidFill>
                <a:round/>
                <a:headEnd/>
                <a:tailEnd/>
              </a:ln>
              <a:effectLst/>
            </p:spPr>
            <p:txBody>
              <a:bodyPr wrap="none" anchor="ctr"/>
              <a:lstStyle/>
              <a:p>
                <a:endParaRPr lang="en-US"/>
              </a:p>
            </p:txBody>
          </p:sp>
          <p:sp>
            <p:nvSpPr>
              <p:cNvPr id="160991" name="AutoShape 223"/>
              <p:cNvSpPr>
                <a:spLocks noChangeArrowheads="1"/>
              </p:cNvSpPr>
              <p:nvPr/>
            </p:nvSpPr>
            <p:spPr bwMode="auto">
              <a:xfrm>
                <a:off x="3597" y="2026"/>
                <a:ext cx="23" cy="11"/>
              </a:xfrm>
              <a:prstGeom prst="roundRect">
                <a:avLst>
                  <a:gd name="adj" fmla="val 12495"/>
                </a:avLst>
              </a:prstGeom>
              <a:solidFill>
                <a:srgbClr val="C0C0C0"/>
              </a:solidFill>
              <a:ln w="12699">
                <a:solidFill>
                  <a:srgbClr val="4F4F4F"/>
                </a:solidFill>
                <a:round/>
                <a:headEnd/>
                <a:tailEnd/>
              </a:ln>
              <a:effectLst/>
            </p:spPr>
            <p:txBody>
              <a:bodyPr wrap="none" anchor="ctr"/>
              <a:lstStyle/>
              <a:p>
                <a:endParaRPr lang="en-US"/>
              </a:p>
            </p:txBody>
          </p:sp>
          <p:sp>
            <p:nvSpPr>
              <p:cNvPr id="160992" name="AutoShape 224"/>
              <p:cNvSpPr>
                <a:spLocks noChangeArrowheads="1"/>
              </p:cNvSpPr>
              <p:nvPr/>
            </p:nvSpPr>
            <p:spPr bwMode="auto">
              <a:xfrm>
                <a:off x="3597" y="1989"/>
                <a:ext cx="10" cy="28"/>
              </a:xfrm>
              <a:prstGeom prst="roundRect">
                <a:avLst>
                  <a:gd name="adj" fmla="val 12495"/>
                </a:avLst>
              </a:prstGeom>
              <a:solidFill>
                <a:srgbClr val="C0C0C0"/>
              </a:solidFill>
              <a:ln w="12699">
                <a:solidFill>
                  <a:srgbClr val="404040"/>
                </a:solidFill>
                <a:round/>
                <a:headEnd/>
                <a:tailEnd/>
              </a:ln>
              <a:effectLst/>
            </p:spPr>
            <p:txBody>
              <a:bodyPr wrap="none" anchor="ctr"/>
              <a:lstStyle/>
              <a:p>
                <a:endParaRPr lang="en-US"/>
              </a:p>
            </p:txBody>
          </p:sp>
          <p:sp>
            <p:nvSpPr>
              <p:cNvPr id="160993" name="AutoShape 225"/>
              <p:cNvSpPr>
                <a:spLocks noChangeArrowheads="1"/>
              </p:cNvSpPr>
              <p:nvPr/>
            </p:nvSpPr>
            <p:spPr bwMode="auto">
              <a:xfrm>
                <a:off x="3618" y="1991"/>
                <a:ext cx="10" cy="22"/>
              </a:xfrm>
              <a:prstGeom prst="roundRect">
                <a:avLst>
                  <a:gd name="adj" fmla="val 12495"/>
                </a:avLst>
              </a:prstGeom>
              <a:solidFill>
                <a:srgbClr val="404040"/>
              </a:solidFill>
              <a:ln w="12699">
                <a:solidFill>
                  <a:srgbClr val="404040"/>
                </a:solidFill>
                <a:round/>
                <a:headEnd/>
                <a:tailEnd/>
              </a:ln>
              <a:effectLst/>
            </p:spPr>
            <p:txBody>
              <a:bodyPr wrap="none" anchor="ctr"/>
              <a:lstStyle/>
              <a:p>
                <a:endParaRPr lang="en-US"/>
              </a:p>
            </p:txBody>
          </p:sp>
          <p:sp>
            <p:nvSpPr>
              <p:cNvPr id="160994" name="AutoShape 226"/>
              <p:cNvSpPr>
                <a:spLocks noChangeArrowheads="1"/>
              </p:cNvSpPr>
              <p:nvPr/>
            </p:nvSpPr>
            <p:spPr bwMode="auto">
              <a:xfrm>
                <a:off x="3601" y="1999"/>
                <a:ext cx="10" cy="16"/>
              </a:xfrm>
              <a:prstGeom prst="roundRect">
                <a:avLst>
                  <a:gd name="adj" fmla="val 12495"/>
                </a:avLst>
              </a:prstGeom>
              <a:solidFill>
                <a:srgbClr val="808080"/>
              </a:solidFill>
              <a:ln w="12699">
                <a:solidFill>
                  <a:srgbClr val="404040"/>
                </a:solidFill>
                <a:round/>
                <a:headEnd/>
                <a:tailEnd/>
              </a:ln>
              <a:effectLst/>
            </p:spPr>
            <p:txBody>
              <a:bodyPr wrap="none" anchor="ctr"/>
              <a:lstStyle/>
              <a:p>
                <a:endParaRPr lang="en-US"/>
              </a:p>
            </p:txBody>
          </p:sp>
          <p:sp>
            <p:nvSpPr>
              <p:cNvPr id="160995" name="AutoShape 227"/>
              <p:cNvSpPr>
                <a:spLocks noChangeArrowheads="1"/>
              </p:cNvSpPr>
              <p:nvPr/>
            </p:nvSpPr>
            <p:spPr bwMode="auto">
              <a:xfrm>
                <a:off x="3601" y="1998"/>
                <a:ext cx="10" cy="11"/>
              </a:xfrm>
              <a:prstGeom prst="roundRect">
                <a:avLst>
                  <a:gd name="adj" fmla="val 12495"/>
                </a:avLst>
              </a:prstGeom>
              <a:solidFill>
                <a:srgbClr val="404040"/>
              </a:solidFill>
              <a:ln w="12699">
                <a:solidFill>
                  <a:srgbClr val="404040"/>
                </a:solidFill>
                <a:round/>
                <a:headEnd/>
                <a:tailEnd/>
              </a:ln>
              <a:effectLst/>
            </p:spPr>
            <p:txBody>
              <a:bodyPr wrap="none" anchor="ctr"/>
              <a:lstStyle/>
              <a:p>
                <a:endParaRPr lang="en-US"/>
              </a:p>
            </p:txBody>
          </p:sp>
          <p:sp>
            <p:nvSpPr>
              <p:cNvPr id="160996" name="AutoShape 228"/>
              <p:cNvSpPr>
                <a:spLocks noChangeArrowheads="1"/>
              </p:cNvSpPr>
              <p:nvPr/>
            </p:nvSpPr>
            <p:spPr bwMode="auto">
              <a:xfrm>
                <a:off x="3613" y="1989"/>
                <a:ext cx="10" cy="28"/>
              </a:xfrm>
              <a:prstGeom prst="roundRect">
                <a:avLst>
                  <a:gd name="adj" fmla="val 12495"/>
                </a:avLst>
              </a:prstGeom>
              <a:solidFill>
                <a:srgbClr val="404040"/>
              </a:solidFill>
              <a:ln w="12699">
                <a:solidFill>
                  <a:srgbClr val="404040"/>
                </a:solidFill>
                <a:round/>
                <a:headEnd/>
                <a:tailEnd/>
              </a:ln>
              <a:effectLst/>
            </p:spPr>
            <p:txBody>
              <a:bodyPr wrap="none" anchor="ctr"/>
              <a:lstStyle/>
              <a:p>
                <a:endParaRPr lang="en-US"/>
              </a:p>
            </p:txBody>
          </p:sp>
          <p:sp>
            <p:nvSpPr>
              <p:cNvPr id="160997" name="AutoShape 229"/>
              <p:cNvSpPr>
                <a:spLocks noChangeArrowheads="1"/>
              </p:cNvSpPr>
              <p:nvPr/>
            </p:nvSpPr>
            <p:spPr bwMode="auto">
              <a:xfrm>
                <a:off x="3615" y="1991"/>
                <a:ext cx="10" cy="22"/>
              </a:xfrm>
              <a:prstGeom prst="roundRect">
                <a:avLst>
                  <a:gd name="adj" fmla="val 12495"/>
                </a:avLst>
              </a:prstGeom>
              <a:solidFill>
                <a:srgbClr val="E1E1E1"/>
              </a:solidFill>
              <a:ln w="12699">
                <a:solidFill>
                  <a:srgbClr val="404040"/>
                </a:solidFill>
                <a:round/>
                <a:headEnd/>
                <a:tailEnd/>
              </a:ln>
              <a:effectLst/>
            </p:spPr>
            <p:txBody>
              <a:bodyPr wrap="none" anchor="ctr"/>
              <a:lstStyle/>
              <a:p>
                <a:endParaRPr lang="en-US"/>
              </a:p>
            </p:txBody>
          </p:sp>
          <p:sp>
            <p:nvSpPr>
              <p:cNvPr id="160998" name="AutoShape 230"/>
              <p:cNvSpPr>
                <a:spLocks noChangeArrowheads="1"/>
              </p:cNvSpPr>
              <p:nvPr/>
            </p:nvSpPr>
            <p:spPr bwMode="auto">
              <a:xfrm>
                <a:off x="3606" y="2030"/>
                <a:ext cx="10" cy="12"/>
              </a:xfrm>
              <a:prstGeom prst="roundRect">
                <a:avLst>
                  <a:gd name="adj" fmla="val 12495"/>
                </a:avLst>
              </a:prstGeom>
              <a:solidFill>
                <a:srgbClr val="E1E1E1"/>
              </a:solidFill>
              <a:ln w="12699">
                <a:solidFill>
                  <a:srgbClr val="8F8F8F"/>
                </a:solidFill>
                <a:round/>
                <a:headEnd/>
                <a:tailEnd/>
              </a:ln>
              <a:effectLst/>
            </p:spPr>
            <p:txBody>
              <a:bodyPr wrap="none" anchor="ctr"/>
              <a:lstStyle/>
              <a:p>
                <a:endParaRPr lang="en-US"/>
              </a:p>
            </p:txBody>
          </p:sp>
          <p:sp>
            <p:nvSpPr>
              <p:cNvPr id="160999" name="Oval 231"/>
              <p:cNvSpPr>
                <a:spLocks noChangeArrowheads="1"/>
              </p:cNvSpPr>
              <p:nvPr/>
            </p:nvSpPr>
            <p:spPr bwMode="auto">
              <a:xfrm rot="10860000">
                <a:off x="3601" y="2030"/>
                <a:ext cx="10" cy="12"/>
              </a:xfrm>
              <a:prstGeom prst="ellipse">
                <a:avLst/>
              </a:prstGeom>
              <a:solidFill>
                <a:srgbClr val="404040"/>
              </a:solidFill>
              <a:ln w="12699">
                <a:solidFill>
                  <a:srgbClr val="404040"/>
                </a:solidFill>
                <a:round/>
                <a:headEnd/>
                <a:tailEnd/>
              </a:ln>
              <a:effectLst/>
            </p:spPr>
            <p:txBody>
              <a:bodyPr wrap="none" anchor="ctr"/>
              <a:lstStyle/>
              <a:p>
                <a:endParaRPr lang="en-US"/>
              </a:p>
            </p:txBody>
          </p:sp>
          <p:sp>
            <p:nvSpPr>
              <p:cNvPr id="161000" name="Oval 232"/>
              <p:cNvSpPr>
                <a:spLocks noChangeArrowheads="1"/>
              </p:cNvSpPr>
              <p:nvPr/>
            </p:nvSpPr>
            <p:spPr bwMode="auto">
              <a:xfrm rot="10860000">
                <a:off x="3601" y="2036"/>
                <a:ext cx="10" cy="11"/>
              </a:xfrm>
              <a:prstGeom prst="ellipse">
                <a:avLst/>
              </a:prstGeom>
              <a:solidFill>
                <a:srgbClr val="404040"/>
              </a:solidFill>
              <a:ln w="12699">
                <a:solidFill>
                  <a:srgbClr val="404040"/>
                </a:solidFill>
                <a:round/>
                <a:headEnd/>
                <a:tailEnd/>
              </a:ln>
              <a:effectLst/>
            </p:spPr>
            <p:txBody>
              <a:bodyPr wrap="none" anchor="ctr"/>
              <a:lstStyle/>
              <a:p>
                <a:endParaRPr lang="en-US"/>
              </a:p>
            </p:txBody>
          </p:sp>
          <p:sp>
            <p:nvSpPr>
              <p:cNvPr id="161001" name="Freeform 233"/>
              <p:cNvSpPr>
                <a:spLocks/>
              </p:cNvSpPr>
              <p:nvPr/>
            </p:nvSpPr>
            <p:spPr bwMode="auto">
              <a:xfrm>
                <a:off x="3589" y="1980"/>
                <a:ext cx="44" cy="65"/>
              </a:xfrm>
              <a:custGeom>
                <a:avLst/>
                <a:gdLst/>
                <a:ahLst/>
                <a:cxnLst>
                  <a:cxn ang="0">
                    <a:pos x="41" y="0"/>
                  </a:cxn>
                  <a:cxn ang="0">
                    <a:pos x="43" y="64"/>
                  </a:cxn>
                  <a:cxn ang="0">
                    <a:pos x="0" y="64"/>
                  </a:cxn>
                </a:cxnLst>
                <a:rect l="0" t="0" r="r" b="b"/>
                <a:pathLst>
                  <a:path w="44" h="65">
                    <a:moveTo>
                      <a:pt x="41" y="0"/>
                    </a:moveTo>
                    <a:lnTo>
                      <a:pt x="43" y="64"/>
                    </a:lnTo>
                    <a:lnTo>
                      <a:pt x="0" y="64"/>
                    </a:lnTo>
                  </a:path>
                </a:pathLst>
              </a:custGeom>
              <a:noFill/>
              <a:ln w="12699" cap="rnd" cmpd="sng">
                <a:solidFill>
                  <a:srgbClr val="404040"/>
                </a:solidFill>
                <a:prstDash val="solid"/>
                <a:round/>
                <a:headEnd type="none" w="sm" len="sm"/>
                <a:tailEnd type="none" w="sm" len="sm"/>
              </a:ln>
              <a:effectLst/>
            </p:spPr>
            <p:txBody>
              <a:bodyPr/>
              <a:lstStyle/>
              <a:p>
                <a:endParaRPr lang="en-US"/>
              </a:p>
            </p:txBody>
          </p:sp>
          <p:sp>
            <p:nvSpPr>
              <p:cNvPr id="161002" name="AutoShape 234"/>
              <p:cNvSpPr>
                <a:spLocks noChangeArrowheads="1"/>
              </p:cNvSpPr>
              <p:nvPr/>
            </p:nvSpPr>
            <p:spPr bwMode="auto">
              <a:xfrm>
                <a:off x="3620" y="2030"/>
                <a:ext cx="10" cy="12"/>
              </a:xfrm>
              <a:prstGeom prst="roundRect">
                <a:avLst>
                  <a:gd name="adj" fmla="val 12495"/>
                </a:avLst>
              </a:prstGeom>
              <a:solidFill>
                <a:srgbClr val="E1E1E1"/>
              </a:solidFill>
              <a:ln w="12699">
                <a:solidFill>
                  <a:srgbClr val="8F8F8F"/>
                </a:solidFill>
                <a:round/>
                <a:headEnd/>
                <a:tailEnd/>
              </a:ln>
              <a:effectLst/>
            </p:spPr>
            <p:txBody>
              <a:bodyPr wrap="none" anchor="ctr"/>
              <a:lstStyle/>
              <a:p>
                <a:endParaRPr lang="en-US"/>
              </a:p>
            </p:txBody>
          </p:sp>
          <p:sp>
            <p:nvSpPr>
              <p:cNvPr id="161003" name="AutoShape 235"/>
              <p:cNvSpPr>
                <a:spLocks noChangeArrowheads="1"/>
              </p:cNvSpPr>
              <p:nvPr/>
            </p:nvSpPr>
            <p:spPr bwMode="auto">
              <a:xfrm>
                <a:off x="3647" y="1987"/>
                <a:ext cx="133" cy="52"/>
              </a:xfrm>
              <a:prstGeom prst="roundRect">
                <a:avLst>
                  <a:gd name="adj" fmla="val 12495"/>
                </a:avLst>
              </a:prstGeom>
              <a:solidFill>
                <a:srgbClr val="FFFFFF"/>
              </a:solidFill>
              <a:ln w="12699">
                <a:solidFill>
                  <a:srgbClr val="000000"/>
                </a:solidFill>
                <a:round/>
                <a:headEnd/>
                <a:tailEnd/>
              </a:ln>
              <a:effectLst/>
            </p:spPr>
            <p:txBody>
              <a:bodyPr wrap="none" anchor="ctr"/>
              <a:lstStyle/>
              <a:p>
                <a:endParaRPr lang="en-US"/>
              </a:p>
            </p:txBody>
          </p:sp>
          <p:sp>
            <p:nvSpPr>
              <p:cNvPr id="161004" name="AutoShape 236"/>
              <p:cNvSpPr>
                <a:spLocks noChangeArrowheads="1"/>
              </p:cNvSpPr>
              <p:nvPr/>
            </p:nvSpPr>
            <p:spPr bwMode="auto">
              <a:xfrm>
                <a:off x="3648" y="1996"/>
                <a:ext cx="131"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05" name="AutoShape 237"/>
              <p:cNvSpPr>
                <a:spLocks noChangeArrowheads="1"/>
              </p:cNvSpPr>
              <p:nvPr/>
            </p:nvSpPr>
            <p:spPr bwMode="auto">
              <a:xfrm>
                <a:off x="3648" y="2010"/>
                <a:ext cx="132"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06" name="AutoShape 238"/>
              <p:cNvSpPr>
                <a:spLocks noChangeArrowheads="1"/>
              </p:cNvSpPr>
              <p:nvPr/>
            </p:nvSpPr>
            <p:spPr bwMode="auto">
              <a:xfrm>
                <a:off x="3648" y="2021"/>
                <a:ext cx="132"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07" name="AutoShape 239"/>
              <p:cNvSpPr>
                <a:spLocks noChangeArrowheads="1"/>
              </p:cNvSpPr>
              <p:nvPr/>
            </p:nvSpPr>
            <p:spPr bwMode="auto">
              <a:xfrm>
                <a:off x="3648" y="2034"/>
                <a:ext cx="132"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08" name="Line 240"/>
              <p:cNvSpPr>
                <a:spLocks noChangeShapeType="1"/>
              </p:cNvSpPr>
              <p:nvPr/>
            </p:nvSpPr>
            <p:spPr bwMode="auto">
              <a:xfrm>
                <a:off x="3651"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09" name="Line 241"/>
              <p:cNvSpPr>
                <a:spLocks noChangeShapeType="1"/>
              </p:cNvSpPr>
              <p:nvPr/>
            </p:nvSpPr>
            <p:spPr bwMode="auto">
              <a:xfrm>
                <a:off x="3655"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10" name="Line 242"/>
              <p:cNvSpPr>
                <a:spLocks noChangeShapeType="1"/>
              </p:cNvSpPr>
              <p:nvPr/>
            </p:nvSpPr>
            <p:spPr bwMode="auto">
              <a:xfrm>
                <a:off x="3663"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11" name="Line 243"/>
              <p:cNvSpPr>
                <a:spLocks noChangeShapeType="1"/>
              </p:cNvSpPr>
              <p:nvPr/>
            </p:nvSpPr>
            <p:spPr bwMode="auto">
              <a:xfrm>
                <a:off x="3670"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12" name="Line 244"/>
              <p:cNvSpPr>
                <a:spLocks noChangeShapeType="1"/>
              </p:cNvSpPr>
              <p:nvPr/>
            </p:nvSpPr>
            <p:spPr bwMode="auto">
              <a:xfrm>
                <a:off x="3676"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13" name="Line 245"/>
              <p:cNvSpPr>
                <a:spLocks noChangeShapeType="1"/>
              </p:cNvSpPr>
              <p:nvPr/>
            </p:nvSpPr>
            <p:spPr bwMode="auto">
              <a:xfrm>
                <a:off x="3684"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14" name="Line 246"/>
              <p:cNvSpPr>
                <a:spLocks noChangeShapeType="1"/>
              </p:cNvSpPr>
              <p:nvPr/>
            </p:nvSpPr>
            <p:spPr bwMode="auto">
              <a:xfrm>
                <a:off x="3689"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15" name="Line 247"/>
              <p:cNvSpPr>
                <a:spLocks noChangeShapeType="1"/>
              </p:cNvSpPr>
              <p:nvPr/>
            </p:nvSpPr>
            <p:spPr bwMode="auto">
              <a:xfrm>
                <a:off x="3697"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16" name="Line 248"/>
              <p:cNvSpPr>
                <a:spLocks noChangeShapeType="1"/>
              </p:cNvSpPr>
              <p:nvPr/>
            </p:nvSpPr>
            <p:spPr bwMode="auto">
              <a:xfrm>
                <a:off x="3703"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17" name="Line 249"/>
              <p:cNvSpPr>
                <a:spLocks noChangeShapeType="1"/>
              </p:cNvSpPr>
              <p:nvPr/>
            </p:nvSpPr>
            <p:spPr bwMode="auto">
              <a:xfrm>
                <a:off x="3709"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18" name="Line 250"/>
              <p:cNvSpPr>
                <a:spLocks noChangeShapeType="1"/>
              </p:cNvSpPr>
              <p:nvPr/>
            </p:nvSpPr>
            <p:spPr bwMode="auto">
              <a:xfrm>
                <a:off x="3717"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19" name="Line 251"/>
              <p:cNvSpPr>
                <a:spLocks noChangeShapeType="1"/>
              </p:cNvSpPr>
              <p:nvPr/>
            </p:nvSpPr>
            <p:spPr bwMode="auto">
              <a:xfrm>
                <a:off x="3724"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20" name="Line 252"/>
              <p:cNvSpPr>
                <a:spLocks noChangeShapeType="1"/>
              </p:cNvSpPr>
              <p:nvPr/>
            </p:nvSpPr>
            <p:spPr bwMode="auto">
              <a:xfrm>
                <a:off x="3730"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21" name="Line 253"/>
              <p:cNvSpPr>
                <a:spLocks noChangeShapeType="1"/>
              </p:cNvSpPr>
              <p:nvPr/>
            </p:nvSpPr>
            <p:spPr bwMode="auto">
              <a:xfrm>
                <a:off x="3736"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22" name="Line 254"/>
              <p:cNvSpPr>
                <a:spLocks noChangeShapeType="1"/>
              </p:cNvSpPr>
              <p:nvPr/>
            </p:nvSpPr>
            <p:spPr bwMode="auto">
              <a:xfrm>
                <a:off x="3743"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23" name="Line 255"/>
              <p:cNvSpPr>
                <a:spLocks noChangeShapeType="1"/>
              </p:cNvSpPr>
              <p:nvPr/>
            </p:nvSpPr>
            <p:spPr bwMode="auto">
              <a:xfrm>
                <a:off x="3752"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24" name="Line 256"/>
              <p:cNvSpPr>
                <a:spLocks noChangeShapeType="1"/>
              </p:cNvSpPr>
              <p:nvPr/>
            </p:nvSpPr>
            <p:spPr bwMode="auto">
              <a:xfrm>
                <a:off x="3756"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25" name="Line 257"/>
              <p:cNvSpPr>
                <a:spLocks noChangeShapeType="1"/>
              </p:cNvSpPr>
              <p:nvPr/>
            </p:nvSpPr>
            <p:spPr bwMode="auto">
              <a:xfrm>
                <a:off x="3764"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26" name="Line 258"/>
              <p:cNvSpPr>
                <a:spLocks noChangeShapeType="1"/>
              </p:cNvSpPr>
              <p:nvPr/>
            </p:nvSpPr>
            <p:spPr bwMode="auto">
              <a:xfrm>
                <a:off x="3770"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27" name="Line 259"/>
              <p:cNvSpPr>
                <a:spLocks noChangeShapeType="1"/>
              </p:cNvSpPr>
              <p:nvPr/>
            </p:nvSpPr>
            <p:spPr bwMode="auto">
              <a:xfrm>
                <a:off x="3776" y="1983"/>
                <a:ext cx="0" cy="60"/>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28" name="AutoShape 260"/>
              <p:cNvSpPr>
                <a:spLocks noChangeArrowheads="1"/>
              </p:cNvSpPr>
              <p:nvPr/>
            </p:nvSpPr>
            <p:spPr bwMode="auto">
              <a:xfrm>
                <a:off x="3647" y="2089"/>
                <a:ext cx="133" cy="50"/>
              </a:xfrm>
              <a:prstGeom prst="roundRect">
                <a:avLst>
                  <a:gd name="adj" fmla="val 12495"/>
                </a:avLst>
              </a:prstGeom>
              <a:solidFill>
                <a:srgbClr val="FFFFFF"/>
              </a:solidFill>
              <a:ln w="12699">
                <a:solidFill>
                  <a:srgbClr val="000000"/>
                </a:solidFill>
                <a:round/>
                <a:headEnd/>
                <a:tailEnd/>
              </a:ln>
              <a:effectLst/>
            </p:spPr>
            <p:txBody>
              <a:bodyPr wrap="none" anchor="ctr"/>
              <a:lstStyle/>
              <a:p>
                <a:endParaRPr lang="en-US"/>
              </a:p>
            </p:txBody>
          </p:sp>
          <p:sp>
            <p:nvSpPr>
              <p:cNvPr id="161029" name="AutoShape 261"/>
              <p:cNvSpPr>
                <a:spLocks noChangeArrowheads="1"/>
              </p:cNvSpPr>
              <p:nvPr/>
            </p:nvSpPr>
            <p:spPr bwMode="auto">
              <a:xfrm>
                <a:off x="3647" y="2100"/>
                <a:ext cx="132"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30" name="AutoShape 262"/>
              <p:cNvSpPr>
                <a:spLocks noChangeArrowheads="1"/>
              </p:cNvSpPr>
              <p:nvPr/>
            </p:nvSpPr>
            <p:spPr bwMode="auto">
              <a:xfrm>
                <a:off x="3647" y="2111"/>
                <a:ext cx="133"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31" name="AutoShape 263"/>
              <p:cNvSpPr>
                <a:spLocks noChangeArrowheads="1"/>
              </p:cNvSpPr>
              <p:nvPr/>
            </p:nvSpPr>
            <p:spPr bwMode="auto">
              <a:xfrm>
                <a:off x="3647" y="2124"/>
                <a:ext cx="133"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32" name="AutoShape 264"/>
              <p:cNvSpPr>
                <a:spLocks noChangeArrowheads="1"/>
              </p:cNvSpPr>
              <p:nvPr/>
            </p:nvSpPr>
            <p:spPr bwMode="auto">
              <a:xfrm>
                <a:off x="3647" y="2136"/>
                <a:ext cx="133"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33" name="Line 265"/>
              <p:cNvSpPr>
                <a:spLocks noChangeShapeType="1"/>
              </p:cNvSpPr>
              <p:nvPr/>
            </p:nvSpPr>
            <p:spPr bwMode="auto">
              <a:xfrm>
                <a:off x="3651"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34" name="Line 266"/>
              <p:cNvSpPr>
                <a:spLocks noChangeShapeType="1"/>
              </p:cNvSpPr>
              <p:nvPr/>
            </p:nvSpPr>
            <p:spPr bwMode="auto">
              <a:xfrm>
                <a:off x="3655"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35" name="Line 267"/>
              <p:cNvSpPr>
                <a:spLocks noChangeShapeType="1"/>
              </p:cNvSpPr>
              <p:nvPr/>
            </p:nvSpPr>
            <p:spPr bwMode="auto">
              <a:xfrm>
                <a:off x="3663"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36" name="Line 268"/>
              <p:cNvSpPr>
                <a:spLocks noChangeShapeType="1"/>
              </p:cNvSpPr>
              <p:nvPr/>
            </p:nvSpPr>
            <p:spPr bwMode="auto">
              <a:xfrm>
                <a:off x="3670"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37" name="Line 269"/>
              <p:cNvSpPr>
                <a:spLocks noChangeShapeType="1"/>
              </p:cNvSpPr>
              <p:nvPr/>
            </p:nvSpPr>
            <p:spPr bwMode="auto">
              <a:xfrm>
                <a:off x="3676"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38" name="Line 270"/>
              <p:cNvSpPr>
                <a:spLocks noChangeShapeType="1"/>
              </p:cNvSpPr>
              <p:nvPr/>
            </p:nvSpPr>
            <p:spPr bwMode="auto">
              <a:xfrm>
                <a:off x="3684"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39" name="Line 271"/>
              <p:cNvSpPr>
                <a:spLocks noChangeShapeType="1"/>
              </p:cNvSpPr>
              <p:nvPr/>
            </p:nvSpPr>
            <p:spPr bwMode="auto">
              <a:xfrm>
                <a:off x="3689"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40" name="Line 272"/>
              <p:cNvSpPr>
                <a:spLocks noChangeShapeType="1"/>
              </p:cNvSpPr>
              <p:nvPr/>
            </p:nvSpPr>
            <p:spPr bwMode="auto">
              <a:xfrm>
                <a:off x="3697"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41" name="Line 273"/>
              <p:cNvSpPr>
                <a:spLocks noChangeShapeType="1"/>
              </p:cNvSpPr>
              <p:nvPr/>
            </p:nvSpPr>
            <p:spPr bwMode="auto">
              <a:xfrm>
                <a:off x="3703"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42" name="Line 274"/>
              <p:cNvSpPr>
                <a:spLocks noChangeShapeType="1"/>
              </p:cNvSpPr>
              <p:nvPr/>
            </p:nvSpPr>
            <p:spPr bwMode="auto">
              <a:xfrm>
                <a:off x="3709"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43" name="Line 275"/>
              <p:cNvSpPr>
                <a:spLocks noChangeShapeType="1"/>
              </p:cNvSpPr>
              <p:nvPr/>
            </p:nvSpPr>
            <p:spPr bwMode="auto">
              <a:xfrm>
                <a:off x="3717"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44" name="Line 276"/>
              <p:cNvSpPr>
                <a:spLocks noChangeShapeType="1"/>
              </p:cNvSpPr>
              <p:nvPr/>
            </p:nvSpPr>
            <p:spPr bwMode="auto">
              <a:xfrm>
                <a:off x="3724"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45" name="Line 277"/>
              <p:cNvSpPr>
                <a:spLocks noChangeShapeType="1"/>
              </p:cNvSpPr>
              <p:nvPr/>
            </p:nvSpPr>
            <p:spPr bwMode="auto">
              <a:xfrm>
                <a:off x="3730"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46" name="Line 278"/>
              <p:cNvSpPr>
                <a:spLocks noChangeShapeType="1"/>
              </p:cNvSpPr>
              <p:nvPr/>
            </p:nvSpPr>
            <p:spPr bwMode="auto">
              <a:xfrm>
                <a:off x="3736"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47" name="Line 279"/>
              <p:cNvSpPr>
                <a:spLocks noChangeShapeType="1"/>
              </p:cNvSpPr>
              <p:nvPr/>
            </p:nvSpPr>
            <p:spPr bwMode="auto">
              <a:xfrm>
                <a:off x="3743"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48" name="Line 280"/>
              <p:cNvSpPr>
                <a:spLocks noChangeShapeType="1"/>
              </p:cNvSpPr>
              <p:nvPr/>
            </p:nvSpPr>
            <p:spPr bwMode="auto">
              <a:xfrm>
                <a:off x="3752"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49" name="Line 281"/>
              <p:cNvSpPr>
                <a:spLocks noChangeShapeType="1"/>
              </p:cNvSpPr>
              <p:nvPr/>
            </p:nvSpPr>
            <p:spPr bwMode="auto">
              <a:xfrm>
                <a:off x="3756"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50" name="Line 282"/>
              <p:cNvSpPr>
                <a:spLocks noChangeShapeType="1"/>
              </p:cNvSpPr>
              <p:nvPr/>
            </p:nvSpPr>
            <p:spPr bwMode="auto">
              <a:xfrm>
                <a:off x="3764"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51" name="Line 283"/>
              <p:cNvSpPr>
                <a:spLocks noChangeShapeType="1"/>
              </p:cNvSpPr>
              <p:nvPr/>
            </p:nvSpPr>
            <p:spPr bwMode="auto">
              <a:xfrm>
                <a:off x="3770"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52" name="Line 284"/>
              <p:cNvSpPr>
                <a:spLocks noChangeShapeType="1"/>
              </p:cNvSpPr>
              <p:nvPr/>
            </p:nvSpPr>
            <p:spPr bwMode="auto">
              <a:xfrm>
                <a:off x="3776" y="2085"/>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53" name="AutoShape 285"/>
              <p:cNvSpPr>
                <a:spLocks noChangeArrowheads="1"/>
              </p:cNvSpPr>
              <p:nvPr/>
            </p:nvSpPr>
            <p:spPr bwMode="auto">
              <a:xfrm>
                <a:off x="3647" y="2188"/>
                <a:ext cx="133" cy="50"/>
              </a:xfrm>
              <a:prstGeom prst="roundRect">
                <a:avLst>
                  <a:gd name="adj" fmla="val 12495"/>
                </a:avLst>
              </a:prstGeom>
              <a:solidFill>
                <a:srgbClr val="FFFFFF"/>
              </a:solidFill>
              <a:ln w="12699">
                <a:solidFill>
                  <a:srgbClr val="000000"/>
                </a:solidFill>
                <a:round/>
                <a:headEnd/>
                <a:tailEnd/>
              </a:ln>
              <a:effectLst/>
            </p:spPr>
            <p:txBody>
              <a:bodyPr wrap="none" anchor="ctr"/>
              <a:lstStyle/>
              <a:p>
                <a:endParaRPr lang="en-US"/>
              </a:p>
            </p:txBody>
          </p:sp>
          <p:sp>
            <p:nvSpPr>
              <p:cNvPr id="161054" name="AutoShape 286"/>
              <p:cNvSpPr>
                <a:spLocks noChangeArrowheads="1"/>
              </p:cNvSpPr>
              <p:nvPr/>
            </p:nvSpPr>
            <p:spPr bwMode="auto">
              <a:xfrm>
                <a:off x="3647" y="2197"/>
                <a:ext cx="132" cy="9"/>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55" name="AutoShape 287"/>
              <p:cNvSpPr>
                <a:spLocks noChangeArrowheads="1"/>
              </p:cNvSpPr>
              <p:nvPr/>
            </p:nvSpPr>
            <p:spPr bwMode="auto">
              <a:xfrm>
                <a:off x="3647" y="2209"/>
                <a:ext cx="133" cy="11"/>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56" name="AutoShape 288"/>
              <p:cNvSpPr>
                <a:spLocks noChangeArrowheads="1"/>
              </p:cNvSpPr>
              <p:nvPr/>
            </p:nvSpPr>
            <p:spPr bwMode="auto">
              <a:xfrm>
                <a:off x="3647" y="2222"/>
                <a:ext cx="133"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57" name="AutoShape 289"/>
              <p:cNvSpPr>
                <a:spLocks noChangeArrowheads="1"/>
              </p:cNvSpPr>
              <p:nvPr/>
            </p:nvSpPr>
            <p:spPr bwMode="auto">
              <a:xfrm>
                <a:off x="3647" y="2234"/>
                <a:ext cx="133" cy="10"/>
              </a:xfrm>
              <a:prstGeom prst="roundRect">
                <a:avLst>
                  <a:gd name="adj" fmla="val 12495"/>
                </a:avLst>
              </a:prstGeom>
              <a:solidFill>
                <a:srgbClr val="E1E1E1"/>
              </a:solidFill>
              <a:ln w="12699">
                <a:solidFill>
                  <a:srgbClr val="E1E1E1"/>
                </a:solidFill>
                <a:round/>
                <a:headEnd/>
                <a:tailEnd/>
              </a:ln>
              <a:effectLst/>
            </p:spPr>
            <p:txBody>
              <a:bodyPr wrap="none" anchor="ctr"/>
              <a:lstStyle/>
              <a:p>
                <a:endParaRPr lang="en-US"/>
              </a:p>
            </p:txBody>
          </p:sp>
          <p:sp>
            <p:nvSpPr>
              <p:cNvPr id="161058" name="Line 290"/>
              <p:cNvSpPr>
                <a:spLocks noChangeShapeType="1"/>
              </p:cNvSpPr>
              <p:nvPr/>
            </p:nvSpPr>
            <p:spPr bwMode="auto">
              <a:xfrm>
                <a:off x="3651"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59" name="Line 291"/>
              <p:cNvSpPr>
                <a:spLocks noChangeShapeType="1"/>
              </p:cNvSpPr>
              <p:nvPr/>
            </p:nvSpPr>
            <p:spPr bwMode="auto">
              <a:xfrm>
                <a:off x="3655"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60" name="Line 292"/>
              <p:cNvSpPr>
                <a:spLocks noChangeShapeType="1"/>
              </p:cNvSpPr>
              <p:nvPr/>
            </p:nvSpPr>
            <p:spPr bwMode="auto">
              <a:xfrm>
                <a:off x="3663"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61" name="Line 293"/>
              <p:cNvSpPr>
                <a:spLocks noChangeShapeType="1"/>
              </p:cNvSpPr>
              <p:nvPr/>
            </p:nvSpPr>
            <p:spPr bwMode="auto">
              <a:xfrm>
                <a:off x="3670"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62" name="Line 294"/>
              <p:cNvSpPr>
                <a:spLocks noChangeShapeType="1"/>
              </p:cNvSpPr>
              <p:nvPr/>
            </p:nvSpPr>
            <p:spPr bwMode="auto">
              <a:xfrm>
                <a:off x="3676"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63" name="Line 295"/>
              <p:cNvSpPr>
                <a:spLocks noChangeShapeType="1"/>
              </p:cNvSpPr>
              <p:nvPr/>
            </p:nvSpPr>
            <p:spPr bwMode="auto">
              <a:xfrm>
                <a:off x="3684"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64" name="Line 296"/>
              <p:cNvSpPr>
                <a:spLocks noChangeShapeType="1"/>
              </p:cNvSpPr>
              <p:nvPr/>
            </p:nvSpPr>
            <p:spPr bwMode="auto">
              <a:xfrm>
                <a:off x="3689"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65" name="Line 297"/>
              <p:cNvSpPr>
                <a:spLocks noChangeShapeType="1"/>
              </p:cNvSpPr>
              <p:nvPr/>
            </p:nvSpPr>
            <p:spPr bwMode="auto">
              <a:xfrm>
                <a:off x="3697"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66" name="Line 298"/>
              <p:cNvSpPr>
                <a:spLocks noChangeShapeType="1"/>
              </p:cNvSpPr>
              <p:nvPr/>
            </p:nvSpPr>
            <p:spPr bwMode="auto">
              <a:xfrm>
                <a:off x="3703"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67" name="Line 299"/>
              <p:cNvSpPr>
                <a:spLocks noChangeShapeType="1"/>
              </p:cNvSpPr>
              <p:nvPr/>
            </p:nvSpPr>
            <p:spPr bwMode="auto">
              <a:xfrm>
                <a:off x="3709"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68" name="Line 300"/>
              <p:cNvSpPr>
                <a:spLocks noChangeShapeType="1"/>
              </p:cNvSpPr>
              <p:nvPr/>
            </p:nvSpPr>
            <p:spPr bwMode="auto">
              <a:xfrm>
                <a:off x="3717"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69" name="Line 301"/>
              <p:cNvSpPr>
                <a:spLocks noChangeShapeType="1"/>
              </p:cNvSpPr>
              <p:nvPr/>
            </p:nvSpPr>
            <p:spPr bwMode="auto">
              <a:xfrm>
                <a:off x="3724"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70" name="Line 302"/>
              <p:cNvSpPr>
                <a:spLocks noChangeShapeType="1"/>
              </p:cNvSpPr>
              <p:nvPr/>
            </p:nvSpPr>
            <p:spPr bwMode="auto">
              <a:xfrm>
                <a:off x="3730"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71" name="Line 303"/>
              <p:cNvSpPr>
                <a:spLocks noChangeShapeType="1"/>
              </p:cNvSpPr>
              <p:nvPr/>
            </p:nvSpPr>
            <p:spPr bwMode="auto">
              <a:xfrm>
                <a:off x="3736"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72" name="Line 304"/>
              <p:cNvSpPr>
                <a:spLocks noChangeShapeType="1"/>
              </p:cNvSpPr>
              <p:nvPr/>
            </p:nvSpPr>
            <p:spPr bwMode="auto">
              <a:xfrm>
                <a:off x="3743"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73" name="Line 305"/>
              <p:cNvSpPr>
                <a:spLocks noChangeShapeType="1"/>
              </p:cNvSpPr>
              <p:nvPr/>
            </p:nvSpPr>
            <p:spPr bwMode="auto">
              <a:xfrm>
                <a:off x="3752"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74" name="Line 306"/>
              <p:cNvSpPr>
                <a:spLocks noChangeShapeType="1"/>
              </p:cNvSpPr>
              <p:nvPr/>
            </p:nvSpPr>
            <p:spPr bwMode="auto">
              <a:xfrm>
                <a:off x="3756"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75" name="Line 307"/>
              <p:cNvSpPr>
                <a:spLocks noChangeShapeType="1"/>
              </p:cNvSpPr>
              <p:nvPr/>
            </p:nvSpPr>
            <p:spPr bwMode="auto">
              <a:xfrm>
                <a:off x="3764"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76" name="Line 308"/>
              <p:cNvSpPr>
                <a:spLocks noChangeShapeType="1"/>
              </p:cNvSpPr>
              <p:nvPr/>
            </p:nvSpPr>
            <p:spPr bwMode="auto">
              <a:xfrm>
                <a:off x="3770"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77" name="Line 309"/>
              <p:cNvSpPr>
                <a:spLocks noChangeShapeType="1"/>
              </p:cNvSpPr>
              <p:nvPr/>
            </p:nvSpPr>
            <p:spPr bwMode="auto">
              <a:xfrm>
                <a:off x="3776" y="2184"/>
                <a:ext cx="0" cy="58"/>
              </a:xfrm>
              <a:prstGeom prst="line">
                <a:avLst/>
              </a:prstGeom>
              <a:noFill/>
              <a:ln w="25399">
                <a:solidFill>
                  <a:srgbClr val="727272"/>
                </a:solidFill>
                <a:round/>
                <a:headEnd type="none" w="sm" len="sm"/>
                <a:tailEnd type="none" w="sm" len="sm"/>
              </a:ln>
              <a:effectLst/>
            </p:spPr>
            <p:txBody>
              <a:bodyPr wrap="none" anchor="ctr"/>
              <a:lstStyle/>
              <a:p>
                <a:endParaRPr lang="en-US"/>
              </a:p>
            </p:txBody>
          </p:sp>
          <p:sp>
            <p:nvSpPr>
              <p:cNvPr id="161078" name="AutoShape 310"/>
              <p:cNvSpPr>
                <a:spLocks noChangeArrowheads="1"/>
              </p:cNvSpPr>
              <p:nvPr/>
            </p:nvSpPr>
            <p:spPr bwMode="auto">
              <a:xfrm>
                <a:off x="3593" y="2058"/>
                <a:ext cx="28" cy="10"/>
              </a:xfrm>
              <a:prstGeom prst="roundRect">
                <a:avLst>
                  <a:gd name="adj" fmla="val 12495"/>
                </a:avLst>
              </a:prstGeom>
              <a:solidFill>
                <a:srgbClr val="E1E1E1"/>
              </a:solidFill>
              <a:ln w="12699">
                <a:solidFill>
                  <a:srgbClr val="FFFFFF"/>
                </a:solidFill>
                <a:round/>
                <a:headEnd/>
                <a:tailEnd/>
              </a:ln>
              <a:effectLst/>
            </p:spPr>
            <p:txBody>
              <a:bodyPr wrap="none" anchor="ctr"/>
              <a:lstStyle/>
              <a:p>
                <a:endParaRPr lang="en-US"/>
              </a:p>
            </p:txBody>
          </p:sp>
          <p:sp>
            <p:nvSpPr>
              <p:cNvPr id="161079" name="Freeform 311"/>
              <p:cNvSpPr>
                <a:spLocks/>
              </p:cNvSpPr>
              <p:nvPr/>
            </p:nvSpPr>
            <p:spPr bwMode="auto">
              <a:xfrm>
                <a:off x="3589" y="2053"/>
                <a:ext cx="38" cy="19"/>
              </a:xfrm>
              <a:custGeom>
                <a:avLst/>
                <a:gdLst/>
                <a:ahLst/>
                <a:cxnLst>
                  <a:cxn ang="0">
                    <a:pos x="0" y="18"/>
                  </a:cxn>
                  <a:cxn ang="0">
                    <a:pos x="37" y="18"/>
                  </a:cxn>
                  <a:cxn ang="0">
                    <a:pos x="37" y="0"/>
                  </a:cxn>
                </a:cxnLst>
                <a:rect l="0" t="0" r="r" b="b"/>
                <a:pathLst>
                  <a:path w="38" h="19">
                    <a:moveTo>
                      <a:pt x="0" y="18"/>
                    </a:moveTo>
                    <a:lnTo>
                      <a:pt x="37" y="18"/>
                    </a:lnTo>
                    <a:lnTo>
                      <a:pt x="37" y="0"/>
                    </a:lnTo>
                  </a:path>
                </a:pathLst>
              </a:custGeom>
              <a:noFill/>
              <a:ln w="12699" cap="rnd" cmpd="sng">
                <a:solidFill>
                  <a:srgbClr val="000000"/>
                </a:solidFill>
                <a:prstDash val="solid"/>
                <a:round/>
                <a:headEnd type="none" w="sm" len="sm"/>
                <a:tailEnd type="none" w="sm" len="sm"/>
              </a:ln>
              <a:effectLst/>
            </p:spPr>
            <p:txBody>
              <a:bodyPr/>
              <a:lstStyle/>
              <a:p>
                <a:endParaRPr lang="en-US"/>
              </a:p>
            </p:txBody>
          </p:sp>
          <p:sp>
            <p:nvSpPr>
              <p:cNvPr id="161080" name="AutoShape 312"/>
              <p:cNvSpPr>
                <a:spLocks noChangeArrowheads="1"/>
              </p:cNvSpPr>
              <p:nvPr/>
            </p:nvSpPr>
            <p:spPr bwMode="auto">
              <a:xfrm>
                <a:off x="3593" y="2071"/>
                <a:ext cx="45" cy="11"/>
              </a:xfrm>
              <a:prstGeom prst="roundRect">
                <a:avLst>
                  <a:gd name="adj" fmla="val 12495"/>
                </a:avLst>
              </a:prstGeom>
              <a:solidFill>
                <a:srgbClr val="E1E1E1"/>
              </a:solidFill>
              <a:ln w="12699">
                <a:solidFill>
                  <a:srgbClr val="FFFFFF"/>
                </a:solidFill>
                <a:round/>
                <a:headEnd/>
                <a:tailEnd/>
              </a:ln>
              <a:effectLst/>
            </p:spPr>
            <p:txBody>
              <a:bodyPr wrap="none" anchor="ctr"/>
              <a:lstStyle/>
              <a:p>
                <a:endParaRPr lang="en-US"/>
              </a:p>
            </p:txBody>
          </p:sp>
          <p:sp>
            <p:nvSpPr>
              <p:cNvPr id="161081" name="Freeform 313"/>
              <p:cNvSpPr>
                <a:spLocks/>
              </p:cNvSpPr>
              <p:nvPr/>
            </p:nvSpPr>
            <p:spPr bwMode="auto">
              <a:xfrm>
                <a:off x="3589" y="2067"/>
                <a:ext cx="55" cy="20"/>
              </a:xfrm>
              <a:custGeom>
                <a:avLst/>
                <a:gdLst/>
                <a:ahLst/>
                <a:cxnLst>
                  <a:cxn ang="0">
                    <a:pos x="0" y="19"/>
                  </a:cxn>
                  <a:cxn ang="0">
                    <a:pos x="54" y="19"/>
                  </a:cxn>
                  <a:cxn ang="0">
                    <a:pos x="54" y="0"/>
                  </a:cxn>
                </a:cxnLst>
                <a:rect l="0" t="0" r="r" b="b"/>
                <a:pathLst>
                  <a:path w="55" h="20">
                    <a:moveTo>
                      <a:pt x="0" y="19"/>
                    </a:moveTo>
                    <a:lnTo>
                      <a:pt x="54" y="19"/>
                    </a:lnTo>
                    <a:lnTo>
                      <a:pt x="54" y="0"/>
                    </a:lnTo>
                  </a:path>
                </a:pathLst>
              </a:custGeom>
              <a:noFill/>
              <a:ln w="12699" cap="rnd" cmpd="sng">
                <a:solidFill>
                  <a:srgbClr val="000000"/>
                </a:solidFill>
                <a:prstDash val="solid"/>
                <a:round/>
                <a:headEnd type="none" w="sm" len="sm"/>
                <a:tailEnd type="none" w="sm" len="sm"/>
              </a:ln>
              <a:effectLst/>
            </p:spPr>
            <p:txBody>
              <a:bodyPr/>
              <a:lstStyle/>
              <a:p>
                <a:endParaRPr lang="en-US"/>
              </a:p>
            </p:txBody>
          </p:sp>
          <p:sp>
            <p:nvSpPr>
              <p:cNvPr id="161082" name="AutoShape 314"/>
              <p:cNvSpPr>
                <a:spLocks noChangeArrowheads="1"/>
              </p:cNvSpPr>
              <p:nvPr/>
            </p:nvSpPr>
            <p:spPr bwMode="auto">
              <a:xfrm>
                <a:off x="3199" y="2116"/>
                <a:ext cx="342" cy="122"/>
              </a:xfrm>
              <a:prstGeom prst="roundRect">
                <a:avLst>
                  <a:gd name="adj" fmla="val 12495"/>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en-US"/>
              </a:p>
            </p:txBody>
          </p:sp>
          <p:sp>
            <p:nvSpPr>
              <p:cNvPr id="161083" name="AutoShape 315"/>
              <p:cNvSpPr>
                <a:spLocks noChangeArrowheads="1"/>
              </p:cNvSpPr>
              <p:nvPr/>
            </p:nvSpPr>
            <p:spPr bwMode="auto">
              <a:xfrm>
                <a:off x="2394" y="2627"/>
                <a:ext cx="169" cy="22"/>
              </a:xfrm>
              <a:prstGeom prst="roundRect">
                <a:avLst>
                  <a:gd name="adj" fmla="val 12495"/>
                </a:avLst>
              </a:prstGeom>
              <a:solidFill>
                <a:srgbClr val="C0C0C0"/>
              </a:solidFill>
              <a:ln w="12699">
                <a:solidFill>
                  <a:srgbClr val="727272"/>
                </a:solidFill>
                <a:round/>
                <a:headEnd/>
                <a:tailEnd/>
              </a:ln>
              <a:effectLst/>
            </p:spPr>
            <p:txBody>
              <a:bodyPr wrap="none" anchor="ctr"/>
              <a:lstStyle/>
              <a:p>
                <a:endParaRPr lang="en-US"/>
              </a:p>
            </p:txBody>
          </p:sp>
          <p:sp>
            <p:nvSpPr>
              <p:cNvPr id="161084" name="Freeform 316"/>
              <p:cNvSpPr>
                <a:spLocks/>
              </p:cNvSpPr>
              <p:nvPr/>
            </p:nvSpPr>
            <p:spPr bwMode="auto">
              <a:xfrm>
                <a:off x="2391" y="2598"/>
                <a:ext cx="177" cy="29"/>
              </a:xfrm>
              <a:custGeom>
                <a:avLst/>
                <a:gdLst/>
                <a:ahLst/>
                <a:cxnLst>
                  <a:cxn ang="0">
                    <a:pos x="11" y="0"/>
                  </a:cxn>
                  <a:cxn ang="0">
                    <a:pos x="163" y="0"/>
                  </a:cxn>
                  <a:cxn ang="0">
                    <a:pos x="176" y="28"/>
                  </a:cxn>
                  <a:cxn ang="0">
                    <a:pos x="0" y="28"/>
                  </a:cxn>
                  <a:cxn ang="0">
                    <a:pos x="11" y="0"/>
                  </a:cxn>
                  <a:cxn ang="0">
                    <a:pos x="11" y="0"/>
                  </a:cxn>
                </a:cxnLst>
                <a:rect l="0" t="0" r="r" b="b"/>
                <a:pathLst>
                  <a:path w="177" h="29">
                    <a:moveTo>
                      <a:pt x="11" y="0"/>
                    </a:moveTo>
                    <a:lnTo>
                      <a:pt x="163" y="0"/>
                    </a:lnTo>
                    <a:lnTo>
                      <a:pt x="176" y="28"/>
                    </a:lnTo>
                    <a:lnTo>
                      <a:pt x="0" y="28"/>
                    </a:lnTo>
                    <a:lnTo>
                      <a:pt x="11" y="0"/>
                    </a:lnTo>
                    <a:lnTo>
                      <a:pt x="11" y="0"/>
                    </a:lnTo>
                  </a:path>
                </a:pathLst>
              </a:custGeom>
              <a:solidFill>
                <a:srgbClr val="808080"/>
              </a:solidFill>
              <a:ln w="9525" cap="rnd">
                <a:noFill/>
                <a:round/>
                <a:headEnd/>
                <a:tailEnd/>
              </a:ln>
              <a:effectLst/>
            </p:spPr>
            <p:txBody>
              <a:bodyPr/>
              <a:lstStyle/>
              <a:p>
                <a:endParaRPr lang="en-US"/>
              </a:p>
            </p:txBody>
          </p:sp>
          <p:sp>
            <p:nvSpPr>
              <p:cNvPr id="161085" name="Freeform 317"/>
              <p:cNvSpPr>
                <a:spLocks/>
              </p:cNvSpPr>
              <p:nvPr/>
            </p:nvSpPr>
            <p:spPr bwMode="auto">
              <a:xfrm>
                <a:off x="2512" y="2645"/>
                <a:ext cx="45" cy="19"/>
              </a:xfrm>
              <a:custGeom>
                <a:avLst/>
                <a:gdLst/>
                <a:ahLst/>
                <a:cxnLst>
                  <a:cxn ang="0">
                    <a:pos x="44" y="9"/>
                  </a:cxn>
                  <a:cxn ang="0">
                    <a:pos x="13" y="9"/>
                  </a:cxn>
                  <a:cxn ang="0">
                    <a:pos x="13" y="0"/>
                  </a:cxn>
                  <a:cxn ang="0">
                    <a:pos x="0" y="0"/>
                  </a:cxn>
                  <a:cxn ang="0">
                    <a:pos x="0" y="18"/>
                  </a:cxn>
                  <a:cxn ang="0">
                    <a:pos x="13" y="18"/>
                  </a:cxn>
                  <a:cxn ang="0">
                    <a:pos x="13" y="9"/>
                  </a:cxn>
                  <a:cxn ang="0">
                    <a:pos x="44" y="9"/>
                  </a:cxn>
                  <a:cxn ang="0">
                    <a:pos x="44" y="9"/>
                  </a:cxn>
                  <a:cxn ang="0">
                    <a:pos x="44" y="9"/>
                  </a:cxn>
                </a:cxnLst>
                <a:rect l="0" t="0" r="r" b="b"/>
                <a:pathLst>
                  <a:path w="45" h="19">
                    <a:moveTo>
                      <a:pt x="44" y="9"/>
                    </a:moveTo>
                    <a:lnTo>
                      <a:pt x="13" y="9"/>
                    </a:lnTo>
                    <a:lnTo>
                      <a:pt x="13" y="0"/>
                    </a:lnTo>
                    <a:lnTo>
                      <a:pt x="0" y="0"/>
                    </a:lnTo>
                    <a:lnTo>
                      <a:pt x="0" y="18"/>
                    </a:lnTo>
                    <a:lnTo>
                      <a:pt x="13" y="18"/>
                    </a:lnTo>
                    <a:lnTo>
                      <a:pt x="13" y="9"/>
                    </a:lnTo>
                    <a:lnTo>
                      <a:pt x="44" y="9"/>
                    </a:lnTo>
                    <a:lnTo>
                      <a:pt x="44" y="9"/>
                    </a:lnTo>
                    <a:lnTo>
                      <a:pt x="44" y="9"/>
                    </a:lnTo>
                  </a:path>
                </a:pathLst>
              </a:custGeom>
              <a:solidFill>
                <a:srgbClr val="000000"/>
              </a:solidFill>
              <a:ln w="12699" cap="rnd" cmpd="sng">
                <a:solidFill>
                  <a:srgbClr val="727272"/>
                </a:solidFill>
                <a:prstDash val="solid"/>
                <a:round/>
                <a:headEnd/>
                <a:tailEnd/>
              </a:ln>
              <a:effectLst/>
            </p:spPr>
            <p:txBody>
              <a:bodyPr/>
              <a:lstStyle/>
              <a:p>
                <a:endParaRPr lang="en-US"/>
              </a:p>
            </p:txBody>
          </p:sp>
          <p:sp>
            <p:nvSpPr>
              <p:cNvPr id="161086" name="Freeform 318"/>
              <p:cNvSpPr>
                <a:spLocks/>
              </p:cNvSpPr>
              <p:nvPr/>
            </p:nvSpPr>
            <p:spPr bwMode="auto">
              <a:xfrm>
                <a:off x="2370" y="2682"/>
                <a:ext cx="226" cy="19"/>
              </a:xfrm>
              <a:custGeom>
                <a:avLst/>
                <a:gdLst/>
                <a:ahLst/>
                <a:cxnLst>
                  <a:cxn ang="0">
                    <a:pos x="2" y="0"/>
                  </a:cxn>
                  <a:cxn ang="0">
                    <a:pos x="225" y="6"/>
                  </a:cxn>
                  <a:cxn ang="0">
                    <a:pos x="225" y="18"/>
                  </a:cxn>
                  <a:cxn ang="0">
                    <a:pos x="0" y="15"/>
                  </a:cxn>
                  <a:cxn ang="0">
                    <a:pos x="0" y="6"/>
                  </a:cxn>
                  <a:cxn ang="0">
                    <a:pos x="2" y="0"/>
                  </a:cxn>
                  <a:cxn ang="0">
                    <a:pos x="2" y="0"/>
                  </a:cxn>
                </a:cxnLst>
                <a:rect l="0" t="0" r="r" b="b"/>
                <a:pathLst>
                  <a:path w="226" h="19">
                    <a:moveTo>
                      <a:pt x="2" y="0"/>
                    </a:moveTo>
                    <a:lnTo>
                      <a:pt x="225" y="6"/>
                    </a:lnTo>
                    <a:lnTo>
                      <a:pt x="225" y="18"/>
                    </a:lnTo>
                    <a:lnTo>
                      <a:pt x="0" y="15"/>
                    </a:lnTo>
                    <a:lnTo>
                      <a:pt x="0" y="6"/>
                    </a:lnTo>
                    <a:lnTo>
                      <a:pt x="2" y="0"/>
                    </a:lnTo>
                    <a:lnTo>
                      <a:pt x="2" y="0"/>
                    </a:lnTo>
                  </a:path>
                </a:pathLst>
              </a:custGeom>
              <a:solidFill>
                <a:srgbClr val="5F5F5F"/>
              </a:solidFill>
              <a:ln w="9525" cap="rnd">
                <a:noFill/>
                <a:round/>
                <a:headEnd/>
                <a:tailEnd/>
              </a:ln>
              <a:effectLst/>
            </p:spPr>
            <p:txBody>
              <a:bodyPr/>
              <a:lstStyle/>
              <a:p>
                <a:endParaRPr lang="en-US"/>
              </a:p>
            </p:txBody>
          </p:sp>
          <p:sp>
            <p:nvSpPr>
              <p:cNvPr id="161087" name="Freeform 319"/>
              <p:cNvSpPr>
                <a:spLocks/>
              </p:cNvSpPr>
              <p:nvPr/>
            </p:nvSpPr>
            <p:spPr bwMode="auto">
              <a:xfrm>
                <a:off x="2370" y="2659"/>
                <a:ext cx="226" cy="27"/>
              </a:xfrm>
              <a:custGeom>
                <a:avLst/>
                <a:gdLst/>
                <a:ahLst/>
                <a:cxnLst>
                  <a:cxn ang="0">
                    <a:pos x="8" y="0"/>
                  </a:cxn>
                  <a:cxn ang="0">
                    <a:pos x="0" y="26"/>
                  </a:cxn>
                  <a:cxn ang="0">
                    <a:pos x="225" y="26"/>
                  </a:cxn>
                  <a:cxn ang="0">
                    <a:pos x="214" y="0"/>
                  </a:cxn>
                  <a:cxn ang="0">
                    <a:pos x="8" y="0"/>
                  </a:cxn>
                  <a:cxn ang="0">
                    <a:pos x="8" y="0"/>
                  </a:cxn>
                </a:cxnLst>
                <a:rect l="0" t="0" r="r" b="b"/>
                <a:pathLst>
                  <a:path w="226" h="27">
                    <a:moveTo>
                      <a:pt x="8" y="0"/>
                    </a:moveTo>
                    <a:lnTo>
                      <a:pt x="0" y="26"/>
                    </a:lnTo>
                    <a:lnTo>
                      <a:pt x="225" y="26"/>
                    </a:lnTo>
                    <a:lnTo>
                      <a:pt x="214" y="0"/>
                    </a:lnTo>
                    <a:lnTo>
                      <a:pt x="8" y="0"/>
                    </a:lnTo>
                    <a:lnTo>
                      <a:pt x="8" y="0"/>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088" name="Freeform 320"/>
              <p:cNvSpPr>
                <a:spLocks/>
              </p:cNvSpPr>
              <p:nvPr/>
            </p:nvSpPr>
            <p:spPr bwMode="auto">
              <a:xfrm>
                <a:off x="2544" y="2662"/>
                <a:ext cx="41" cy="20"/>
              </a:xfrm>
              <a:custGeom>
                <a:avLst/>
                <a:gdLst/>
                <a:ahLst/>
                <a:cxnLst>
                  <a:cxn ang="0">
                    <a:pos x="0" y="0"/>
                  </a:cxn>
                  <a:cxn ang="0">
                    <a:pos x="4" y="19"/>
                  </a:cxn>
                  <a:cxn ang="0">
                    <a:pos x="40" y="19"/>
                  </a:cxn>
                  <a:cxn ang="0">
                    <a:pos x="31" y="0"/>
                  </a:cxn>
                  <a:cxn ang="0">
                    <a:pos x="0" y="0"/>
                  </a:cxn>
                  <a:cxn ang="0">
                    <a:pos x="0" y="0"/>
                  </a:cxn>
                </a:cxnLst>
                <a:rect l="0" t="0" r="r" b="b"/>
                <a:pathLst>
                  <a:path w="41" h="20">
                    <a:moveTo>
                      <a:pt x="0" y="0"/>
                    </a:moveTo>
                    <a:lnTo>
                      <a:pt x="4" y="19"/>
                    </a:lnTo>
                    <a:lnTo>
                      <a:pt x="40" y="19"/>
                    </a:lnTo>
                    <a:lnTo>
                      <a:pt x="31"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089" name="Freeform 321"/>
              <p:cNvSpPr>
                <a:spLocks/>
              </p:cNvSpPr>
              <p:nvPr/>
            </p:nvSpPr>
            <p:spPr bwMode="auto">
              <a:xfrm>
                <a:off x="2514" y="2662"/>
                <a:ext cx="30" cy="20"/>
              </a:xfrm>
              <a:custGeom>
                <a:avLst/>
                <a:gdLst/>
                <a:ahLst/>
                <a:cxnLst>
                  <a:cxn ang="0">
                    <a:pos x="0" y="0"/>
                  </a:cxn>
                  <a:cxn ang="0">
                    <a:pos x="2" y="11"/>
                  </a:cxn>
                  <a:cxn ang="0">
                    <a:pos x="6" y="11"/>
                  </a:cxn>
                  <a:cxn ang="0">
                    <a:pos x="6" y="14"/>
                  </a:cxn>
                  <a:cxn ang="0">
                    <a:pos x="2" y="14"/>
                  </a:cxn>
                  <a:cxn ang="0">
                    <a:pos x="2" y="19"/>
                  </a:cxn>
                  <a:cxn ang="0">
                    <a:pos x="29" y="19"/>
                  </a:cxn>
                  <a:cxn ang="0">
                    <a:pos x="27" y="14"/>
                  </a:cxn>
                  <a:cxn ang="0">
                    <a:pos x="23" y="14"/>
                  </a:cxn>
                  <a:cxn ang="0">
                    <a:pos x="22" y="11"/>
                  </a:cxn>
                  <a:cxn ang="0">
                    <a:pos x="27" y="11"/>
                  </a:cxn>
                  <a:cxn ang="0">
                    <a:pos x="25" y="0"/>
                  </a:cxn>
                  <a:cxn ang="0">
                    <a:pos x="0" y="0"/>
                  </a:cxn>
                  <a:cxn ang="0">
                    <a:pos x="0" y="0"/>
                  </a:cxn>
                </a:cxnLst>
                <a:rect l="0" t="0" r="r" b="b"/>
                <a:pathLst>
                  <a:path w="30" h="20">
                    <a:moveTo>
                      <a:pt x="0" y="0"/>
                    </a:moveTo>
                    <a:lnTo>
                      <a:pt x="2" y="11"/>
                    </a:lnTo>
                    <a:lnTo>
                      <a:pt x="6" y="11"/>
                    </a:lnTo>
                    <a:lnTo>
                      <a:pt x="6" y="14"/>
                    </a:lnTo>
                    <a:lnTo>
                      <a:pt x="2" y="14"/>
                    </a:lnTo>
                    <a:lnTo>
                      <a:pt x="2" y="19"/>
                    </a:lnTo>
                    <a:lnTo>
                      <a:pt x="29" y="19"/>
                    </a:lnTo>
                    <a:lnTo>
                      <a:pt x="27" y="14"/>
                    </a:lnTo>
                    <a:lnTo>
                      <a:pt x="23" y="14"/>
                    </a:lnTo>
                    <a:lnTo>
                      <a:pt x="22" y="11"/>
                    </a:lnTo>
                    <a:lnTo>
                      <a:pt x="27" y="11"/>
                    </a:lnTo>
                    <a:lnTo>
                      <a:pt x="25"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090" name="Freeform 322"/>
              <p:cNvSpPr>
                <a:spLocks/>
              </p:cNvSpPr>
              <p:nvPr/>
            </p:nvSpPr>
            <p:spPr bwMode="auto">
              <a:xfrm>
                <a:off x="2379" y="2662"/>
                <a:ext cx="128" cy="20"/>
              </a:xfrm>
              <a:custGeom>
                <a:avLst/>
                <a:gdLst/>
                <a:ahLst/>
                <a:cxnLst>
                  <a:cxn ang="0">
                    <a:pos x="4" y="0"/>
                  </a:cxn>
                  <a:cxn ang="0">
                    <a:pos x="3" y="2"/>
                  </a:cxn>
                  <a:cxn ang="0">
                    <a:pos x="8" y="2"/>
                  </a:cxn>
                  <a:cxn ang="0">
                    <a:pos x="7" y="8"/>
                  </a:cxn>
                  <a:cxn ang="0">
                    <a:pos x="1" y="8"/>
                  </a:cxn>
                  <a:cxn ang="0">
                    <a:pos x="0" y="16"/>
                  </a:cxn>
                  <a:cxn ang="0">
                    <a:pos x="7" y="16"/>
                  </a:cxn>
                  <a:cxn ang="0">
                    <a:pos x="7" y="19"/>
                  </a:cxn>
                  <a:cxn ang="0">
                    <a:pos x="100" y="19"/>
                  </a:cxn>
                  <a:cxn ang="0">
                    <a:pos x="100" y="16"/>
                  </a:cxn>
                  <a:cxn ang="0">
                    <a:pos x="118" y="16"/>
                  </a:cxn>
                  <a:cxn ang="0">
                    <a:pos x="119" y="15"/>
                  </a:cxn>
                  <a:cxn ang="0">
                    <a:pos x="124" y="15"/>
                  </a:cxn>
                  <a:cxn ang="0">
                    <a:pos x="124" y="7"/>
                  </a:cxn>
                  <a:cxn ang="0">
                    <a:pos x="127" y="7"/>
                  </a:cxn>
                  <a:cxn ang="0">
                    <a:pos x="127" y="0"/>
                  </a:cxn>
                  <a:cxn ang="0">
                    <a:pos x="4" y="0"/>
                  </a:cxn>
                  <a:cxn ang="0">
                    <a:pos x="4" y="0"/>
                  </a:cxn>
                </a:cxnLst>
                <a:rect l="0" t="0" r="r" b="b"/>
                <a:pathLst>
                  <a:path w="128" h="20">
                    <a:moveTo>
                      <a:pt x="4" y="0"/>
                    </a:moveTo>
                    <a:lnTo>
                      <a:pt x="3" y="2"/>
                    </a:lnTo>
                    <a:lnTo>
                      <a:pt x="8" y="2"/>
                    </a:lnTo>
                    <a:lnTo>
                      <a:pt x="7" y="8"/>
                    </a:lnTo>
                    <a:lnTo>
                      <a:pt x="1" y="8"/>
                    </a:lnTo>
                    <a:lnTo>
                      <a:pt x="0" y="16"/>
                    </a:lnTo>
                    <a:lnTo>
                      <a:pt x="7" y="16"/>
                    </a:lnTo>
                    <a:lnTo>
                      <a:pt x="7" y="19"/>
                    </a:lnTo>
                    <a:lnTo>
                      <a:pt x="100" y="19"/>
                    </a:lnTo>
                    <a:lnTo>
                      <a:pt x="100" y="16"/>
                    </a:lnTo>
                    <a:lnTo>
                      <a:pt x="118" y="16"/>
                    </a:lnTo>
                    <a:lnTo>
                      <a:pt x="119" y="15"/>
                    </a:lnTo>
                    <a:lnTo>
                      <a:pt x="124" y="15"/>
                    </a:lnTo>
                    <a:lnTo>
                      <a:pt x="124" y="7"/>
                    </a:lnTo>
                    <a:lnTo>
                      <a:pt x="127" y="7"/>
                    </a:lnTo>
                    <a:lnTo>
                      <a:pt x="127" y="0"/>
                    </a:lnTo>
                    <a:lnTo>
                      <a:pt x="4" y="0"/>
                    </a:lnTo>
                    <a:lnTo>
                      <a:pt x="4" y="0"/>
                    </a:lnTo>
                  </a:path>
                </a:pathLst>
              </a:custGeom>
              <a:solidFill>
                <a:srgbClr val="808080"/>
              </a:solidFill>
              <a:ln w="9525" cap="rnd">
                <a:noFill/>
                <a:round/>
                <a:headEnd/>
                <a:tailEnd/>
              </a:ln>
              <a:effectLst/>
            </p:spPr>
            <p:txBody>
              <a:bodyPr/>
              <a:lstStyle/>
              <a:p>
                <a:endParaRPr lang="en-US"/>
              </a:p>
            </p:txBody>
          </p:sp>
          <p:sp>
            <p:nvSpPr>
              <p:cNvPr id="161091" name="Freeform 323"/>
              <p:cNvSpPr>
                <a:spLocks/>
              </p:cNvSpPr>
              <p:nvPr/>
            </p:nvSpPr>
            <p:spPr bwMode="auto">
              <a:xfrm>
                <a:off x="2428" y="2593"/>
                <a:ext cx="101" cy="28"/>
              </a:xfrm>
              <a:custGeom>
                <a:avLst/>
                <a:gdLst/>
                <a:ahLst/>
                <a:cxnLst>
                  <a:cxn ang="0">
                    <a:pos x="20" y="0"/>
                  </a:cxn>
                  <a:cxn ang="0">
                    <a:pos x="81" y="1"/>
                  </a:cxn>
                  <a:cxn ang="0">
                    <a:pos x="94" y="3"/>
                  </a:cxn>
                  <a:cxn ang="0">
                    <a:pos x="100" y="25"/>
                  </a:cxn>
                  <a:cxn ang="0">
                    <a:pos x="97" y="27"/>
                  </a:cxn>
                  <a:cxn ang="0">
                    <a:pos x="2" y="27"/>
                  </a:cxn>
                  <a:cxn ang="0">
                    <a:pos x="0" y="25"/>
                  </a:cxn>
                  <a:cxn ang="0">
                    <a:pos x="5" y="3"/>
                  </a:cxn>
                  <a:cxn ang="0">
                    <a:pos x="20" y="0"/>
                  </a:cxn>
                  <a:cxn ang="0">
                    <a:pos x="20" y="0"/>
                  </a:cxn>
                </a:cxnLst>
                <a:rect l="0" t="0" r="r" b="b"/>
                <a:pathLst>
                  <a:path w="101" h="28">
                    <a:moveTo>
                      <a:pt x="20" y="0"/>
                    </a:moveTo>
                    <a:lnTo>
                      <a:pt x="81" y="1"/>
                    </a:lnTo>
                    <a:lnTo>
                      <a:pt x="94" y="3"/>
                    </a:lnTo>
                    <a:lnTo>
                      <a:pt x="100" y="25"/>
                    </a:lnTo>
                    <a:lnTo>
                      <a:pt x="97" y="27"/>
                    </a:lnTo>
                    <a:lnTo>
                      <a:pt x="2" y="27"/>
                    </a:lnTo>
                    <a:lnTo>
                      <a:pt x="0" y="25"/>
                    </a:lnTo>
                    <a:lnTo>
                      <a:pt x="5" y="3"/>
                    </a:lnTo>
                    <a:lnTo>
                      <a:pt x="20" y="0"/>
                    </a:lnTo>
                    <a:lnTo>
                      <a:pt x="20" y="0"/>
                    </a:lnTo>
                  </a:path>
                </a:pathLst>
              </a:custGeom>
              <a:solidFill>
                <a:srgbClr val="C0C0C0"/>
              </a:solidFill>
              <a:ln w="12699" cap="rnd" cmpd="sng">
                <a:solidFill>
                  <a:srgbClr val="C0C0C0"/>
                </a:solidFill>
                <a:prstDash val="solid"/>
                <a:round/>
                <a:headEnd/>
                <a:tailEnd/>
              </a:ln>
              <a:effectLst/>
            </p:spPr>
            <p:txBody>
              <a:bodyPr/>
              <a:lstStyle/>
              <a:p>
                <a:endParaRPr lang="en-US"/>
              </a:p>
            </p:txBody>
          </p:sp>
          <p:sp>
            <p:nvSpPr>
              <p:cNvPr id="161092" name="Freeform 324"/>
              <p:cNvSpPr>
                <a:spLocks/>
              </p:cNvSpPr>
              <p:nvPr/>
            </p:nvSpPr>
            <p:spPr bwMode="auto">
              <a:xfrm>
                <a:off x="2445" y="2575"/>
                <a:ext cx="66" cy="42"/>
              </a:xfrm>
              <a:custGeom>
                <a:avLst/>
                <a:gdLst/>
                <a:ahLst/>
                <a:cxnLst>
                  <a:cxn ang="0">
                    <a:pos x="63" y="19"/>
                  </a:cxn>
                  <a:cxn ang="0">
                    <a:pos x="59" y="16"/>
                  </a:cxn>
                  <a:cxn ang="0">
                    <a:pos x="56" y="11"/>
                  </a:cxn>
                  <a:cxn ang="0">
                    <a:pos x="52" y="9"/>
                  </a:cxn>
                  <a:cxn ang="0">
                    <a:pos x="49" y="5"/>
                  </a:cxn>
                  <a:cxn ang="0">
                    <a:pos x="44" y="3"/>
                  </a:cxn>
                  <a:cxn ang="0">
                    <a:pos x="40" y="2"/>
                  </a:cxn>
                  <a:cxn ang="0">
                    <a:pos x="35" y="2"/>
                  </a:cxn>
                  <a:cxn ang="0">
                    <a:pos x="33" y="0"/>
                  </a:cxn>
                  <a:cxn ang="0">
                    <a:pos x="28" y="2"/>
                  </a:cxn>
                  <a:cxn ang="0">
                    <a:pos x="24" y="2"/>
                  </a:cxn>
                  <a:cxn ang="0">
                    <a:pos x="19" y="3"/>
                  </a:cxn>
                  <a:cxn ang="0">
                    <a:pos x="16" y="5"/>
                  </a:cxn>
                  <a:cxn ang="0">
                    <a:pos x="12" y="9"/>
                  </a:cxn>
                  <a:cxn ang="0">
                    <a:pos x="8" y="12"/>
                  </a:cxn>
                  <a:cxn ang="0">
                    <a:pos x="6" y="17"/>
                  </a:cxn>
                  <a:cxn ang="0">
                    <a:pos x="2" y="21"/>
                  </a:cxn>
                  <a:cxn ang="0">
                    <a:pos x="0" y="26"/>
                  </a:cxn>
                  <a:cxn ang="0">
                    <a:pos x="0" y="30"/>
                  </a:cxn>
                  <a:cxn ang="0">
                    <a:pos x="2" y="33"/>
                  </a:cxn>
                  <a:cxn ang="0">
                    <a:pos x="7" y="36"/>
                  </a:cxn>
                  <a:cxn ang="0">
                    <a:pos x="12" y="38"/>
                  </a:cxn>
                  <a:cxn ang="0">
                    <a:pos x="17" y="39"/>
                  </a:cxn>
                  <a:cxn ang="0">
                    <a:pos x="25" y="41"/>
                  </a:cxn>
                  <a:cxn ang="0">
                    <a:pos x="33" y="41"/>
                  </a:cxn>
                  <a:cxn ang="0">
                    <a:pos x="39" y="41"/>
                  </a:cxn>
                  <a:cxn ang="0">
                    <a:pos x="47" y="39"/>
                  </a:cxn>
                  <a:cxn ang="0">
                    <a:pos x="53" y="38"/>
                  </a:cxn>
                  <a:cxn ang="0">
                    <a:pos x="58" y="35"/>
                  </a:cxn>
                  <a:cxn ang="0">
                    <a:pos x="62" y="32"/>
                  </a:cxn>
                  <a:cxn ang="0">
                    <a:pos x="64" y="29"/>
                  </a:cxn>
                  <a:cxn ang="0">
                    <a:pos x="65" y="25"/>
                  </a:cxn>
                  <a:cxn ang="0">
                    <a:pos x="63" y="19"/>
                  </a:cxn>
                  <a:cxn ang="0">
                    <a:pos x="63" y="19"/>
                  </a:cxn>
                </a:cxnLst>
                <a:rect l="0" t="0" r="r" b="b"/>
                <a:pathLst>
                  <a:path w="66" h="42">
                    <a:moveTo>
                      <a:pt x="63" y="19"/>
                    </a:moveTo>
                    <a:lnTo>
                      <a:pt x="59" y="16"/>
                    </a:lnTo>
                    <a:lnTo>
                      <a:pt x="56" y="11"/>
                    </a:lnTo>
                    <a:lnTo>
                      <a:pt x="52" y="9"/>
                    </a:lnTo>
                    <a:lnTo>
                      <a:pt x="49" y="5"/>
                    </a:lnTo>
                    <a:lnTo>
                      <a:pt x="44" y="3"/>
                    </a:lnTo>
                    <a:lnTo>
                      <a:pt x="40" y="2"/>
                    </a:lnTo>
                    <a:lnTo>
                      <a:pt x="35" y="2"/>
                    </a:lnTo>
                    <a:lnTo>
                      <a:pt x="33" y="0"/>
                    </a:lnTo>
                    <a:lnTo>
                      <a:pt x="28" y="2"/>
                    </a:lnTo>
                    <a:lnTo>
                      <a:pt x="24" y="2"/>
                    </a:lnTo>
                    <a:lnTo>
                      <a:pt x="19" y="3"/>
                    </a:lnTo>
                    <a:lnTo>
                      <a:pt x="16" y="5"/>
                    </a:lnTo>
                    <a:lnTo>
                      <a:pt x="12" y="9"/>
                    </a:lnTo>
                    <a:lnTo>
                      <a:pt x="8" y="12"/>
                    </a:lnTo>
                    <a:lnTo>
                      <a:pt x="6" y="17"/>
                    </a:lnTo>
                    <a:lnTo>
                      <a:pt x="2" y="21"/>
                    </a:lnTo>
                    <a:lnTo>
                      <a:pt x="0" y="26"/>
                    </a:lnTo>
                    <a:lnTo>
                      <a:pt x="0" y="30"/>
                    </a:lnTo>
                    <a:lnTo>
                      <a:pt x="2" y="33"/>
                    </a:lnTo>
                    <a:lnTo>
                      <a:pt x="7" y="36"/>
                    </a:lnTo>
                    <a:lnTo>
                      <a:pt x="12" y="38"/>
                    </a:lnTo>
                    <a:lnTo>
                      <a:pt x="17" y="39"/>
                    </a:lnTo>
                    <a:lnTo>
                      <a:pt x="25" y="41"/>
                    </a:lnTo>
                    <a:lnTo>
                      <a:pt x="33" y="41"/>
                    </a:lnTo>
                    <a:lnTo>
                      <a:pt x="39" y="41"/>
                    </a:lnTo>
                    <a:lnTo>
                      <a:pt x="47" y="39"/>
                    </a:lnTo>
                    <a:lnTo>
                      <a:pt x="53" y="38"/>
                    </a:lnTo>
                    <a:lnTo>
                      <a:pt x="58" y="35"/>
                    </a:lnTo>
                    <a:lnTo>
                      <a:pt x="62" y="32"/>
                    </a:lnTo>
                    <a:lnTo>
                      <a:pt x="64" y="29"/>
                    </a:lnTo>
                    <a:lnTo>
                      <a:pt x="65" y="25"/>
                    </a:lnTo>
                    <a:lnTo>
                      <a:pt x="63" y="19"/>
                    </a:lnTo>
                    <a:lnTo>
                      <a:pt x="63" y="19"/>
                    </a:lnTo>
                  </a:path>
                </a:pathLst>
              </a:custGeom>
              <a:solidFill>
                <a:srgbClr val="E1E1E1"/>
              </a:solidFill>
              <a:ln w="9525" cap="rnd">
                <a:noFill/>
                <a:round/>
                <a:headEnd/>
                <a:tailEnd/>
              </a:ln>
              <a:effectLst/>
            </p:spPr>
            <p:txBody>
              <a:bodyPr/>
              <a:lstStyle/>
              <a:p>
                <a:endParaRPr lang="en-US"/>
              </a:p>
            </p:txBody>
          </p:sp>
          <p:sp>
            <p:nvSpPr>
              <p:cNvPr id="161093" name="Freeform 325"/>
              <p:cNvSpPr>
                <a:spLocks/>
              </p:cNvSpPr>
              <p:nvPr/>
            </p:nvSpPr>
            <p:spPr bwMode="auto">
              <a:xfrm>
                <a:off x="2440" y="2564"/>
                <a:ext cx="75" cy="29"/>
              </a:xfrm>
              <a:custGeom>
                <a:avLst/>
                <a:gdLst/>
                <a:ahLst/>
                <a:cxnLst>
                  <a:cxn ang="0">
                    <a:pos x="71" y="14"/>
                  </a:cxn>
                  <a:cxn ang="0">
                    <a:pos x="66" y="17"/>
                  </a:cxn>
                  <a:cxn ang="0">
                    <a:pos x="63" y="21"/>
                  </a:cxn>
                  <a:cxn ang="0">
                    <a:pos x="58" y="23"/>
                  </a:cxn>
                  <a:cxn ang="0">
                    <a:pos x="55" y="25"/>
                  </a:cxn>
                  <a:cxn ang="0">
                    <a:pos x="50" y="26"/>
                  </a:cxn>
                  <a:cxn ang="0">
                    <a:pos x="46" y="28"/>
                  </a:cxn>
                  <a:cxn ang="0">
                    <a:pos x="41" y="28"/>
                  </a:cxn>
                  <a:cxn ang="0">
                    <a:pos x="37" y="28"/>
                  </a:cxn>
                  <a:cxn ang="0">
                    <a:pos x="32" y="28"/>
                  </a:cxn>
                  <a:cxn ang="0">
                    <a:pos x="28" y="28"/>
                  </a:cxn>
                  <a:cxn ang="0">
                    <a:pos x="23" y="26"/>
                  </a:cxn>
                  <a:cxn ang="0">
                    <a:pos x="19" y="25"/>
                  </a:cxn>
                  <a:cxn ang="0">
                    <a:pos x="14" y="23"/>
                  </a:cxn>
                  <a:cxn ang="0">
                    <a:pos x="11" y="21"/>
                  </a:cxn>
                  <a:cxn ang="0">
                    <a:pos x="6" y="17"/>
                  </a:cxn>
                  <a:cxn ang="0">
                    <a:pos x="3" y="14"/>
                  </a:cxn>
                  <a:cxn ang="0">
                    <a:pos x="0" y="11"/>
                  </a:cxn>
                  <a:cxn ang="0">
                    <a:pos x="1" y="8"/>
                  </a:cxn>
                  <a:cxn ang="0">
                    <a:pos x="3" y="5"/>
                  </a:cxn>
                  <a:cxn ang="0">
                    <a:pos x="8" y="3"/>
                  </a:cxn>
                  <a:cxn ang="0">
                    <a:pos x="14" y="2"/>
                  </a:cxn>
                  <a:cxn ang="0">
                    <a:pos x="21" y="1"/>
                  </a:cxn>
                  <a:cxn ang="0">
                    <a:pos x="28" y="1"/>
                  </a:cxn>
                  <a:cxn ang="0">
                    <a:pos x="37" y="0"/>
                  </a:cxn>
                  <a:cxn ang="0">
                    <a:pos x="44" y="1"/>
                  </a:cxn>
                  <a:cxn ang="0">
                    <a:pos x="52" y="1"/>
                  </a:cxn>
                  <a:cxn ang="0">
                    <a:pos x="58" y="2"/>
                  </a:cxn>
                  <a:cxn ang="0">
                    <a:pos x="65" y="4"/>
                  </a:cxn>
                  <a:cxn ang="0">
                    <a:pos x="69" y="7"/>
                  </a:cxn>
                  <a:cxn ang="0">
                    <a:pos x="72" y="9"/>
                  </a:cxn>
                  <a:cxn ang="0">
                    <a:pos x="74" y="11"/>
                  </a:cxn>
                  <a:cxn ang="0">
                    <a:pos x="71" y="14"/>
                  </a:cxn>
                  <a:cxn ang="0">
                    <a:pos x="71" y="14"/>
                  </a:cxn>
                </a:cxnLst>
                <a:rect l="0" t="0" r="r" b="b"/>
                <a:pathLst>
                  <a:path w="75" h="29">
                    <a:moveTo>
                      <a:pt x="71" y="14"/>
                    </a:moveTo>
                    <a:lnTo>
                      <a:pt x="66" y="17"/>
                    </a:lnTo>
                    <a:lnTo>
                      <a:pt x="63" y="21"/>
                    </a:lnTo>
                    <a:lnTo>
                      <a:pt x="58" y="23"/>
                    </a:lnTo>
                    <a:lnTo>
                      <a:pt x="55" y="25"/>
                    </a:lnTo>
                    <a:lnTo>
                      <a:pt x="50" y="26"/>
                    </a:lnTo>
                    <a:lnTo>
                      <a:pt x="46" y="28"/>
                    </a:lnTo>
                    <a:lnTo>
                      <a:pt x="41" y="28"/>
                    </a:lnTo>
                    <a:lnTo>
                      <a:pt x="37" y="28"/>
                    </a:lnTo>
                    <a:lnTo>
                      <a:pt x="32" y="28"/>
                    </a:lnTo>
                    <a:lnTo>
                      <a:pt x="28" y="28"/>
                    </a:lnTo>
                    <a:lnTo>
                      <a:pt x="23" y="26"/>
                    </a:lnTo>
                    <a:lnTo>
                      <a:pt x="19" y="25"/>
                    </a:lnTo>
                    <a:lnTo>
                      <a:pt x="14" y="23"/>
                    </a:lnTo>
                    <a:lnTo>
                      <a:pt x="11" y="21"/>
                    </a:lnTo>
                    <a:lnTo>
                      <a:pt x="6" y="17"/>
                    </a:lnTo>
                    <a:lnTo>
                      <a:pt x="3" y="14"/>
                    </a:lnTo>
                    <a:lnTo>
                      <a:pt x="0" y="11"/>
                    </a:lnTo>
                    <a:lnTo>
                      <a:pt x="1" y="8"/>
                    </a:lnTo>
                    <a:lnTo>
                      <a:pt x="3" y="5"/>
                    </a:lnTo>
                    <a:lnTo>
                      <a:pt x="8" y="3"/>
                    </a:lnTo>
                    <a:lnTo>
                      <a:pt x="14" y="2"/>
                    </a:lnTo>
                    <a:lnTo>
                      <a:pt x="21" y="1"/>
                    </a:lnTo>
                    <a:lnTo>
                      <a:pt x="28" y="1"/>
                    </a:lnTo>
                    <a:lnTo>
                      <a:pt x="37" y="0"/>
                    </a:lnTo>
                    <a:lnTo>
                      <a:pt x="44" y="1"/>
                    </a:lnTo>
                    <a:lnTo>
                      <a:pt x="52" y="1"/>
                    </a:lnTo>
                    <a:lnTo>
                      <a:pt x="58" y="2"/>
                    </a:lnTo>
                    <a:lnTo>
                      <a:pt x="65" y="4"/>
                    </a:lnTo>
                    <a:lnTo>
                      <a:pt x="69" y="7"/>
                    </a:lnTo>
                    <a:lnTo>
                      <a:pt x="72" y="9"/>
                    </a:lnTo>
                    <a:lnTo>
                      <a:pt x="74" y="11"/>
                    </a:lnTo>
                    <a:lnTo>
                      <a:pt x="71" y="14"/>
                    </a:lnTo>
                    <a:lnTo>
                      <a:pt x="71" y="14"/>
                    </a:lnTo>
                  </a:path>
                </a:pathLst>
              </a:custGeom>
              <a:solidFill>
                <a:srgbClr val="808080"/>
              </a:solidFill>
              <a:ln w="9525" cap="rnd">
                <a:noFill/>
                <a:round/>
                <a:headEnd/>
                <a:tailEnd/>
              </a:ln>
              <a:effectLst/>
            </p:spPr>
            <p:txBody>
              <a:bodyPr/>
              <a:lstStyle/>
              <a:p>
                <a:endParaRPr lang="en-US"/>
              </a:p>
            </p:txBody>
          </p:sp>
          <p:sp>
            <p:nvSpPr>
              <p:cNvPr id="161094" name="Freeform 326"/>
              <p:cNvSpPr>
                <a:spLocks/>
              </p:cNvSpPr>
              <p:nvPr/>
            </p:nvSpPr>
            <p:spPr bwMode="auto">
              <a:xfrm>
                <a:off x="2433" y="2598"/>
                <a:ext cx="93" cy="21"/>
              </a:xfrm>
              <a:custGeom>
                <a:avLst/>
                <a:gdLst/>
                <a:ahLst/>
                <a:cxnLst>
                  <a:cxn ang="0">
                    <a:pos x="3" y="0"/>
                  </a:cxn>
                  <a:cxn ang="0">
                    <a:pos x="0" y="20"/>
                  </a:cxn>
                  <a:cxn ang="0">
                    <a:pos x="92" y="20"/>
                  </a:cxn>
                  <a:cxn ang="0">
                    <a:pos x="90" y="18"/>
                  </a:cxn>
                  <a:cxn ang="0">
                    <a:pos x="2" y="18"/>
                  </a:cxn>
                  <a:cxn ang="0">
                    <a:pos x="3" y="0"/>
                  </a:cxn>
                  <a:cxn ang="0">
                    <a:pos x="3" y="0"/>
                  </a:cxn>
                </a:cxnLst>
                <a:rect l="0" t="0" r="r" b="b"/>
                <a:pathLst>
                  <a:path w="93" h="21">
                    <a:moveTo>
                      <a:pt x="3" y="0"/>
                    </a:moveTo>
                    <a:lnTo>
                      <a:pt x="0" y="20"/>
                    </a:lnTo>
                    <a:lnTo>
                      <a:pt x="92" y="20"/>
                    </a:lnTo>
                    <a:lnTo>
                      <a:pt x="90" y="18"/>
                    </a:lnTo>
                    <a:lnTo>
                      <a:pt x="2" y="18"/>
                    </a:lnTo>
                    <a:lnTo>
                      <a:pt x="3" y="0"/>
                    </a:lnTo>
                    <a:lnTo>
                      <a:pt x="3" y="0"/>
                    </a:lnTo>
                  </a:path>
                </a:pathLst>
              </a:custGeom>
              <a:solidFill>
                <a:srgbClr val="808080"/>
              </a:solidFill>
              <a:ln w="9525" cap="rnd">
                <a:noFill/>
                <a:round/>
                <a:headEnd/>
                <a:tailEnd/>
              </a:ln>
              <a:effectLst/>
            </p:spPr>
            <p:txBody>
              <a:bodyPr/>
              <a:lstStyle/>
              <a:p>
                <a:endParaRPr lang="en-US"/>
              </a:p>
            </p:txBody>
          </p:sp>
          <p:sp>
            <p:nvSpPr>
              <p:cNvPr id="161095" name="Freeform 327"/>
              <p:cNvSpPr>
                <a:spLocks/>
              </p:cNvSpPr>
              <p:nvPr/>
            </p:nvSpPr>
            <p:spPr bwMode="auto">
              <a:xfrm>
                <a:off x="2407" y="2488"/>
                <a:ext cx="141" cy="99"/>
              </a:xfrm>
              <a:custGeom>
                <a:avLst/>
                <a:gdLst/>
                <a:ahLst/>
                <a:cxnLst>
                  <a:cxn ang="0">
                    <a:pos x="0" y="92"/>
                  </a:cxn>
                  <a:cxn ang="0">
                    <a:pos x="0" y="94"/>
                  </a:cxn>
                  <a:cxn ang="0">
                    <a:pos x="0" y="95"/>
                  </a:cxn>
                  <a:cxn ang="0">
                    <a:pos x="0" y="96"/>
                  </a:cxn>
                  <a:cxn ang="0">
                    <a:pos x="1" y="96"/>
                  </a:cxn>
                  <a:cxn ang="0">
                    <a:pos x="1" y="98"/>
                  </a:cxn>
                  <a:cxn ang="0">
                    <a:pos x="2" y="98"/>
                  </a:cxn>
                  <a:cxn ang="0">
                    <a:pos x="4" y="98"/>
                  </a:cxn>
                  <a:cxn ang="0">
                    <a:pos x="6" y="98"/>
                  </a:cxn>
                  <a:cxn ang="0">
                    <a:pos x="132" y="98"/>
                  </a:cxn>
                  <a:cxn ang="0">
                    <a:pos x="133" y="98"/>
                  </a:cxn>
                  <a:cxn ang="0">
                    <a:pos x="135" y="98"/>
                  </a:cxn>
                  <a:cxn ang="0">
                    <a:pos x="137" y="96"/>
                  </a:cxn>
                  <a:cxn ang="0">
                    <a:pos x="138" y="95"/>
                  </a:cxn>
                  <a:cxn ang="0">
                    <a:pos x="138" y="95"/>
                  </a:cxn>
                  <a:cxn ang="0">
                    <a:pos x="140" y="94"/>
                  </a:cxn>
                  <a:cxn ang="0">
                    <a:pos x="140" y="4"/>
                  </a:cxn>
                  <a:cxn ang="0">
                    <a:pos x="138" y="4"/>
                  </a:cxn>
                  <a:cxn ang="0">
                    <a:pos x="138" y="3"/>
                  </a:cxn>
                  <a:cxn ang="0">
                    <a:pos x="137" y="3"/>
                  </a:cxn>
                  <a:cxn ang="0">
                    <a:pos x="137" y="2"/>
                  </a:cxn>
                  <a:cxn ang="0">
                    <a:pos x="136" y="2"/>
                  </a:cxn>
                  <a:cxn ang="0">
                    <a:pos x="135" y="2"/>
                  </a:cxn>
                  <a:cxn ang="0">
                    <a:pos x="135" y="1"/>
                  </a:cxn>
                  <a:cxn ang="0">
                    <a:pos x="133" y="1"/>
                  </a:cxn>
                  <a:cxn ang="0">
                    <a:pos x="132" y="1"/>
                  </a:cxn>
                  <a:cxn ang="0">
                    <a:pos x="132" y="0"/>
                  </a:cxn>
                  <a:cxn ang="0">
                    <a:pos x="7" y="0"/>
                  </a:cxn>
                  <a:cxn ang="0">
                    <a:pos x="5" y="1"/>
                  </a:cxn>
                  <a:cxn ang="0">
                    <a:pos x="3" y="1"/>
                  </a:cxn>
                  <a:cxn ang="0">
                    <a:pos x="2" y="1"/>
                  </a:cxn>
                  <a:cxn ang="0">
                    <a:pos x="0" y="2"/>
                  </a:cxn>
                  <a:cxn ang="0">
                    <a:pos x="0" y="4"/>
                  </a:cxn>
                  <a:cxn ang="0">
                    <a:pos x="0" y="92"/>
                  </a:cxn>
                  <a:cxn ang="0">
                    <a:pos x="0" y="92"/>
                  </a:cxn>
                </a:cxnLst>
                <a:rect l="0" t="0" r="r" b="b"/>
                <a:pathLst>
                  <a:path w="141" h="99">
                    <a:moveTo>
                      <a:pt x="0" y="92"/>
                    </a:moveTo>
                    <a:lnTo>
                      <a:pt x="0" y="94"/>
                    </a:lnTo>
                    <a:lnTo>
                      <a:pt x="0" y="95"/>
                    </a:lnTo>
                    <a:lnTo>
                      <a:pt x="0" y="96"/>
                    </a:lnTo>
                    <a:lnTo>
                      <a:pt x="1" y="96"/>
                    </a:lnTo>
                    <a:lnTo>
                      <a:pt x="1" y="98"/>
                    </a:lnTo>
                    <a:lnTo>
                      <a:pt x="2" y="98"/>
                    </a:lnTo>
                    <a:lnTo>
                      <a:pt x="4" y="98"/>
                    </a:lnTo>
                    <a:lnTo>
                      <a:pt x="6" y="98"/>
                    </a:lnTo>
                    <a:lnTo>
                      <a:pt x="132" y="98"/>
                    </a:lnTo>
                    <a:lnTo>
                      <a:pt x="133" y="98"/>
                    </a:lnTo>
                    <a:lnTo>
                      <a:pt x="135" y="98"/>
                    </a:lnTo>
                    <a:lnTo>
                      <a:pt x="137" y="96"/>
                    </a:lnTo>
                    <a:lnTo>
                      <a:pt x="138" y="95"/>
                    </a:lnTo>
                    <a:lnTo>
                      <a:pt x="138" y="95"/>
                    </a:lnTo>
                    <a:lnTo>
                      <a:pt x="140" y="94"/>
                    </a:lnTo>
                    <a:lnTo>
                      <a:pt x="140" y="4"/>
                    </a:lnTo>
                    <a:lnTo>
                      <a:pt x="138" y="4"/>
                    </a:lnTo>
                    <a:lnTo>
                      <a:pt x="138" y="3"/>
                    </a:lnTo>
                    <a:lnTo>
                      <a:pt x="137" y="3"/>
                    </a:lnTo>
                    <a:lnTo>
                      <a:pt x="137" y="2"/>
                    </a:lnTo>
                    <a:lnTo>
                      <a:pt x="136" y="2"/>
                    </a:lnTo>
                    <a:lnTo>
                      <a:pt x="135" y="2"/>
                    </a:lnTo>
                    <a:lnTo>
                      <a:pt x="135" y="1"/>
                    </a:lnTo>
                    <a:lnTo>
                      <a:pt x="133" y="1"/>
                    </a:lnTo>
                    <a:lnTo>
                      <a:pt x="132" y="1"/>
                    </a:lnTo>
                    <a:lnTo>
                      <a:pt x="132" y="0"/>
                    </a:lnTo>
                    <a:lnTo>
                      <a:pt x="7" y="0"/>
                    </a:lnTo>
                    <a:lnTo>
                      <a:pt x="5" y="1"/>
                    </a:lnTo>
                    <a:lnTo>
                      <a:pt x="3" y="1"/>
                    </a:lnTo>
                    <a:lnTo>
                      <a:pt x="2" y="1"/>
                    </a:lnTo>
                    <a:lnTo>
                      <a:pt x="0" y="2"/>
                    </a:lnTo>
                    <a:lnTo>
                      <a:pt x="0" y="4"/>
                    </a:lnTo>
                    <a:lnTo>
                      <a:pt x="0" y="92"/>
                    </a:lnTo>
                    <a:lnTo>
                      <a:pt x="0" y="92"/>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096" name="Freeform 328"/>
              <p:cNvSpPr>
                <a:spLocks/>
              </p:cNvSpPr>
              <p:nvPr/>
            </p:nvSpPr>
            <p:spPr bwMode="auto">
              <a:xfrm>
                <a:off x="2531" y="2497"/>
                <a:ext cx="19" cy="79"/>
              </a:xfrm>
              <a:custGeom>
                <a:avLst/>
                <a:gdLst/>
                <a:ahLst/>
                <a:cxnLst>
                  <a:cxn ang="0">
                    <a:pos x="16" y="2"/>
                  </a:cxn>
                  <a:cxn ang="0">
                    <a:pos x="14" y="2"/>
                  </a:cxn>
                  <a:cxn ang="0">
                    <a:pos x="14" y="2"/>
                  </a:cxn>
                  <a:cxn ang="0">
                    <a:pos x="14" y="2"/>
                  </a:cxn>
                  <a:cxn ang="0">
                    <a:pos x="10" y="2"/>
                  </a:cxn>
                  <a:cxn ang="0">
                    <a:pos x="9" y="2"/>
                  </a:cxn>
                  <a:cxn ang="0">
                    <a:pos x="9" y="0"/>
                  </a:cxn>
                  <a:cxn ang="0">
                    <a:pos x="0" y="4"/>
                  </a:cxn>
                  <a:cxn ang="0">
                    <a:pos x="0" y="5"/>
                  </a:cxn>
                  <a:cxn ang="0">
                    <a:pos x="1" y="5"/>
                  </a:cxn>
                  <a:cxn ang="0">
                    <a:pos x="5" y="5"/>
                  </a:cxn>
                  <a:cxn ang="0">
                    <a:pos x="5" y="6"/>
                  </a:cxn>
                  <a:cxn ang="0">
                    <a:pos x="7" y="6"/>
                  </a:cxn>
                  <a:cxn ang="0">
                    <a:pos x="7" y="74"/>
                  </a:cxn>
                  <a:cxn ang="0">
                    <a:pos x="18" y="78"/>
                  </a:cxn>
                  <a:cxn ang="0">
                    <a:pos x="16" y="2"/>
                  </a:cxn>
                  <a:cxn ang="0">
                    <a:pos x="16" y="2"/>
                  </a:cxn>
                </a:cxnLst>
                <a:rect l="0" t="0" r="r" b="b"/>
                <a:pathLst>
                  <a:path w="19" h="79">
                    <a:moveTo>
                      <a:pt x="16" y="2"/>
                    </a:moveTo>
                    <a:lnTo>
                      <a:pt x="14" y="2"/>
                    </a:lnTo>
                    <a:lnTo>
                      <a:pt x="14" y="2"/>
                    </a:lnTo>
                    <a:lnTo>
                      <a:pt x="14" y="2"/>
                    </a:lnTo>
                    <a:lnTo>
                      <a:pt x="10" y="2"/>
                    </a:lnTo>
                    <a:lnTo>
                      <a:pt x="9" y="2"/>
                    </a:lnTo>
                    <a:lnTo>
                      <a:pt x="9" y="0"/>
                    </a:lnTo>
                    <a:lnTo>
                      <a:pt x="0" y="4"/>
                    </a:lnTo>
                    <a:lnTo>
                      <a:pt x="0" y="5"/>
                    </a:lnTo>
                    <a:lnTo>
                      <a:pt x="1" y="5"/>
                    </a:lnTo>
                    <a:lnTo>
                      <a:pt x="5" y="5"/>
                    </a:lnTo>
                    <a:lnTo>
                      <a:pt x="5" y="6"/>
                    </a:lnTo>
                    <a:lnTo>
                      <a:pt x="7" y="6"/>
                    </a:lnTo>
                    <a:lnTo>
                      <a:pt x="7" y="74"/>
                    </a:lnTo>
                    <a:lnTo>
                      <a:pt x="18" y="78"/>
                    </a:lnTo>
                    <a:lnTo>
                      <a:pt x="16" y="2"/>
                    </a:lnTo>
                    <a:lnTo>
                      <a:pt x="16" y="2"/>
                    </a:lnTo>
                  </a:path>
                </a:pathLst>
              </a:custGeom>
              <a:solidFill>
                <a:srgbClr val="A2A2A2"/>
              </a:solidFill>
              <a:ln w="9525" cap="rnd">
                <a:noFill/>
                <a:round/>
                <a:headEnd/>
                <a:tailEnd/>
              </a:ln>
              <a:effectLst/>
            </p:spPr>
            <p:txBody>
              <a:bodyPr/>
              <a:lstStyle/>
              <a:p>
                <a:endParaRPr lang="en-US"/>
              </a:p>
            </p:txBody>
          </p:sp>
          <p:sp>
            <p:nvSpPr>
              <p:cNvPr id="161097" name="Freeform 329"/>
              <p:cNvSpPr>
                <a:spLocks/>
              </p:cNvSpPr>
              <p:nvPr/>
            </p:nvSpPr>
            <p:spPr bwMode="auto">
              <a:xfrm>
                <a:off x="2419" y="2497"/>
                <a:ext cx="19" cy="83"/>
              </a:xfrm>
              <a:custGeom>
                <a:avLst/>
                <a:gdLst/>
                <a:ahLst/>
                <a:cxnLst>
                  <a:cxn ang="0">
                    <a:pos x="0" y="78"/>
                  </a:cxn>
                  <a:cxn ang="0">
                    <a:pos x="0" y="79"/>
                  </a:cxn>
                  <a:cxn ang="0">
                    <a:pos x="2" y="79"/>
                  </a:cxn>
                  <a:cxn ang="0">
                    <a:pos x="2" y="82"/>
                  </a:cxn>
                  <a:cxn ang="0">
                    <a:pos x="4" y="82"/>
                  </a:cxn>
                  <a:cxn ang="0">
                    <a:pos x="6" y="82"/>
                  </a:cxn>
                  <a:cxn ang="0">
                    <a:pos x="18" y="76"/>
                  </a:cxn>
                  <a:cxn ang="0">
                    <a:pos x="13" y="76"/>
                  </a:cxn>
                  <a:cxn ang="0">
                    <a:pos x="11" y="76"/>
                  </a:cxn>
                  <a:cxn ang="0">
                    <a:pos x="11" y="75"/>
                  </a:cxn>
                  <a:cxn ang="0">
                    <a:pos x="11" y="73"/>
                  </a:cxn>
                  <a:cxn ang="0">
                    <a:pos x="11" y="40"/>
                  </a:cxn>
                  <a:cxn ang="0">
                    <a:pos x="11" y="6"/>
                  </a:cxn>
                  <a:cxn ang="0">
                    <a:pos x="11" y="5"/>
                  </a:cxn>
                  <a:cxn ang="0">
                    <a:pos x="13" y="5"/>
                  </a:cxn>
                  <a:cxn ang="0">
                    <a:pos x="18" y="4"/>
                  </a:cxn>
                  <a:cxn ang="0">
                    <a:pos x="6" y="0"/>
                  </a:cxn>
                  <a:cxn ang="0">
                    <a:pos x="4" y="2"/>
                  </a:cxn>
                  <a:cxn ang="0">
                    <a:pos x="2" y="2"/>
                  </a:cxn>
                  <a:cxn ang="0">
                    <a:pos x="0" y="2"/>
                  </a:cxn>
                  <a:cxn ang="0">
                    <a:pos x="0" y="78"/>
                  </a:cxn>
                  <a:cxn ang="0">
                    <a:pos x="0" y="78"/>
                  </a:cxn>
                </a:cxnLst>
                <a:rect l="0" t="0" r="r" b="b"/>
                <a:pathLst>
                  <a:path w="19" h="83">
                    <a:moveTo>
                      <a:pt x="0" y="78"/>
                    </a:moveTo>
                    <a:lnTo>
                      <a:pt x="0" y="79"/>
                    </a:lnTo>
                    <a:lnTo>
                      <a:pt x="2" y="79"/>
                    </a:lnTo>
                    <a:lnTo>
                      <a:pt x="2" y="82"/>
                    </a:lnTo>
                    <a:lnTo>
                      <a:pt x="4" y="82"/>
                    </a:lnTo>
                    <a:lnTo>
                      <a:pt x="6" y="82"/>
                    </a:lnTo>
                    <a:lnTo>
                      <a:pt x="18" y="76"/>
                    </a:lnTo>
                    <a:lnTo>
                      <a:pt x="13" y="76"/>
                    </a:lnTo>
                    <a:lnTo>
                      <a:pt x="11" y="76"/>
                    </a:lnTo>
                    <a:lnTo>
                      <a:pt x="11" y="75"/>
                    </a:lnTo>
                    <a:lnTo>
                      <a:pt x="11" y="73"/>
                    </a:lnTo>
                    <a:lnTo>
                      <a:pt x="11" y="40"/>
                    </a:lnTo>
                    <a:lnTo>
                      <a:pt x="11" y="6"/>
                    </a:lnTo>
                    <a:lnTo>
                      <a:pt x="11" y="5"/>
                    </a:lnTo>
                    <a:lnTo>
                      <a:pt x="13" y="5"/>
                    </a:lnTo>
                    <a:lnTo>
                      <a:pt x="18" y="4"/>
                    </a:lnTo>
                    <a:lnTo>
                      <a:pt x="6" y="0"/>
                    </a:lnTo>
                    <a:lnTo>
                      <a:pt x="4" y="2"/>
                    </a:lnTo>
                    <a:lnTo>
                      <a:pt x="2" y="2"/>
                    </a:lnTo>
                    <a:lnTo>
                      <a:pt x="0" y="2"/>
                    </a:lnTo>
                    <a:lnTo>
                      <a:pt x="0" y="78"/>
                    </a:lnTo>
                    <a:lnTo>
                      <a:pt x="0" y="78"/>
                    </a:lnTo>
                  </a:path>
                </a:pathLst>
              </a:custGeom>
              <a:solidFill>
                <a:srgbClr val="5F5F5F"/>
              </a:solidFill>
              <a:ln w="9525" cap="rnd">
                <a:noFill/>
                <a:round/>
                <a:headEnd/>
                <a:tailEnd/>
              </a:ln>
              <a:effectLst/>
            </p:spPr>
            <p:txBody>
              <a:bodyPr/>
              <a:lstStyle/>
              <a:p>
                <a:endParaRPr lang="en-US"/>
              </a:p>
            </p:txBody>
          </p:sp>
          <p:sp>
            <p:nvSpPr>
              <p:cNvPr id="161098" name="Freeform 330"/>
              <p:cNvSpPr>
                <a:spLocks/>
              </p:cNvSpPr>
              <p:nvPr/>
            </p:nvSpPr>
            <p:spPr bwMode="auto">
              <a:xfrm>
                <a:off x="2423" y="2497"/>
                <a:ext cx="114" cy="19"/>
              </a:xfrm>
              <a:custGeom>
                <a:avLst/>
                <a:gdLst/>
                <a:ahLst/>
                <a:cxnLst>
                  <a:cxn ang="0">
                    <a:pos x="0" y="0"/>
                  </a:cxn>
                  <a:cxn ang="0">
                    <a:pos x="0" y="7"/>
                  </a:cxn>
                  <a:cxn ang="0">
                    <a:pos x="1" y="7"/>
                  </a:cxn>
                  <a:cxn ang="0">
                    <a:pos x="1" y="10"/>
                  </a:cxn>
                  <a:cxn ang="0">
                    <a:pos x="2" y="10"/>
                  </a:cxn>
                  <a:cxn ang="0">
                    <a:pos x="2" y="18"/>
                  </a:cxn>
                  <a:cxn ang="0">
                    <a:pos x="3" y="18"/>
                  </a:cxn>
                  <a:cxn ang="0">
                    <a:pos x="5" y="18"/>
                  </a:cxn>
                  <a:cxn ang="0">
                    <a:pos x="106" y="18"/>
                  </a:cxn>
                  <a:cxn ang="0">
                    <a:pos x="113" y="0"/>
                  </a:cxn>
                  <a:cxn ang="0">
                    <a:pos x="0" y="0"/>
                  </a:cxn>
                  <a:cxn ang="0">
                    <a:pos x="0" y="0"/>
                  </a:cxn>
                </a:cxnLst>
                <a:rect l="0" t="0" r="r" b="b"/>
                <a:pathLst>
                  <a:path w="114" h="19">
                    <a:moveTo>
                      <a:pt x="0" y="0"/>
                    </a:moveTo>
                    <a:lnTo>
                      <a:pt x="0" y="7"/>
                    </a:lnTo>
                    <a:lnTo>
                      <a:pt x="1" y="7"/>
                    </a:lnTo>
                    <a:lnTo>
                      <a:pt x="1" y="10"/>
                    </a:lnTo>
                    <a:lnTo>
                      <a:pt x="2" y="10"/>
                    </a:lnTo>
                    <a:lnTo>
                      <a:pt x="2" y="18"/>
                    </a:lnTo>
                    <a:lnTo>
                      <a:pt x="3" y="18"/>
                    </a:lnTo>
                    <a:lnTo>
                      <a:pt x="5" y="18"/>
                    </a:lnTo>
                    <a:lnTo>
                      <a:pt x="106" y="18"/>
                    </a:lnTo>
                    <a:lnTo>
                      <a:pt x="113"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099" name="Freeform 331" descr="50%"/>
              <p:cNvSpPr>
                <a:spLocks/>
              </p:cNvSpPr>
              <p:nvPr/>
            </p:nvSpPr>
            <p:spPr bwMode="auto">
              <a:xfrm>
                <a:off x="2423" y="2571"/>
                <a:ext cx="119" cy="19"/>
              </a:xfrm>
              <a:custGeom>
                <a:avLst/>
                <a:gdLst/>
                <a:ahLst/>
                <a:cxnLst>
                  <a:cxn ang="0">
                    <a:pos x="114" y="18"/>
                  </a:cxn>
                  <a:cxn ang="0">
                    <a:pos x="115" y="12"/>
                  </a:cxn>
                  <a:cxn ang="0">
                    <a:pos x="118" y="10"/>
                  </a:cxn>
                  <a:cxn ang="0">
                    <a:pos x="112" y="0"/>
                  </a:cxn>
                  <a:cxn ang="0">
                    <a:pos x="111" y="5"/>
                  </a:cxn>
                  <a:cxn ang="0">
                    <a:pos x="110" y="5"/>
                  </a:cxn>
                  <a:cxn ang="0">
                    <a:pos x="109" y="5"/>
                  </a:cxn>
                  <a:cxn ang="0">
                    <a:pos x="5" y="5"/>
                  </a:cxn>
                  <a:cxn ang="0">
                    <a:pos x="0" y="18"/>
                  </a:cxn>
                  <a:cxn ang="0">
                    <a:pos x="114" y="18"/>
                  </a:cxn>
                  <a:cxn ang="0">
                    <a:pos x="114" y="18"/>
                  </a:cxn>
                </a:cxnLst>
                <a:rect l="0" t="0" r="r" b="b"/>
                <a:pathLst>
                  <a:path w="119" h="19">
                    <a:moveTo>
                      <a:pt x="114" y="18"/>
                    </a:moveTo>
                    <a:lnTo>
                      <a:pt x="115" y="12"/>
                    </a:lnTo>
                    <a:lnTo>
                      <a:pt x="118" y="10"/>
                    </a:lnTo>
                    <a:lnTo>
                      <a:pt x="112" y="0"/>
                    </a:lnTo>
                    <a:lnTo>
                      <a:pt x="111" y="5"/>
                    </a:lnTo>
                    <a:lnTo>
                      <a:pt x="110" y="5"/>
                    </a:lnTo>
                    <a:lnTo>
                      <a:pt x="109" y="5"/>
                    </a:lnTo>
                    <a:lnTo>
                      <a:pt x="5" y="5"/>
                    </a:lnTo>
                    <a:lnTo>
                      <a:pt x="0" y="18"/>
                    </a:lnTo>
                    <a:lnTo>
                      <a:pt x="114" y="18"/>
                    </a:lnTo>
                    <a:lnTo>
                      <a:pt x="114" y="18"/>
                    </a:lnTo>
                  </a:path>
                </a:pathLst>
              </a:custGeom>
              <a:pattFill prst="pct50">
                <a:fgClr>
                  <a:srgbClr val="C0C27C"/>
                </a:fgClr>
                <a:bgClr>
                  <a:srgbClr val="E1E1E1"/>
                </a:bgClr>
              </a:pattFill>
              <a:ln w="9525" cap="rnd">
                <a:noFill/>
                <a:round/>
                <a:headEnd/>
                <a:tailEnd/>
              </a:ln>
              <a:effectLst/>
            </p:spPr>
            <p:txBody>
              <a:bodyPr/>
              <a:lstStyle/>
              <a:p>
                <a:endParaRPr lang="en-US"/>
              </a:p>
            </p:txBody>
          </p:sp>
          <p:sp>
            <p:nvSpPr>
              <p:cNvPr id="161100" name="Freeform 332"/>
              <p:cNvSpPr>
                <a:spLocks/>
              </p:cNvSpPr>
              <p:nvPr/>
            </p:nvSpPr>
            <p:spPr bwMode="auto">
              <a:xfrm>
                <a:off x="2424" y="2502"/>
                <a:ext cx="112" cy="72"/>
              </a:xfrm>
              <a:custGeom>
                <a:avLst/>
                <a:gdLst/>
                <a:ahLst/>
                <a:cxnLst>
                  <a:cxn ang="0">
                    <a:pos x="0" y="66"/>
                  </a:cxn>
                  <a:cxn ang="0">
                    <a:pos x="0" y="68"/>
                  </a:cxn>
                  <a:cxn ang="0">
                    <a:pos x="0" y="69"/>
                  </a:cxn>
                  <a:cxn ang="0">
                    <a:pos x="0" y="71"/>
                  </a:cxn>
                  <a:cxn ang="0">
                    <a:pos x="2" y="71"/>
                  </a:cxn>
                  <a:cxn ang="0">
                    <a:pos x="2" y="71"/>
                  </a:cxn>
                  <a:cxn ang="0">
                    <a:pos x="4" y="71"/>
                  </a:cxn>
                  <a:cxn ang="0">
                    <a:pos x="104" y="71"/>
                  </a:cxn>
                  <a:cxn ang="0">
                    <a:pos x="106" y="71"/>
                  </a:cxn>
                  <a:cxn ang="0">
                    <a:pos x="108" y="71"/>
                  </a:cxn>
                  <a:cxn ang="0">
                    <a:pos x="108" y="68"/>
                  </a:cxn>
                  <a:cxn ang="0">
                    <a:pos x="111" y="67"/>
                  </a:cxn>
                  <a:cxn ang="0">
                    <a:pos x="111" y="2"/>
                  </a:cxn>
                  <a:cxn ang="0">
                    <a:pos x="108" y="2"/>
                  </a:cxn>
                  <a:cxn ang="0">
                    <a:pos x="108" y="1"/>
                  </a:cxn>
                  <a:cxn ang="0">
                    <a:pos x="107" y="1"/>
                  </a:cxn>
                  <a:cxn ang="0">
                    <a:pos x="106" y="1"/>
                  </a:cxn>
                  <a:cxn ang="0">
                    <a:pos x="104" y="1"/>
                  </a:cxn>
                  <a:cxn ang="0">
                    <a:pos x="104" y="0"/>
                  </a:cxn>
                  <a:cxn ang="0">
                    <a:pos x="5" y="0"/>
                  </a:cxn>
                  <a:cxn ang="0">
                    <a:pos x="3" y="1"/>
                  </a:cxn>
                  <a:cxn ang="0">
                    <a:pos x="2" y="1"/>
                  </a:cxn>
                  <a:cxn ang="0">
                    <a:pos x="0" y="1"/>
                  </a:cxn>
                  <a:cxn ang="0">
                    <a:pos x="0" y="2"/>
                  </a:cxn>
                  <a:cxn ang="0">
                    <a:pos x="0" y="66"/>
                  </a:cxn>
                  <a:cxn ang="0">
                    <a:pos x="0" y="66"/>
                  </a:cxn>
                </a:cxnLst>
                <a:rect l="0" t="0" r="r" b="b"/>
                <a:pathLst>
                  <a:path w="112" h="72">
                    <a:moveTo>
                      <a:pt x="0" y="66"/>
                    </a:moveTo>
                    <a:lnTo>
                      <a:pt x="0" y="68"/>
                    </a:lnTo>
                    <a:lnTo>
                      <a:pt x="0" y="69"/>
                    </a:lnTo>
                    <a:lnTo>
                      <a:pt x="0" y="71"/>
                    </a:lnTo>
                    <a:lnTo>
                      <a:pt x="2" y="71"/>
                    </a:lnTo>
                    <a:lnTo>
                      <a:pt x="2" y="71"/>
                    </a:lnTo>
                    <a:lnTo>
                      <a:pt x="4" y="71"/>
                    </a:lnTo>
                    <a:lnTo>
                      <a:pt x="104" y="71"/>
                    </a:lnTo>
                    <a:lnTo>
                      <a:pt x="106" y="71"/>
                    </a:lnTo>
                    <a:lnTo>
                      <a:pt x="108" y="71"/>
                    </a:lnTo>
                    <a:lnTo>
                      <a:pt x="108" y="68"/>
                    </a:lnTo>
                    <a:lnTo>
                      <a:pt x="111" y="67"/>
                    </a:lnTo>
                    <a:lnTo>
                      <a:pt x="111" y="2"/>
                    </a:lnTo>
                    <a:lnTo>
                      <a:pt x="108" y="2"/>
                    </a:lnTo>
                    <a:lnTo>
                      <a:pt x="108" y="1"/>
                    </a:lnTo>
                    <a:lnTo>
                      <a:pt x="107" y="1"/>
                    </a:lnTo>
                    <a:lnTo>
                      <a:pt x="106" y="1"/>
                    </a:lnTo>
                    <a:lnTo>
                      <a:pt x="104" y="1"/>
                    </a:lnTo>
                    <a:lnTo>
                      <a:pt x="104" y="0"/>
                    </a:lnTo>
                    <a:lnTo>
                      <a:pt x="5" y="0"/>
                    </a:lnTo>
                    <a:lnTo>
                      <a:pt x="3" y="1"/>
                    </a:lnTo>
                    <a:lnTo>
                      <a:pt x="2" y="1"/>
                    </a:lnTo>
                    <a:lnTo>
                      <a:pt x="0" y="1"/>
                    </a:lnTo>
                    <a:lnTo>
                      <a:pt x="0" y="2"/>
                    </a:lnTo>
                    <a:lnTo>
                      <a:pt x="0" y="66"/>
                    </a:lnTo>
                    <a:lnTo>
                      <a:pt x="0" y="66"/>
                    </a:lnTo>
                  </a:path>
                </a:pathLst>
              </a:custGeom>
              <a:solidFill>
                <a:srgbClr val="404040"/>
              </a:solidFill>
              <a:ln w="9525" cap="rnd">
                <a:noFill/>
                <a:round/>
                <a:headEnd/>
                <a:tailEnd/>
              </a:ln>
              <a:effectLst/>
            </p:spPr>
            <p:txBody>
              <a:bodyPr/>
              <a:lstStyle/>
              <a:p>
                <a:endParaRPr lang="en-US"/>
              </a:p>
            </p:txBody>
          </p:sp>
          <p:sp>
            <p:nvSpPr>
              <p:cNvPr id="161101" name="AutoShape 333"/>
              <p:cNvSpPr>
                <a:spLocks noChangeArrowheads="1"/>
              </p:cNvSpPr>
              <p:nvPr/>
            </p:nvSpPr>
            <p:spPr bwMode="auto">
              <a:xfrm>
                <a:off x="2250" y="2285"/>
                <a:ext cx="1666" cy="67"/>
              </a:xfrm>
              <a:prstGeom prst="roundRect">
                <a:avLst>
                  <a:gd name="adj" fmla="val 12495"/>
                </a:avLst>
              </a:prstGeom>
              <a:gradFill rotWithShape="0">
                <a:gsLst>
                  <a:gs pos="0">
                    <a:srgbClr val="FF8100">
                      <a:gamma/>
                      <a:tint val="20000"/>
                      <a:invGamma/>
                    </a:srgbClr>
                  </a:gs>
                  <a:gs pos="100000">
                    <a:srgbClr val="FF8100"/>
                  </a:gs>
                </a:gsLst>
                <a:lin ang="5400000" scaled="1"/>
              </a:gradFill>
              <a:ln w="25399">
                <a:solidFill>
                  <a:srgbClr val="FFFF35"/>
                </a:solidFill>
                <a:round/>
                <a:headEnd/>
                <a:tailEnd/>
              </a:ln>
              <a:effectLst>
                <a:outerShdw dist="107763" dir="18900000" algn="ctr" rotWithShape="0">
                  <a:srgbClr val="404040"/>
                </a:outerShdw>
              </a:effectLst>
            </p:spPr>
            <p:txBody>
              <a:bodyPr wrap="none" anchor="ctr"/>
              <a:lstStyle/>
              <a:p>
                <a:endParaRPr lang="en-US"/>
              </a:p>
            </p:txBody>
          </p:sp>
          <p:sp>
            <p:nvSpPr>
              <p:cNvPr id="161102" name="AutoShape 334"/>
              <p:cNvSpPr>
                <a:spLocks noChangeArrowheads="1"/>
              </p:cNvSpPr>
              <p:nvPr/>
            </p:nvSpPr>
            <p:spPr bwMode="auto">
              <a:xfrm>
                <a:off x="2250" y="2739"/>
                <a:ext cx="1666" cy="66"/>
              </a:xfrm>
              <a:prstGeom prst="roundRect">
                <a:avLst>
                  <a:gd name="adj" fmla="val 12495"/>
                </a:avLst>
              </a:prstGeom>
              <a:gradFill rotWithShape="0">
                <a:gsLst>
                  <a:gs pos="0">
                    <a:srgbClr val="FF8100">
                      <a:gamma/>
                      <a:tint val="20000"/>
                      <a:invGamma/>
                    </a:srgbClr>
                  </a:gs>
                  <a:gs pos="100000">
                    <a:srgbClr val="FF8100"/>
                  </a:gs>
                </a:gsLst>
                <a:lin ang="5400000" scaled="1"/>
              </a:gradFill>
              <a:ln w="25399">
                <a:solidFill>
                  <a:srgbClr val="FFFF35"/>
                </a:solidFill>
                <a:round/>
                <a:headEnd/>
                <a:tailEnd/>
              </a:ln>
              <a:effectLst>
                <a:outerShdw dist="107763" dir="18900000" algn="ctr" rotWithShape="0">
                  <a:srgbClr val="404040"/>
                </a:outerShdw>
              </a:effectLst>
            </p:spPr>
            <p:txBody>
              <a:bodyPr wrap="none" anchor="ctr"/>
              <a:lstStyle/>
              <a:p>
                <a:endParaRPr lang="en-US"/>
              </a:p>
            </p:txBody>
          </p:sp>
          <p:sp>
            <p:nvSpPr>
              <p:cNvPr id="161103" name="AutoShape 335"/>
              <p:cNvSpPr>
                <a:spLocks noChangeArrowheads="1"/>
              </p:cNvSpPr>
              <p:nvPr/>
            </p:nvSpPr>
            <p:spPr bwMode="auto">
              <a:xfrm>
                <a:off x="2700" y="2546"/>
                <a:ext cx="169" cy="21"/>
              </a:xfrm>
              <a:prstGeom prst="roundRect">
                <a:avLst>
                  <a:gd name="adj" fmla="val 12495"/>
                </a:avLst>
              </a:prstGeom>
              <a:solidFill>
                <a:srgbClr val="C0C0C0"/>
              </a:solidFill>
              <a:ln w="12699">
                <a:solidFill>
                  <a:srgbClr val="727272"/>
                </a:solidFill>
                <a:round/>
                <a:headEnd/>
                <a:tailEnd/>
              </a:ln>
              <a:effectLst/>
            </p:spPr>
            <p:txBody>
              <a:bodyPr wrap="none" anchor="ctr"/>
              <a:lstStyle/>
              <a:p>
                <a:endParaRPr lang="en-US"/>
              </a:p>
            </p:txBody>
          </p:sp>
          <p:sp>
            <p:nvSpPr>
              <p:cNvPr id="161104" name="Freeform 336"/>
              <p:cNvSpPr>
                <a:spLocks/>
              </p:cNvSpPr>
              <p:nvPr/>
            </p:nvSpPr>
            <p:spPr bwMode="auto">
              <a:xfrm>
                <a:off x="2697" y="2515"/>
                <a:ext cx="177" cy="30"/>
              </a:xfrm>
              <a:custGeom>
                <a:avLst/>
                <a:gdLst/>
                <a:ahLst/>
                <a:cxnLst>
                  <a:cxn ang="0">
                    <a:pos x="12" y="0"/>
                  </a:cxn>
                  <a:cxn ang="0">
                    <a:pos x="162" y="1"/>
                  </a:cxn>
                  <a:cxn ang="0">
                    <a:pos x="176" y="29"/>
                  </a:cxn>
                  <a:cxn ang="0">
                    <a:pos x="0" y="29"/>
                  </a:cxn>
                  <a:cxn ang="0">
                    <a:pos x="12" y="0"/>
                  </a:cxn>
                  <a:cxn ang="0">
                    <a:pos x="12" y="0"/>
                  </a:cxn>
                </a:cxnLst>
                <a:rect l="0" t="0" r="r" b="b"/>
                <a:pathLst>
                  <a:path w="177" h="30">
                    <a:moveTo>
                      <a:pt x="12" y="0"/>
                    </a:moveTo>
                    <a:lnTo>
                      <a:pt x="162" y="1"/>
                    </a:lnTo>
                    <a:lnTo>
                      <a:pt x="176" y="29"/>
                    </a:lnTo>
                    <a:lnTo>
                      <a:pt x="0" y="29"/>
                    </a:lnTo>
                    <a:lnTo>
                      <a:pt x="12" y="0"/>
                    </a:lnTo>
                    <a:lnTo>
                      <a:pt x="12" y="0"/>
                    </a:lnTo>
                  </a:path>
                </a:pathLst>
              </a:custGeom>
              <a:solidFill>
                <a:srgbClr val="808080"/>
              </a:solidFill>
              <a:ln w="9525" cap="rnd">
                <a:noFill/>
                <a:round/>
                <a:headEnd/>
                <a:tailEnd/>
              </a:ln>
              <a:effectLst/>
            </p:spPr>
            <p:txBody>
              <a:bodyPr/>
              <a:lstStyle/>
              <a:p>
                <a:endParaRPr lang="en-US"/>
              </a:p>
            </p:txBody>
          </p:sp>
          <p:sp>
            <p:nvSpPr>
              <p:cNvPr id="161105" name="Freeform 337"/>
              <p:cNvSpPr>
                <a:spLocks/>
              </p:cNvSpPr>
              <p:nvPr/>
            </p:nvSpPr>
            <p:spPr bwMode="auto">
              <a:xfrm>
                <a:off x="2818" y="2563"/>
                <a:ext cx="46" cy="20"/>
              </a:xfrm>
              <a:custGeom>
                <a:avLst/>
                <a:gdLst/>
                <a:ahLst/>
                <a:cxnLst>
                  <a:cxn ang="0">
                    <a:pos x="45" y="9"/>
                  </a:cxn>
                  <a:cxn ang="0">
                    <a:pos x="13" y="9"/>
                  </a:cxn>
                  <a:cxn ang="0">
                    <a:pos x="13" y="0"/>
                  </a:cxn>
                  <a:cxn ang="0">
                    <a:pos x="1" y="0"/>
                  </a:cxn>
                  <a:cxn ang="0">
                    <a:pos x="0" y="19"/>
                  </a:cxn>
                  <a:cxn ang="0">
                    <a:pos x="13" y="19"/>
                  </a:cxn>
                  <a:cxn ang="0">
                    <a:pos x="45" y="19"/>
                  </a:cxn>
                  <a:cxn ang="0">
                    <a:pos x="45" y="9"/>
                  </a:cxn>
                  <a:cxn ang="0">
                    <a:pos x="45" y="9"/>
                  </a:cxn>
                </a:cxnLst>
                <a:rect l="0" t="0" r="r" b="b"/>
                <a:pathLst>
                  <a:path w="46" h="20">
                    <a:moveTo>
                      <a:pt x="45" y="9"/>
                    </a:moveTo>
                    <a:lnTo>
                      <a:pt x="13" y="9"/>
                    </a:lnTo>
                    <a:lnTo>
                      <a:pt x="13" y="0"/>
                    </a:lnTo>
                    <a:lnTo>
                      <a:pt x="1" y="0"/>
                    </a:lnTo>
                    <a:lnTo>
                      <a:pt x="0" y="19"/>
                    </a:lnTo>
                    <a:lnTo>
                      <a:pt x="13" y="19"/>
                    </a:lnTo>
                    <a:lnTo>
                      <a:pt x="45" y="19"/>
                    </a:lnTo>
                    <a:lnTo>
                      <a:pt x="45" y="9"/>
                    </a:lnTo>
                    <a:lnTo>
                      <a:pt x="45" y="9"/>
                    </a:lnTo>
                  </a:path>
                </a:pathLst>
              </a:custGeom>
              <a:solidFill>
                <a:srgbClr val="000000"/>
              </a:solidFill>
              <a:ln w="12699" cap="rnd" cmpd="sng">
                <a:solidFill>
                  <a:srgbClr val="727272"/>
                </a:solidFill>
                <a:prstDash val="solid"/>
                <a:round/>
                <a:headEnd/>
                <a:tailEnd/>
              </a:ln>
              <a:effectLst/>
            </p:spPr>
            <p:txBody>
              <a:bodyPr/>
              <a:lstStyle/>
              <a:p>
                <a:endParaRPr lang="en-US"/>
              </a:p>
            </p:txBody>
          </p:sp>
          <p:sp>
            <p:nvSpPr>
              <p:cNvPr id="161106" name="Freeform 338"/>
              <p:cNvSpPr>
                <a:spLocks/>
              </p:cNvSpPr>
              <p:nvPr/>
            </p:nvSpPr>
            <p:spPr bwMode="auto">
              <a:xfrm>
                <a:off x="2676" y="2600"/>
                <a:ext cx="225" cy="20"/>
              </a:xfrm>
              <a:custGeom>
                <a:avLst/>
                <a:gdLst/>
                <a:ahLst/>
                <a:cxnLst>
                  <a:cxn ang="0">
                    <a:pos x="2" y="0"/>
                  </a:cxn>
                  <a:cxn ang="0">
                    <a:pos x="224" y="6"/>
                  </a:cxn>
                  <a:cxn ang="0">
                    <a:pos x="224" y="19"/>
                  </a:cxn>
                  <a:cxn ang="0">
                    <a:pos x="0" y="19"/>
                  </a:cxn>
                  <a:cxn ang="0">
                    <a:pos x="0" y="6"/>
                  </a:cxn>
                  <a:cxn ang="0">
                    <a:pos x="2" y="0"/>
                  </a:cxn>
                  <a:cxn ang="0">
                    <a:pos x="2" y="0"/>
                  </a:cxn>
                </a:cxnLst>
                <a:rect l="0" t="0" r="r" b="b"/>
                <a:pathLst>
                  <a:path w="225" h="20">
                    <a:moveTo>
                      <a:pt x="2" y="0"/>
                    </a:moveTo>
                    <a:lnTo>
                      <a:pt x="224" y="6"/>
                    </a:lnTo>
                    <a:lnTo>
                      <a:pt x="224" y="19"/>
                    </a:lnTo>
                    <a:lnTo>
                      <a:pt x="0" y="19"/>
                    </a:lnTo>
                    <a:lnTo>
                      <a:pt x="0" y="6"/>
                    </a:lnTo>
                    <a:lnTo>
                      <a:pt x="2" y="0"/>
                    </a:lnTo>
                    <a:lnTo>
                      <a:pt x="2" y="0"/>
                    </a:lnTo>
                  </a:path>
                </a:pathLst>
              </a:custGeom>
              <a:solidFill>
                <a:srgbClr val="5F5F5F"/>
              </a:solidFill>
              <a:ln w="9525" cap="rnd">
                <a:noFill/>
                <a:round/>
                <a:headEnd/>
                <a:tailEnd/>
              </a:ln>
              <a:effectLst/>
            </p:spPr>
            <p:txBody>
              <a:bodyPr/>
              <a:lstStyle/>
              <a:p>
                <a:endParaRPr lang="en-US"/>
              </a:p>
            </p:txBody>
          </p:sp>
          <p:sp>
            <p:nvSpPr>
              <p:cNvPr id="161107" name="Freeform 339"/>
              <p:cNvSpPr>
                <a:spLocks/>
              </p:cNvSpPr>
              <p:nvPr/>
            </p:nvSpPr>
            <p:spPr bwMode="auto">
              <a:xfrm>
                <a:off x="2676" y="2577"/>
                <a:ext cx="225" cy="27"/>
              </a:xfrm>
              <a:custGeom>
                <a:avLst/>
                <a:gdLst/>
                <a:ahLst/>
                <a:cxnLst>
                  <a:cxn ang="0">
                    <a:pos x="7" y="0"/>
                  </a:cxn>
                  <a:cxn ang="0">
                    <a:pos x="0" y="26"/>
                  </a:cxn>
                  <a:cxn ang="0">
                    <a:pos x="224" y="26"/>
                  </a:cxn>
                  <a:cxn ang="0">
                    <a:pos x="213" y="0"/>
                  </a:cxn>
                  <a:cxn ang="0">
                    <a:pos x="7" y="0"/>
                  </a:cxn>
                  <a:cxn ang="0">
                    <a:pos x="7" y="0"/>
                  </a:cxn>
                </a:cxnLst>
                <a:rect l="0" t="0" r="r" b="b"/>
                <a:pathLst>
                  <a:path w="225" h="27">
                    <a:moveTo>
                      <a:pt x="7" y="0"/>
                    </a:moveTo>
                    <a:lnTo>
                      <a:pt x="0" y="26"/>
                    </a:lnTo>
                    <a:lnTo>
                      <a:pt x="224" y="26"/>
                    </a:lnTo>
                    <a:lnTo>
                      <a:pt x="213" y="0"/>
                    </a:lnTo>
                    <a:lnTo>
                      <a:pt x="7" y="0"/>
                    </a:lnTo>
                    <a:lnTo>
                      <a:pt x="7" y="0"/>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108" name="Freeform 340"/>
              <p:cNvSpPr>
                <a:spLocks/>
              </p:cNvSpPr>
              <p:nvPr/>
            </p:nvSpPr>
            <p:spPr bwMode="auto">
              <a:xfrm>
                <a:off x="2852" y="2580"/>
                <a:ext cx="39" cy="20"/>
              </a:xfrm>
              <a:custGeom>
                <a:avLst/>
                <a:gdLst/>
                <a:ahLst/>
                <a:cxnLst>
                  <a:cxn ang="0">
                    <a:pos x="0" y="0"/>
                  </a:cxn>
                  <a:cxn ang="0">
                    <a:pos x="3" y="19"/>
                  </a:cxn>
                  <a:cxn ang="0">
                    <a:pos x="38" y="19"/>
                  </a:cxn>
                  <a:cxn ang="0">
                    <a:pos x="31" y="0"/>
                  </a:cxn>
                  <a:cxn ang="0">
                    <a:pos x="0" y="0"/>
                  </a:cxn>
                  <a:cxn ang="0">
                    <a:pos x="0" y="0"/>
                  </a:cxn>
                </a:cxnLst>
                <a:rect l="0" t="0" r="r" b="b"/>
                <a:pathLst>
                  <a:path w="39" h="20">
                    <a:moveTo>
                      <a:pt x="0" y="0"/>
                    </a:moveTo>
                    <a:lnTo>
                      <a:pt x="3" y="19"/>
                    </a:lnTo>
                    <a:lnTo>
                      <a:pt x="38" y="19"/>
                    </a:lnTo>
                    <a:lnTo>
                      <a:pt x="31"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09" name="Freeform 341"/>
              <p:cNvSpPr>
                <a:spLocks/>
              </p:cNvSpPr>
              <p:nvPr/>
            </p:nvSpPr>
            <p:spPr bwMode="auto">
              <a:xfrm>
                <a:off x="2820" y="2580"/>
                <a:ext cx="31" cy="20"/>
              </a:xfrm>
              <a:custGeom>
                <a:avLst/>
                <a:gdLst/>
                <a:ahLst/>
                <a:cxnLst>
                  <a:cxn ang="0">
                    <a:pos x="0" y="0"/>
                  </a:cxn>
                  <a:cxn ang="0">
                    <a:pos x="1" y="12"/>
                  </a:cxn>
                  <a:cxn ang="0">
                    <a:pos x="6" y="12"/>
                  </a:cxn>
                  <a:cxn ang="0">
                    <a:pos x="6" y="13"/>
                  </a:cxn>
                  <a:cxn ang="0">
                    <a:pos x="1" y="14"/>
                  </a:cxn>
                  <a:cxn ang="0">
                    <a:pos x="2" y="19"/>
                  </a:cxn>
                  <a:cxn ang="0">
                    <a:pos x="30" y="19"/>
                  </a:cxn>
                  <a:cxn ang="0">
                    <a:pos x="28" y="13"/>
                  </a:cxn>
                  <a:cxn ang="0">
                    <a:pos x="23" y="13"/>
                  </a:cxn>
                  <a:cxn ang="0">
                    <a:pos x="22" y="12"/>
                  </a:cxn>
                  <a:cxn ang="0">
                    <a:pos x="28" y="12"/>
                  </a:cxn>
                  <a:cxn ang="0">
                    <a:pos x="24" y="0"/>
                  </a:cxn>
                  <a:cxn ang="0">
                    <a:pos x="0" y="0"/>
                  </a:cxn>
                  <a:cxn ang="0">
                    <a:pos x="0" y="0"/>
                  </a:cxn>
                </a:cxnLst>
                <a:rect l="0" t="0" r="r" b="b"/>
                <a:pathLst>
                  <a:path w="31" h="20">
                    <a:moveTo>
                      <a:pt x="0" y="0"/>
                    </a:moveTo>
                    <a:lnTo>
                      <a:pt x="1" y="12"/>
                    </a:lnTo>
                    <a:lnTo>
                      <a:pt x="6" y="12"/>
                    </a:lnTo>
                    <a:lnTo>
                      <a:pt x="6" y="13"/>
                    </a:lnTo>
                    <a:lnTo>
                      <a:pt x="1" y="14"/>
                    </a:lnTo>
                    <a:lnTo>
                      <a:pt x="2" y="19"/>
                    </a:lnTo>
                    <a:lnTo>
                      <a:pt x="30" y="19"/>
                    </a:lnTo>
                    <a:lnTo>
                      <a:pt x="28" y="13"/>
                    </a:lnTo>
                    <a:lnTo>
                      <a:pt x="23" y="13"/>
                    </a:lnTo>
                    <a:lnTo>
                      <a:pt x="22" y="12"/>
                    </a:lnTo>
                    <a:lnTo>
                      <a:pt x="28" y="12"/>
                    </a:lnTo>
                    <a:lnTo>
                      <a:pt x="24"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10" name="Freeform 342"/>
              <p:cNvSpPr>
                <a:spLocks/>
              </p:cNvSpPr>
              <p:nvPr/>
            </p:nvSpPr>
            <p:spPr bwMode="auto">
              <a:xfrm>
                <a:off x="2684" y="2580"/>
                <a:ext cx="128" cy="21"/>
              </a:xfrm>
              <a:custGeom>
                <a:avLst/>
                <a:gdLst/>
                <a:ahLst/>
                <a:cxnLst>
                  <a:cxn ang="0">
                    <a:pos x="4" y="0"/>
                  </a:cxn>
                  <a:cxn ang="0">
                    <a:pos x="4" y="3"/>
                  </a:cxn>
                  <a:cxn ang="0">
                    <a:pos x="8" y="3"/>
                  </a:cxn>
                  <a:cxn ang="0">
                    <a:pos x="7" y="8"/>
                  </a:cxn>
                  <a:cxn ang="0">
                    <a:pos x="2" y="8"/>
                  </a:cxn>
                  <a:cxn ang="0">
                    <a:pos x="0" y="16"/>
                  </a:cxn>
                  <a:cxn ang="0">
                    <a:pos x="7" y="17"/>
                  </a:cxn>
                  <a:cxn ang="0">
                    <a:pos x="7" y="18"/>
                  </a:cxn>
                  <a:cxn ang="0">
                    <a:pos x="100" y="20"/>
                  </a:cxn>
                  <a:cxn ang="0">
                    <a:pos x="100" y="17"/>
                  </a:cxn>
                  <a:cxn ang="0">
                    <a:pos x="118" y="17"/>
                  </a:cxn>
                  <a:cxn ang="0">
                    <a:pos x="119" y="15"/>
                  </a:cxn>
                  <a:cxn ang="0">
                    <a:pos x="124" y="15"/>
                  </a:cxn>
                  <a:cxn ang="0">
                    <a:pos x="124" y="7"/>
                  </a:cxn>
                  <a:cxn ang="0">
                    <a:pos x="127" y="7"/>
                  </a:cxn>
                  <a:cxn ang="0">
                    <a:pos x="127" y="0"/>
                  </a:cxn>
                  <a:cxn ang="0">
                    <a:pos x="4" y="0"/>
                  </a:cxn>
                  <a:cxn ang="0">
                    <a:pos x="4" y="0"/>
                  </a:cxn>
                </a:cxnLst>
                <a:rect l="0" t="0" r="r" b="b"/>
                <a:pathLst>
                  <a:path w="128" h="21">
                    <a:moveTo>
                      <a:pt x="4" y="0"/>
                    </a:moveTo>
                    <a:lnTo>
                      <a:pt x="4" y="3"/>
                    </a:lnTo>
                    <a:lnTo>
                      <a:pt x="8" y="3"/>
                    </a:lnTo>
                    <a:lnTo>
                      <a:pt x="7" y="8"/>
                    </a:lnTo>
                    <a:lnTo>
                      <a:pt x="2" y="8"/>
                    </a:lnTo>
                    <a:lnTo>
                      <a:pt x="0" y="16"/>
                    </a:lnTo>
                    <a:lnTo>
                      <a:pt x="7" y="17"/>
                    </a:lnTo>
                    <a:lnTo>
                      <a:pt x="7" y="18"/>
                    </a:lnTo>
                    <a:lnTo>
                      <a:pt x="100" y="20"/>
                    </a:lnTo>
                    <a:lnTo>
                      <a:pt x="100" y="17"/>
                    </a:lnTo>
                    <a:lnTo>
                      <a:pt x="118" y="17"/>
                    </a:lnTo>
                    <a:lnTo>
                      <a:pt x="119" y="15"/>
                    </a:lnTo>
                    <a:lnTo>
                      <a:pt x="124" y="15"/>
                    </a:lnTo>
                    <a:lnTo>
                      <a:pt x="124" y="7"/>
                    </a:lnTo>
                    <a:lnTo>
                      <a:pt x="127" y="7"/>
                    </a:lnTo>
                    <a:lnTo>
                      <a:pt x="127" y="0"/>
                    </a:lnTo>
                    <a:lnTo>
                      <a:pt x="4" y="0"/>
                    </a:lnTo>
                    <a:lnTo>
                      <a:pt x="4" y="0"/>
                    </a:lnTo>
                  </a:path>
                </a:pathLst>
              </a:custGeom>
              <a:solidFill>
                <a:srgbClr val="808080"/>
              </a:solidFill>
              <a:ln w="9525" cap="rnd">
                <a:noFill/>
                <a:round/>
                <a:headEnd/>
                <a:tailEnd/>
              </a:ln>
              <a:effectLst/>
            </p:spPr>
            <p:txBody>
              <a:bodyPr/>
              <a:lstStyle/>
              <a:p>
                <a:endParaRPr lang="en-US"/>
              </a:p>
            </p:txBody>
          </p:sp>
          <p:sp>
            <p:nvSpPr>
              <p:cNvPr id="161111" name="Freeform 343"/>
              <p:cNvSpPr>
                <a:spLocks/>
              </p:cNvSpPr>
              <p:nvPr/>
            </p:nvSpPr>
            <p:spPr bwMode="auto">
              <a:xfrm>
                <a:off x="2736" y="2512"/>
                <a:ext cx="100" cy="28"/>
              </a:xfrm>
              <a:custGeom>
                <a:avLst/>
                <a:gdLst/>
                <a:ahLst/>
                <a:cxnLst>
                  <a:cxn ang="0">
                    <a:pos x="19" y="0"/>
                  </a:cxn>
                  <a:cxn ang="0">
                    <a:pos x="81" y="1"/>
                  </a:cxn>
                  <a:cxn ang="0">
                    <a:pos x="93" y="3"/>
                  </a:cxn>
                  <a:cxn ang="0">
                    <a:pos x="99" y="25"/>
                  </a:cxn>
                  <a:cxn ang="0">
                    <a:pos x="97" y="27"/>
                  </a:cxn>
                  <a:cxn ang="0">
                    <a:pos x="1" y="27"/>
                  </a:cxn>
                  <a:cxn ang="0">
                    <a:pos x="0" y="25"/>
                  </a:cxn>
                  <a:cxn ang="0">
                    <a:pos x="4" y="3"/>
                  </a:cxn>
                  <a:cxn ang="0">
                    <a:pos x="19" y="0"/>
                  </a:cxn>
                  <a:cxn ang="0">
                    <a:pos x="19" y="0"/>
                  </a:cxn>
                </a:cxnLst>
                <a:rect l="0" t="0" r="r" b="b"/>
                <a:pathLst>
                  <a:path w="100" h="28">
                    <a:moveTo>
                      <a:pt x="19" y="0"/>
                    </a:moveTo>
                    <a:lnTo>
                      <a:pt x="81" y="1"/>
                    </a:lnTo>
                    <a:lnTo>
                      <a:pt x="93" y="3"/>
                    </a:lnTo>
                    <a:lnTo>
                      <a:pt x="99" y="25"/>
                    </a:lnTo>
                    <a:lnTo>
                      <a:pt x="97" y="27"/>
                    </a:lnTo>
                    <a:lnTo>
                      <a:pt x="1" y="27"/>
                    </a:lnTo>
                    <a:lnTo>
                      <a:pt x="0" y="25"/>
                    </a:lnTo>
                    <a:lnTo>
                      <a:pt x="4" y="3"/>
                    </a:lnTo>
                    <a:lnTo>
                      <a:pt x="19" y="0"/>
                    </a:lnTo>
                    <a:lnTo>
                      <a:pt x="19" y="0"/>
                    </a:lnTo>
                  </a:path>
                </a:pathLst>
              </a:custGeom>
              <a:solidFill>
                <a:srgbClr val="C0C0C0"/>
              </a:solidFill>
              <a:ln w="12699" cap="rnd" cmpd="sng">
                <a:solidFill>
                  <a:srgbClr val="C0C0C0"/>
                </a:solidFill>
                <a:prstDash val="solid"/>
                <a:round/>
                <a:headEnd/>
                <a:tailEnd/>
              </a:ln>
              <a:effectLst/>
            </p:spPr>
            <p:txBody>
              <a:bodyPr/>
              <a:lstStyle/>
              <a:p>
                <a:endParaRPr lang="en-US"/>
              </a:p>
            </p:txBody>
          </p:sp>
          <p:sp>
            <p:nvSpPr>
              <p:cNvPr id="161112" name="Freeform 344"/>
              <p:cNvSpPr>
                <a:spLocks/>
              </p:cNvSpPr>
              <p:nvPr/>
            </p:nvSpPr>
            <p:spPr bwMode="auto">
              <a:xfrm>
                <a:off x="2749" y="2493"/>
                <a:ext cx="69" cy="43"/>
              </a:xfrm>
              <a:custGeom>
                <a:avLst/>
                <a:gdLst/>
                <a:ahLst/>
                <a:cxnLst>
                  <a:cxn ang="0">
                    <a:pos x="65" y="19"/>
                  </a:cxn>
                  <a:cxn ang="0">
                    <a:pos x="61" y="16"/>
                  </a:cxn>
                  <a:cxn ang="0">
                    <a:pos x="58" y="10"/>
                  </a:cxn>
                  <a:cxn ang="0">
                    <a:pos x="54" y="8"/>
                  </a:cxn>
                  <a:cxn ang="0">
                    <a:pos x="51" y="6"/>
                  </a:cxn>
                  <a:cxn ang="0">
                    <a:pos x="46" y="3"/>
                  </a:cxn>
                  <a:cxn ang="0">
                    <a:pos x="42" y="2"/>
                  </a:cxn>
                  <a:cxn ang="0">
                    <a:pos x="37" y="1"/>
                  </a:cxn>
                  <a:cxn ang="0">
                    <a:pos x="34" y="0"/>
                  </a:cxn>
                  <a:cxn ang="0">
                    <a:pos x="28" y="1"/>
                  </a:cxn>
                  <a:cxn ang="0">
                    <a:pos x="25" y="2"/>
                  </a:cxn>
                  <a:cxn ang="0">
                    <a:pos x="20" y="3"/>
                  </a:cxn>
                  <a:cxn ang="0">
                    <a:pos x="17" y="6"/>
                  </a:cxn>
                  <a:cxn ang="0">
                    <a:pos x="12" y="8"/>
                  </a:cxn>
                  <a:cxn ang="0">
                    <a:pos x="9" y="12"/>
                  </a:cxn>
                  <a:cxn ang="0">
                    <a:pos x="6" y="16"/>
                  </a:cxn>
                  <a:cxn ang="0">
                    <a:pos x="2" y="20"/>
                  </a:cxn>
                  <a:cxn ang="0">
                    <a:pos x="0" y="26"/>
                  </a:cxn>
                  <a:cxn ang="0">
                    <a:pos x="1" y="31"/>
                  </a:cxn>
                  <a:cxn ang="0">
                    <a:pos x="2" y="34"/>
                  </a:cxn>
                  <a:cxn ang="0">
                    <a:pos x="7" y="36"/>
                  </a:cxn>
                  <a:cxn ang="0">
                    <a:pos x="12" y="39"/>
                  </a:cxn>
                  <a:cxn ang="0">
                    <a:pos x="19" y="40"/>
                  </a:cxn>
                  <a:cxn ang="0">
                    <a:pos x="26" y="42"/>
                  </a:cxn>
                  <a:cxn ang="0">
                    <a:pos x="35" y="42"/>
                  </a:cxn>
                  <a:cxn ang="0">
                    <a:pos x="41" y="42"/>
                  </a:cxn>
                  <a:cxn ang="0">
                    <a:pos x="49" y="40"/>
                  </a:cxn>
                  <a:cxn ang="0">
                    <a:pos x="55" y="39"/>
                  </a:cxn>
                  <a:cxn ang="0">
                    <a:pos x="60" y="36"/>
                  </a:cxn>
                  <a:cxn ang="0">
                    <a:pos x="64" y="33"/>
                  </a:cxn>
                  <a:cxn ang="0">
                    <a:pos x="68" y="30"/>
                  </a:cxn>
                  <a:cxn ang="0">
                    <a:pos x="68" y="25"/>
                  </a:cxn>
                  <a:cxn ang="0">
                    <a:pos x="65" y="19"/>
                  </a:cxn>
                  <a:cxn ang="0">
                    <a:pos x="65" y="19"/>
                  </a:cxn>
                </a:cxnLst>
                <a:rect l="0" t="0" r="r" b="b"/>
                <a:pathLst>
                  <a:path w="69" h="43">
                    <a:moveTo>
                      <a:pt x="65" y="19"/>
                    </a:moveTo>
                    <a:lnTo>
                      <a:pt x="61" y="16"/>
                    </a:lnTo>
                    <a:lnTo>
                      <a:pt x="58" y="10"/>
                    </a:lnTo>
                    <a:lnTo>
                      <a:pt x="54" y="8"/>
                    </a:lnTo>
                    <a:lnTo>
                      <a:pt x="51" y="6"/>
                    </a:lnTo>
                    <a:lnTo>
                      <a:pt x="46" y="3"/>
                    </a:lnTo>
                    <a:lnTo>
                      <a:pt x="42" y="2"/>
                    </a:lnTo>
                    <a:lnTo>
                      <a:pt x="37" y="1"/>
                    </a:lnTo>
                    <a:lnTo>
                      <a:pt x="34" y="0"/>
                    </a:lnTo>
                    <a:lnTo>
                      <a:pt x="28" y="1"/>
                    </a:lnTo>
                    <a:lnTo>
                      <a:pt x="25" y="2"/>
                    </a:lnTo>
                    <a:lnTo>
                      <a:pt x="20" y="3"/>
                    </a:lnTo>
                    <a:lnTo>
                      <a:pt x="17" y="6"/>
                    </a:lnTo>
                    <a:lnTo>
                      <a:pt x="12" y="8"/>
                    </a:lnTo>
                    <a:lnTo>
                      <a:pt x="9" y="12"/>
                    </a:lnTo>
                    <a:lnTo>
                      <a:pt x="6" y="16"/>
                    </a:lnTo>
                    <a:lnTo>
                      <a:pt x="2" y="20"/>
                    </a:lnTo>
                    <a:lnTo>
                      <a:pt x="0" y="26"/>
                    </a:lnTo>
                    <a:lnTo>
                      <a:pt x="1" y="31"/>
                    </a:lnTo>
                    <a:lnTo>
                      <a:pt x="2" y="34"/>
                    </a:lnTo>
                    <a:lnTo>
                      <a:pt x="7" y="36"/>
                    </a:lnTo>
                    <a:lnTo>
                      <a:pt x="12" y="39"/>
                    </a:lnTo>
                    <a:lnTo>
                      <a:pt x="19" y="40"/>
                    </a:lnTo>
                    <a:lnTo>
                      <a:pt x="26" y="42"/>
                    </a:lnTo>
                    <a:lnTo>
                      <a:pt x="35" y="42"/>
                    </a:lnTo>
                    <a:lnTo>
                      <a:pt x="41" y="42"/>
                    </a:lnTo>
                    <a:lnTo>
                      <a:pt x="49" y="40"/>
                    </a:lnTo>
                    <a:lnTo>
                      <a:pt x="55" y="39"/>
                    </a:lnTo>
                    <a:lnTo>
                      <a:pt x="60" y="36"/>
                    </a:lnTo>
                    <a:lnTo>
                      <a:pt x="64" y="33"/>
                    </a:lnTo>
                    <a:lnTo>
                      <a:pt x="68" y="30"/>
                    </a:lnTo>
                    <a:lnTo>
                      <a:pt x="68" y="25"/>
                    </a:lnTo>
                    <a:lnTo>
                      <a:pt x="65" y="19"/>
                    </a:lnTo>
                    <a:lnTo>
                      <a:pt x="65" y="19"/>
                    </a:lnTo>
                  </a:path>
                </a:pathLst>
              </a:custGeom>
              <a:solidFill>
                <a:srgbClr val="E1E1E1"/>
              </a:solidFill>
              <a:ln w="9525" cap="rnd">
                <a:noFill/>
                <a:round/>
                <a:headEnd/>
                <a:tailEnd/>
              </a:ln>
              <a:effectLst/>
            </p:spPr>
            <p:txBody>
              <a:bodyPr/>
              <a:lstStyle/>
              <a:p>
                <a:endParaRPr lang="en-US"/>
              </a:p>
            </p:txBody>
          </p:sp>
          <p:sp>
            <p:nvSpPr>
              <p:cNvPr id="161113" name="Freeform 345"/>
              <p:cNvSpPr>
                <a:spLocks/>
              </p:cNvSpPr>
              <p:nvPr/>
            </p:nvSpPr>
            <p:spPr bwMode="auto">
              <a:xfrm>
                <a:off x="2746" y="2482"/>
                <a:ext cx="74" cy="31"/>
              </a:xfrm>
              <a:custGeom>
                <a:avLst/>
                <a:gdLst/>
                <a:ahLst/>
                <a:cxnLst>
                  <a:cxn ang="0">
                    <a:pos x="70" y="15"/>
                  </a:cxn>
                  <a:cxn ang="0">
                    <a:pos x="66" y="19"/>
                  </a:cxn>
                  <a:cxn ang="0">
                    <a:pos x="62" y="23"/>
                  </a:cxn>
                  <a:cxn ang="0">
                    <a:pos x="57" y="25"/>
                  </a:cxn>
                  <a:cxn ang="0">
                    <a:pos x="54" y="27"/>
                  </a:cxn>
                  <a:cxn ang="0">
                    <a:pos x="50" y="28"/>
                  </a:cxn>
                  <a:cxn ang="0">
                    <a:pos x="45" y="30"/>
                  </a:cxn>
                  <a:cxn ang="0">
                    <a:pos x="40" y="30"/>
                  </a:cxn>
                  <a:cxn ang="0">
                    <a:pos x="37" y="30"/>
                  </a:cxn>
                  <a:cxn ang="0">
                    <a:pos x="32" y="30"/>
                  </a:cxn>
                  <a:cxn ang="0">
                    <a:pos x="27" y="30"/>
                  </a:cxn>
                  <a:cxn ang="0">
                    <a:pos x="23" y="28"/>
                  </a:cxn>
                  <a:cxn ang="0">
                    <a:pos x="19" y="27"/>
                  </a:cxn>
                  <a:cxn ang="0">
                    <a:pos x="14" y="25"/>
                  </a:cxn>
                  <a:cxn ang="0">
                    <a:pos x="11" y="23"/>
                  </a:cxn>
                  <a:cxn ang="0">
                    <a:pos x="7" y="18"/>
                  </a:cxn>
                  <a:cxn ang="0">
                    <a:pos x="3" y="15"/>
                  </a:cxn>
                  <a:cxn ang="0">
                    <a:pos x="0" y="12"/>
                  </a:cxn>
                  <a:cxn ang="0">
                    <a:pos x="1" y="9"/>
                  </a:cxn>
                  <a:cxn ang="0">
                    <a:pos x="3" y="8"/>
                  </a:cxn>
                  <a:cxn ang="0">
                    <a:pos x="8" y="3"/>
                  </a:cxn>
                  <a:cxn ang="0">
                    <a:pos x="14" y="2"/>
                  </a:cxn>
                  <a:cxn ang="0">
                    <a:pos x="20" y="1"/>
                  </a:cxn>
                  <a:cxn ang="0">
                    <a:pos x="29" y="1"/>
                  </a:cxn>
                  <a:cxn ang="0">
                    <a:pos x="37" y="0"/>
                  </a:cxn>
                  <a:cxn ang="0">
                    <a:pos x="44" y="1"/>
                  </a:cxn>
                  <a:cxn ang="0">
                    <a:pos x="52" y="2"/>
                  </a:cxn>
                  <a:cxn ang="0">
                    <a:pos x="58" y="3"/>
                  </a:cxn>
                  <a:cxn ang="0">
                    <a:pos x="65" y="4"/>
                  </a:cxn>
                  <a:cxn ang="0">
                    <a:pos x="70" y="8"/>
                  </a:cxn>
                  <a:cxn ang="0">
                    <a:pos x="73" y="9"/>
                  </a:cxn>
                  <a:cxn ang="0">
                    <a:pos x="73" y="12"/>
                  </a:cxn>
                  <a:cxn ang="0">
                    <a:pos x="70" y="15"/>
                  </a:cxn>
                  <a:cxn ang="0">
                    <a:pos x="70" y="15"/>
                  </a:cxn>
                </a:cxnLst>
                <a:rect l="0" t="0" r="r" b="b"/>
                <a:pathLst>
                  <a:path w="74" h="31">
                    <a:moveTo>
                      <a:pt x="70" y="15"/>
                    </a:moveTo>
                    <a:lnTo>
                      <a:pt x="66" y="19"/>
                    </a:lnTo>
                    <a:lnTo>
                      <a:pt x="62" y="23"/>
                    </a:lnTo>
                    <a:lnTo>
                      <a:pt x="57" y="25"/>
                    </a:lnTo>
                    <a:lnTo>
                      <a:pt x="54" y="27"/>
                    </a:lnTo>
                    <a:lnTo>
                      <a:pt x="50" y="28"/>
                    </a:lnTo>
                    <a:lnTo>
                      <a:pt x="45" y="30"/>
                    </a:lnTo>
                    <a:lnTo>
                      <a:pt x="40" y="30"/>
                    </a:lnTo>
                    <a:lnTo>
                      <a:pt x="37" y="30"/>
                    </a:lnTo>
                    <a:lnTo>
                      <a:pt x="32" y="30"/>
                    </a:lnTo>
                    <a:lnTo>
                      <a:pt x="27" y="30"/>
                    </a:lnTo>
                    <a:lnTo>
                      <a:pt x="23" y="28"/>
                    </a:lnTo>
                    <a:lnTo>
                      <a:pt x="19" y="27"/>
                    </a:lnTo>
                    <a:lnTo>
                      <a:pt x="14" y="25"/>
                    </a:lnTo>
                    <a:lnTo>
                      <a:pt x="11" y="23"/>
                    </a:lnTo>
                    <a:lnTo>
                      <a:pt x="7" y="18"/>
                    </a:lnTo>
                    <a:lnTo>
                      <a:pt x="3" y="15"/>
                    </a:lnTo>
                    <a:lnTo>
                      <a:pt x="0" y="12"/>
                    </a:lnTo>
                    <a:lnTo>
                      <a:pt x="1" y="9"/>
                    </a:lnTo>
                    <a:lnTo>
                      <a:pt x="3" y="8"/>
                    </a:lnTo>
                    <a:lnTo>
                      <a:pt x="8" y="3"/>
                    </a:lnTo>
                    <a:lnTo>
                      <a:pt x="14" y="2"/>
                    </a:lnTo>
                    <a:lnTo>
                      <a:pt x="20" y="1"/>
                    </a:lnTo>
                    <a:lnTo>
                      <a:pt x="29" y="1"/>
                    </a:lnTo>
                    <a:lnTo>
                      <a:pt x="37" y="0"/>
                    </a:lnTo>
                    <a:lnTo>
                      <a:pt x="44" y="1"/>
                    </a:lnTo>
                    <a:lnTo>
                      <a:pt x="52" y="2"/>
                    </a:lnTo>
                    <a:lnTo>
                      <a:pt x="58" y="3"/>
                    </a:lnTo>
                    <a:lnTo>
                      <a:pt x="65" y="4"/>
                    </a:lnTo>
                    <a:lnTo>
                      <a:pt x="70" y="8"/>
                    </a:lnTo>
                    <a:lnTo>
                      <a:pt x="73" y="9"/>
                    </a:lnTo>
                    <a:lnTo>
                      <a:pt x="73" y="12"/>
                    </a:lnTo>
                    <a:lnTo>
                      <a:pt x="70" y="15"/>
                    </a:lnTo>
                    <a:lnTo>
                      <a:pt x="70" y="15"/>
                    </a:lnTo>
                  </a:path>
                </a:pathLst>
              </a:custGeom>
              <a:solidFill>
                <a:srgbClr val="808080"/>
              </a:solidFill>
              <a:ln w="9525" cap="rnd">
                <a:noFill/>
                <a:round/>
                <a:headEnd/>
                <a:tailEnd/>
              </a:ln>
              <a:effectLst/>
            </p:spPr>
            <p:txBody>
              <a:bodyPr/>
              <a:lstStyle/>
              <a:p>
                <a:endParaRPr lang="en-US"/>
              </a:p>
            </p:txBody>
          </p:sp>
          <p:sp>
            <p:nvSpPr>
              <p:cNvPr id="161114" name="Freeform 346"/>
              <p:cNvSpPr>
                <a:spLocks/>
              </p:cNvSpPr>
              <p:nvPr/>
            </p:nvSpPr>
            <p:spPr bwMode="auto">
              <a:xfrm>
                <a:off x="2738" y="2516"/>
                <a:ext cx="93" cy="22"/>
              </a:xfrm>
              <a:custGeom>
                <a:avLst/>
                <a:gdLst/>
                <a:ahLst/>
                <a:cxnLst>
                  <a:cxn ang="0">
                    <a:pos x="3" y="0"/>
                  </a:cxn>
                  <a:cxn ang="0">
                    <a:pos x="0" y="21"/>
                  </a:cxn>
                  <a:cxn ang="0">
                    <a:pos x="92" y="21"/>
                  </a:cxn>
                  <a:cxn ang="0">
                    <a:pos x="92" y="19"/>
                  </a:cxn>
                  <a:cxn ang="0">
                    <a:pos x="2" y="19"/>
                  </a:cxn>
                  <a:cxn ang="0">
                    <a:pos x="3" y="1"/>
                  </a:cxn>
                  <a:cxn ang="0">
                    <a:pos x="3" y="0"/>
                  </a:cxn>
                  <a:cxn ang="0">
                    <a:pos x="3" y="0"/>
                  </a:cxn>
                </a:cxnLst>
                <a:rect l="0" t="0" r="r" b="b"/>
                <a:pathLst>
                  <a:path w="93" h="22">
                    <a:moveTo>
                      <a:pt x="3" y="0"/>
                    </a:moveTo>
                    <a:lnTo>
                      <a:pt x="0" y="21"/>
                    </a:lnTo>
                    <a:lnTo>
                      <a:pt x="92" y="21"/>
                    </a:lnTo>
                    <a:lnTo>
                      <a:pt x="92" y="19"/>
                    </a:lnTo>
                    <a:lnTo>
                      <a:pt x="2" y="19"/>
                    </a:lnTo>
                    <a:lnTo>
                      <a:pt x="3" y="1"/>
                    </a:lnTo>
                    <a:lnTo>
                      <a:pt x="3" y="0"/>
                    </a:lnTo>
                    <a:lnTo>
                      <a:pt x="3" y="0"/>
                    </a:lnTo>
                  </a:path>
                </a:pathLst>
              </a:custGeom>
              <a:solidFill>
                <a:srgbClr val="808080"/>
              </a:solidFill>
              <a:ln w="9525" cap="rnd">
                <a:noFill/>
                <a:round/>
                <a:headEnd/>
                <a:tailEnd/>
              </a:ln>
              <a:effectLst/>
            </p:spPr>
            <p:txBody>
              <a:bodyPr/>
              <a:lstStyle/>
              <a:p>
                <a:endParaRPr lang="en-US"/>
              </a:p>
            </p:txBody>
          </p:sp>
          <p:sp>
            <p:nvSpPr>
              <p:cNvPr id="161115" name="Freeform 347"/>
              <p:cNvSpPr>
                <a:spLocks/>
              </p:cNvSpPr>
              <p:nvPr/>
            </p:nvSpPr>
            <p:spPr bwMode="auto">
              <a:xfrm>
                <a:off x="2714" y="2405"/>
                <a:ext cx="140" cy="102"/>
              </a:xfrm>
              <a:custGeom>
                <a:avLst/>
                <a:gdLst/>
                <a:ahLst/>
                <a:cxnLst>
                  <a:cxn ang="0">
                    <a:pos x="0" y="95"/>
                  </a:cxn>
                  <a:cxn ang="0">
                    <a:pos x="0" y="97"/>
                  </a:cxn>
                  <a:cxn ang="0">
                    <a:pos x="0" y="98"/>
                  </a:cxn>
                  <a:cxn ang="0">
                    <a:pos x="0" y="101"/>
                  </a:cxn>
                  <a:cxn ang="0">
                    <a:pos x="1" y="101"/>
                  </a:cxn>
                  <a:cxn ang="0">
                    <a:pos x="2" y="101"/>
                  </a:cxn>
                  <a:cxn ang="0">
                    <a:pos x="4" y="101"/>
                  </a:cxn>
                  <a:cxn ang="0">
                    <a:pos x="5" y="101"/>
                  </a:cxn>
                  <a:cxn ang="0">
                    <a:pos x="7" y="101"/>
                  </a:cxn>
                  <a:cxn ang="0">
                    <a:pos x="131" y="101"/>
                  </a:cxn>
                  <a:cxn ang="0">
                    <a:pos x="133" y="101"/>
                  </a:cxn>
                  <a:cxn ang="0">
                    <a:pos x="135" y="101"/>
                  </a:cxn>
                  <a:cxn ang="0">
                    <a:pos x="136" y="101"/>
                  </a:cxn>
                  <a:cxn ang="0">
                    <a:pos x="137" y="98"/>
                  </a:cxn>
                  <a:cxn ang="0">
                    <a:pos x="137" y="98"/>
                  </a:cxn>
                  <a:cxn ang="0">
                    <a:pos x="139" y="97"/>
                  </a:cxn>
                  <a:cxn ang="0">
                    <a:pos x="139" y="5"/>
                  </a:cxn>
                  <a:cxn ang="0">
                    <a:pos x="137" y="5"/>
                  </a:cxn>
                  <a:cxn ang="0">
                    <a:pos x="137" y="3"/>
                  </a:cxn>
                  <a:cxn ang="0">
                    <a:pos x="136" y="3"/>
                  </a:cxn>
                  <a:cxn ang="0">
                    <a:pos x="136" y="2"/>
                  </a:cxn>
                  <a:cxn ang="0">
                    <a:pos x="136" y="2"/>
                  </a:cxn>
                  <a:cxn ang="0">
                    <a:pos x="135" y="2"/>
                  </a:cxn>
                  <a:cxn ang="0">
                    <a:pos x="133" y="2"/>
                  </a:cxn>
                  <a:cxn ang="0">
                    <a:pos x="133" y="0"/>
                  </a:cxn>
                  <a:cxn ang="0">
                    <a:pos x="7" y="0"/>
                  </a:cxn>
                  <a:cxn ang="0">
                    <a:pos x="6" y="2"/>
                  </a:cxn>
                  <a:cxn ang="0">
                    <a:pos x="5" y="2"/>
                  </a:cxn>
                  <a:cxn ang="0">
                    <a:pos x="3" y="2"/>
                  </a:cxn>
                  <a:cxn ang="0">
                    <a:pos x="2" y="2"/>
                  </a:cxn>
                  <a:cxn ang="0">
                    <a:pos x="0" y="3"/>
                  </a:cxn>
                  <a:cxn ang="0">
                    <a:pos x="0" y="5"/>
                  </a:cxn>
                  <a:cxn ang="0">
                    <a:pos x="0" y="95"/>
                  </a:cxn>
                  <a:cxn ang="0">
                    <a:pos x="0" y="95"/>
                  </a:cxn>
                </a:cxnLst>
                <a:rect l="0" t="0" r="r" b="b"/>
                <a:pathLst>
                  <a:path w="140" h="102">
                    <a:moveTo>
                      <a:pt x="0" y="95"/>
                    </a:moveTo>
                    <a:lnTo>
                      <a:pt x="0" y="97"/>
                    </a:lnTo>
                    <a:lnTo>
                      <a:pt x="0" y="98"/>
                    </a:lnTo>
                    <a:lnTo>
                      <a:pt x="0" y="101"/>
                    </a:lnTo>
                    <a:lnTo>
                      <a:pt x="1" y="101"/>
                    </a:lnTo>
                    <a:lnTo>
                      <a:pt x="2" y="101"/>
                    </a:lnTo>
                    <a:lnTo>
                      <a:pt x="4" y="101"/>
                    </a:lnTo>
                    <a:lnTo>
                      <a:pt x="5" y="101"/>
                    </a:lnTo>
                    <a:lnTo>
                      <a:pt x="7" y="101"/>
                    </a:lnTo>
                    <a:lnTo>
                      <a:pt x="131" y="101"/>
                    </a:lnTo>
                    <a:lnTo>
                      <a:pt x="133" y="101"/>
                    </a:lnTo>
                    <a:lnTo>
                      <a:pt x="135" y="101"/>
                    </a:lnTo>
                    <a:lnTo>
                      <a:pt x="136" y="101"/>
                    </a:lnTo>
                    <a:lnTo>
                      <a:pt x="137" y="98"/>
                    </a:lnTo>
                    <a:lnTo>
                      <a:pt x="137" y="98"/>
                    </a:lnTo>
                    <a:lnTo>
                      <a:pt x="139" y="97"/>
                    </a:lnTo>
                    <a:lnTo>
                      <a:pt x="139" y="5"/>
                    </a:lnTo>
                    <a:lnTo>
                      <a:pt x="137" y="5"/>
                    </a:lnTo>
                    <a:lnTo>
                      <a:pt x="137" y="3"/>
                    </a:lnTo>
                    <a:lnTo>
                      <a:pt x="136" y="3"/>
                    </a:lnTo>
                    <a:lnTo>
                      <a:pt x="136" y="2"/>
                    </a:lnTo>
                    <a:lnTo>
                      <a:pt x="136" y="2"/>
                    </a:lnTo>
                    <a:lnTo>
                      <a:pt x="135" y="2"/>
                    </a:lnTo>
                    <a:lnTo>
                      <a:pt x="133" y="2"/>
                    </a:lnTo>
                    <a:lnTo>
                      <a:pt x="133" y="0"/>
                    </a:lnTo>
                    <a:lnTo>
                      <a:pt x="7" y="0"/>
                    </a:lnTo>
                    <a:lnTo>
                      <a:pt x="6" y="2"/>
                    </a:lnTo>
                    <a:lnTo>
                      <a:pt x="5" y="2"/>
                    </a:lnTo>
                    <a:lnTo>
                      <a:pt x="3" y="2"/>
                    </a:lnTo>
                    <a:lnTo>
                      <a:pt x="2" y="2"/>
                    </a:lnTo>
                    <a:lnTo>
                      <a:pt x="0" y="3"/>
                    </a:lnTo>
                    <a:lnTo>
                      <a:pt x="0" y="5"/>
                    </a:lnTo>
                    <a:lnTo>
                      <a:pt x="0" y="95"/>
                    </a:lnTo>
                    <a:lnTo>
                      <a:pt x="0" y="95"/>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116" name="Freeform 348"/>
              <p:cNvSpPr>
                <a:spLocks/>
              </p:cNvSpPr>
              <p:nvPr/>
            </p:nvSpPr>
            <p:spPr bwMode="auto">
              <a:xfrm>
                <a:off x="2836" y="2415"/>
                <a:ext cx="19" cy="79"/>
              </a:xfrm>
              <a:custGeom>
                <a:avLst/>
                <a:gdLst/>
                <a:ahLst/>
                <a:cxnLst>
                  <a:cxn ang="0">
                    <a:pos x="16" y="2"/>
                  </a:cxn>
                  <a:cxn ang="0">
                    <a:pos x="14" y="2"/>
                  </a:cxn>
                  <a:cxn ang="0">
                    <a:pos x="14" y="2"/>
                  </a:cxn>
                  <a:cxn ang="0">
                    <a:pos x="14" y="1"/>
                  </a:cxn>
                  <a:cxn ang="0">
                    <a:pos x="12" y="1"/>
                  </a:cxn>
                  <a:cxn ang="0">
                    <a:pos x="10" y="1"/>
                  </a:cxn>
                  <a:cxn ang="0">
                    <a:pos x="10" y="0"/>
                  </a:cxn>
                  <a:cxn ang="0">
                    <a:pos x="0" y="4"/>
                  </a:cxn>
                  <a:cxn ang="0">
                    <a:pos x="0" y="5"/>
                  </a:cxn>
                  <a:cxn ang="0">
                    <a:pos x="2" y="5"/>
                  </a:cxn>
                  <a:cxn ang="0">
                    <a:pos x="4" y="5"/>
                  </a:cxn>
                  <a:cxn ang="0">
                    <a:pos x="4" y="6"/>
                  </a:cxn>
                  <a:cxn ang="0">
                    <a:pos x="6" y="6"/>
                  </a:cxn>
                  <a:cxn ang="0">
                    <a:pos x="10" y="6"/>
                  </a:cxn>
                  <a:cxn ang="0">
                    <a:pos x="10" y="74"/>
                  </a:cxn>
                  <a:cxn ang="0">
                    <a:pos x="18" y="78"/>
                  </a:cxn>
                  <a:cxn ang="0">
                    <a:pos x="16" y="2"/>
                  </a:cxn>
                  <a:cxn ang="0">
                    <a:pos x="16" y="2"/>
                  </a:cxn>
                </a:cxnLst>
                <a:rect l="0" t="0" r="r" b="b"/>
                <a:pathLst>
                  <a:path w="19" h="79">
                    <a:moveTo>
                      <a:pt x="16" y="2"/>
                    </a:moveTo>
                    <a:lnTo>
                      <a:pt x="14" y="2"/>
                    </a:lnTo>
                    <a:lnTo>
                      <a:pt x="14" y="2"/>
                    </a:lnTo>
                    <a:lnTo>
                      <a:pt x="14" y="1"/>
                    </a:lnTo>
                    <a:lnTo>
                      <a:pt x="12" y="1"/>
                    </a:lnTo>
                    <a:lnTo>
                      <a:pt x="10" y="1"/>
                    </a:lnTo>
                    <a:lnTo>
                      <a:pt x="10" y="0"/>
                    </a:lnTo>
                    <a:lnTo>
                      <a:pt x="0" y="4"/>
                    </a:lnTo>
                    <a:lnTo>
                      <a:pt x="0" y="5"/>
                    </a:lnTo>
                    <a:lnTo>
                      <a:pt x="2" y="5"/>
                    </a:lnTo>
                    <a:lnTo>
                      <a:pt x="4" y="5"/>
                    </a:lnTo>
                    <a:lnTo>
                      <a:pt x="4" y="6"/>
                    </a:lnTo>
                    <a:lnTo>
                      <a:pt x="6" y="6"/>
                    </a:lnTo>
                    <a:lnTo>
                      <a:pt x="10" y="6"/>
                    </a:lnTo>
                    <a:lnTo>
                      <a:pt x="10" y="74"/>
                    </a:lnTo>
                    <a:lnTo>
                      <a:pt x="18" y="78"/>
                    </a:lnTo>
                    <a:lnTo>
                      <a:pt x="16" y="2"/>
                    </a:lnTo>
                    <a:lnTo>
                      <a:pt x="16" y="2"/>
                    </a:lnTo>
                  </a:path>
                </a:pathLst>
              </a:custGeom>
              <a:solidFill>
                <a:srgbClr val="A2A2A2"/>
              </a:solidFill>
              <a:ln w="9525" cap="rnd">
                <a:noFill/>
                <a:round/>
                <a:headEnd/>
                <a:tailEnd/>
              </a:ln>
              <a:effectLst/>
            </p:spPr>
            <p:txBody>
              <a:bodyPr/>
              <a:lstStyle/>
              <a:p>
                <a:endParaRPr lang="en-US"/>
              </a:p>
            </p:txBody>
          </p:sp>
          <p:sp>
            <p:nvSpPr>
              <p:cNvPr id="161117" name="Freeform 349"/>
              <p:cNvSpPr>
                <a:spLocks/>
              </p:cNvSpPr>
              <p:nvPr/>
            </p:nvSpPr>
            <p:spPr bwMode="auto">
              <a:xfrm>
                <a:off x="2726" y="2415"/>
                <a:ext cx="19" cy="83"/>
              </a:xfrm>
              <a:custGeom>
                <a:avLst/>
                <a:gdLst/>
                <a:ahLst/>
                <a:cxnLst>
                  <a:cxn ang="0">
                    <a:pos x="0" y="79"/>
                  </a:cxn>
                  <a:cxn ang="0">
                    <a:pos x="0" y="80"/>
                  </a:cxn>
                  <a:cxn ang="0">
                    <a:pos x="0" y="82"/>
                  </a:cxn>
                  <a:cxn ang="0">
                    <a:pos x="2" y="82"/>
                  </a:cxn>
                  <a:cxn ang="0">
                    <a:pos x="4" y="82"/>
                  </a:cxn>
                  <a:cxn ang="0">
                    <a:pos x="9" y="82"/>
                  </a:cxn>
                  <a:cxn ang="0">
                    <a:pos x="18" y="78"/>
                  </a:cxn>
                  <a:cxn ang="0">
                    <a:pos x="13" y="78"/>
                  </a:cxn>
                  <a:cxn ang="0">
                    <a:pos x="11" y="78"/>
                  </a:cxn>
                  <a:cxn ang="0">
                    <a:pos x="9" y="78"/>
                  </a:cxn>
                  <a:cxn ang="0">
                    <a:pos x="9" y="76"/>
                  </a:cxn>
                  <a:cxn ang="0">
                    <a:pos x="9" y="41"/>
                  </a:cxn>
                  <a:cxn ang="0">
                    <a:pos x="9" y="7"/>
                  </a:cxn>
                  <a:cxn ang="0">
                    <a:pos x="11" y="5"/>
                  </a:cxn>
                  <a:cxn ang="0">
                    <a:pos x="13" y="5"/>
                  </a:cxn>
                  <a:cxn ang="0">
                    <a:pos x="18" y="4"/>
                  </a:cxn>
                  <a:cxn ang="0">
                    <a:pos x="9" y="0"/>
                  </a:cxn>
                  <a:cxn ang="0">
                    <a:pos x="4" y="1"/>
                  </a:cxn>
                  <a:cxn ang="0">
                    <a:pos x="2" y="1"/>
                  </a:cxn>
                  <a:cxn ang="0">
                    <a:pos x="0" y="2"/>
                  </a:cxn>
                  <a:cxn ang="0">
                    <a:pos x="0" y="79"/>
                  </a:cxn>
                  <a:cxn ang="0">
                    <a:pos x="0" y="79"/>
                  </a:cxn>
                  <a:cxn ang="0">
                    <a:pos x="0" y="79"/>
                  </a:cxn>
                </a:cxnLst>
                <a:rect l="0" t="0" r="r" b="b"/>
                <a:pathLst>
                  <a:path w="19" h="83">
                    <a:moveTo>
                      <a:pt x="0" y="79"/>
                    </a:moveTo>
                    <a:lnTo>
                      <a:pt x="0" y="80"/>
                    </a:lnTo>
                    <a:lnTo>
                      <a:pt x="0" y="82"/>
                    </a:lnTo>
                    <a:lnTo>
                      <a:pt x="2" y="82"/>
                    </a:lnTo>
                    <a:lnTo>
                      <a:pt x="4" y="82"/>
                    </a:lnTo>
                    <a:lnTo>
                      <a:pt x="9" y="82"/>
                    </a:lnTo>
                    <a:lnTo>
                      <a:pt x="18" y="78"/>
                    </a:lnTo>
                    <a:lnTo>
                      <a:pt x="13" y="78"/>
                    </a:lnTo>
                    <a:lnTo>
                      <a:pt x="11" y="78"/>
                    </a:lnTo>
                    <a:lnTo>
                      <a:pt x="9" y="78"/>
                    </a:lnTo>
                    <a:lnTo>
                      <a:pt x="9" y="76"/>
                    </a:lnTo>
                    <a:lnTo>
                      <a:pt x="9" y="41"/>
                    </a:lnTo>
                    <a:lnTo>
                      <a:pt x="9" y="7"/>
                    </a:lnTo>
                    <a:lnTo>
                      <a:pt x="11" y="5"/>
                    </a:lnTo>
                    <a:lnTo>
                      <a:pt x="13" y="5"/>
                    </a:lnTo>
                    <a:lnTo>
                      <a:pt x="18" y="4"/>
                    </a:lnTo>
                    <a:lnTo>
                      <a:pt x="9" y="0"/>
                    </a:lnTo>
                    <a:lnTo>
                      <a:pt x="4" y="1"/>
                    </a:lnTo>
                    <a:lnTo>
                      <a:pt x="2" y="1"/>
                    </a:lnTo>
                    <a:lnTo>
                      <a:pt x="0" y="2"/>
                    </a:lnTo>
                    <a:lnTo>
                      <a:pt x="0" y="79"/>
                    </a:lnTo>
                    <a:lnTo>
                      <a:pt x="0" y="79"/>
                    </a:lnTo>
                    <a:lnTo>
                      <a:pt x="0" y="79"/>
                    </a:lnTo>
                  </a:path>
                </a:pathLst>
              </a:custGeom>
              <a:solidFill>
                <a:srgbClr val="5F5F5F"/>
              </a:solidFill>
              <a:ln w="9525" cap="rnd">
                <a:noFill/>
                <a:round/>
                <a:headEnd/>
                <a:tailEnd/>
              </a:ln>
              <a:effectLst/>
            </p:spPr>
            <p:txBody>
              <a:bodyPr/>
              <a:lstStyle/>
              <a:p>
                <a:endParaRPr lang="en-US"/>
              </a:p>
            </p:txBody>
          </p:sp>
          <p:sp>
            <p:nvSpPr>
              <p:cNvPr id="161118" name="Freeform 350"/>
              <p:cNvSpPr>
                <a:spLocks/>
              </p:cNvSpPr>
              <p:nvPr/>
            </p:nvSpPr>
            <p:spPr bwMode="auto">
              <a:xfrm>
                <a:off x="2729" y="2415"/>
                <a:ext cx="115" cy="20"/>
              </a:xfrm>
              <a:custGeom>
                <a:avLst/>
                <a:gdLst/>
                <a:ahLst/>
                <a:cxnLst>
                  <a:cxn ang="0">
                    <a:pos x="0" y="0"/>
                  </a:cxn>
                  <a:cxn ang="0">
                    <a:pos x="0" y="4"/>
                  </a:cxn>
                  <a:cxn ang="0">
                    <a:pos x="0" y="9"/>
                  </a:cxn>
                  <a:cxn ang="0">
                    <a:pos x="2" y="9"/>
                  </a:cxn>
                  <a:cxn ang="0">
                    <a:pos x="2" y="19"/>
                  </a:cxn>
                  <a:cxn ang="0">
                    <a:pos x="3" y="19"/>
                  </a:cxn>
                  <a:cxn ang="0">
                    <a:pos x="4" y="19"/>
                  </a:cxn>
                  <a:cxn ang="0">
                    <a:pos x="108" y="19"/>
                  </a:cxn>
                  <a:cxn ang="0">
                    <a:pos x="114" y="0"/>
                  </a:cxn>
                  <a:cxn ang="0">
                    <a:pos x="0" y="0"/>
                  </a:cxn>
                  <a:cxn ang="0">
                    <a:pos x="0" y="0"/>
                  </a:cxn>
                </a:cxnLst>
                <a:rect l="0" t="0" r="r" b="b"/>
                <a:pathLst>
                  <a:path w="115" h="20">
                    <a:moveTo>
                      <a:pt x="0" y="0"/>
                    </a:moveTo>
                    <a:lnTo>
                      <a:pt x="0" y="4"/>
                    </a:lnTo>
                    <a:lnTo>
                      <a:pt x="0" y="9"/>
                    </a:lnTo>
                    <a:lnTo>
                      <a:pt x="2" y="9"/>
                    </a:lnTo>
                    <a:lnTo>
                      <a:pt x="2" y="19"/>
                    </a:lnTo>
                    <a:lnTo>
                      <a:pt x="3" y="19"/>
                    </a:lnTo>
                    <a:lnTo>
                      <a:pt x="4" y="19"/>
                    </a:lnTo>
                    <a:lnTo>
                      <a:pt x="108" y="19"/>
                    </a:lnTo>
                    <a:lnTo>
                      <a:pt x="114"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19" name="Freeform 351" descr="50%"/>
              <p:cNvSpPr>
                <a:spLocks/>
              </p:cNvSpPr>
              <p:nvPr/>
            </p:nvSpPr>
            <p:spPr bwMode="auto">
              <a:xfrm>
                <a:off x="2729" y="2489"/>
                <a:ext cx="118" cy="20"/>
              </a:xfrm>
              <a:custGeom>
                <a:avLst/>
                <a:gdLst/>
                <a:ahLst/>
                <a:cxnLst>
                  <a:cxn ang="0">
                    <a:pos x="112" y="19"/>
                  </a:cxn>
                  <a:cxn ang="0">
                    <a:pos x="114" y="19"/>
                  </a:cxn>
                  <a:cxn ang="0">
                    <a:pos x="114" y="19"/>
                  </a:cxn>
                  <a:cxn ang="0">
                    <a:pos x="117" y="12"/>
                  </a:cxn>
                  <a:cxn ang="0">
                    <a:pos x="111" y="0"/>
                  </a:cxn>
                  <a:cxn ang="0">
                    <a:pos x="109" y="6"/>
                  </a:cxn>
                  <a:cxn ang="0">
                    <a:pos x="108" y="6"/>
                  </a:cxn>
                  <a:cxn ang="0">
                    <a:pos x="4" y="6"/>
                  </a:cxn>
                  <a:cxn ang="0">
                    <a:pos x="0" y="19"/>
                  </a:cxn>
                  <a:cxn ang="0">
                    <a:pos x="112" y="19"/>
                  </a:cxn>
                  <a:cxn ang="0">
                    <a:pos x="112" y="19"/>
                  </a:cxn>
                </a:cxnLst>
                <a:rect l="0" t="0" r="r" b="b"/>
                <a:pathLst>
                  <a:path w="118" h="20">
                    <a:moveTo>
                      <a:pt x="112" y="19"/>
                    </a:moveTo>
                    <a:lnTo>
                      <a:pt x="114" y="19"/>
                    </a:lnTo>
                    <a:lnTo>
                      <a:pt x="114" y="19"/>
                    </a:lnTo>
                    <a:lnTo>
                      <a:pt x="117" y="12"/>
                    </a:lnTo>
                    <a:lnTo>
                      <a:pt x="111" y="0"/>
                    </a:lnTo>
                    <a:lnTo>
                      <a:pt x="109" y="6"/>
                    </a:lnTo>
                    <a:lnTo>
                      <a:pt x="108" y="6"/>
                    </a:lnTo>
                    <a:lnTo>
                      <a:pt x="4" y="6"/>
                    </a:lnTo>
                    <a:lnTo>
                      <a:pt x="0" y="19"/>
                    </a:lnTo>
                    <a:lnTo>
                      <a:pt x="112" y="19"/>
                    </a:lnTo>
                    <a:lnTo>
                      <a:pt x="112" y="19"/>
                    </a:lnTo>
                  </a:path>
                </a:pathLst>
              </a:custGeom>
              <a:pattFill prst="pct50">
                <a:fgClr>
                  <a:srgbClr val="C0C27C"/>
                </a:fgClr>
                <a:bgClr>
                  <a:srgbClr val="E1E1E1"/>
                </a:bgClr>
              </a:pattFill>
              <a:ln w="9525" cap="rnd">
                <a:noFill/>
                <a:round/>
                <a:headEnd/>
                <a:tailEnd/>
              </a:ln>
              <a:effectLst/>
            </p:spPr>
            <p:txBody>
              <a:bodyPr/>
              <a:lstStyle/>
              <a:p>
                <a:endParaRPr lang="en-US"/>
              </a:p>
            </p:txBody>
          </p:sp>
          <p:sp>
            <p:nvSpPr>
              <p:cNvPr id="161120" name="Freeform 352"/>
              <p:cNvSpPr>
                <a:spLocks/>
              </p:cNvSpPr>
              <p:nvPr/>
            </p:nvSpPr>
            <p:spPr bwMode="auto">
              <a:xfrm>
                <a:off x="2729" y="2419"/>
                <a:ext cx="113" cy="72"/>
              </a:xfrm>
              <a:custGeom>
                <a:avLst/>
                <a:gdLst/>
                <a:ahLst/>
                <a:cxnLst>
                  <a:cxn ang="0">
                    <a:pos x="0" y="66"/>
                  </a:cxn>
                  <a:cxn ang="0">
                    <a:pos x="0" y="68"/>
                  </a:cxn>
                  <a:cxn ang="0">
                    <a:pos x="0" y="68"/>
                  </a:cxn>
                  <a:cxn ang="0">
                    <a:pos x="0" y="69"/>
                  </a:cxn>
                  <a:cxn ang="0">
                    <a:pos x="1" y="69"/>
                  </a:cxn>
                  <a:cxn ang="0">
                    <a:pos x="1" y="71"/>
                  </a:cxn>
                  <a:cxn ang="0">
                    <a:pos x="2" y="71"/>
                  </a:cxn>
                  <a:cxn ang="0">
                    <a:pos x="3" y="71"/>
                  </a:cxn>
                  <a:cxn ang="0">
                    <a:pos x="5" y="71"/>
                  </a:cxn>
                  <a:cxn ang="0">
                    <a:pos x="104" y="71"/>
                  </a:cxn>
                  <a:cxn ang="0">
                    <a:pos x="106" y="71"/>
                  </a:cxn>
                  <a:cxn ang="0">
                    <a:pos x="107" y="71"/>
                  </a:cxn>
                  <a:cxn ang="0">
                    <a:pos x="109" y="71"/>
                  </a:cxn>
                  <a:cxn ang="0">
                    <a:pos x="110" y="69"/>
                  </a:cxn>
                  <a:cxn ang="0">
                    <a:pos x="112" y="68"/>
                  </a:cxn>
                  <a:cxn ang="0">
                    <a:pos x="112" y="3"/>
                  </a:cxn>
                  <a:cxn ang="0">
                    <a:pos x="110" y="3"/>
                  </a:cxn>
                  <a:cxn ang="0">
                    <a:pos x="109" y="3"/>
                  </a:cxn>
                  <a:cxn ang="0">
                    <a:pos x="109" y="2"/>
                  </a:cxn>
                  <a:cxn ang="0">
                    <a:pos x="108" y="2"/>
                  </a:cxn>
                  <a:cxn ang="0">
                    <a:pos x="107" y="2"/>
                  </a:cxn>
                  <a:cxn ang="0">
                    <a:pos x="107" y="1"/>
                  </a:cxn>
                  <a:cxn ang="0">
                    <a:pos x="105" y="1"/>
                  </a:cxn>
                  <a:cxn ang="0">
                    <a:pos x="105" y="0"/>
                  </a:cxn>
                  <a:cxn ang="0">
                    <a:pos x="6" y="0"/>
                  </a:cxn>
                  <a:cxn ang="0">
                    <a:pos x="4" y="1"/>
                  </a:cxn>
                  <a:cxn ang="0">
                    <a:pos x="2" y="1"/>
                  </a:cxn>
                  <a:cxn ang="0">
                    <a:pos x="1" y="1"/>
                  </a:cxn>
                  <a:cxn ang="0">
                    <a:pos x="0" y="2"/>
                  </a:cxn>
                  <a:cxn ang="0">
                    <a:pos x="0" y="3"/>
                  </a:cxn>
                  <a:cxn ang="0">
                    <a:pos x="0" y="66"/>
                  </a:cxn>
                  <a:cxn ang="0">
                    <a:pos x="0" y="66"/>
                  </a:cxn>
                </a:cxnLst>
                <a:rect l="0" t="0" r="r" b="b"/>
                <a:pathLst>
                  <a:path w="113" h="72">
                    <a:moveTo>
                      <a:pt x="0" y="66"/>
                    </a:moveTo>
                    <a:lnTo>
                      <a:pt x="0" y="68"/>
                    </a:lnTo>
                    <a:lnTo>
                      <a:pt x="0" y="68"/>
                    </a:lnTo>
                    <a:lnTo>
                      <a:pt x="0" y="69"/>
                    </a:lnTo>
                    <a:lnTo>
                      <a:pt x="1" y="69"/>
                    </a:lnTo>
                    <a:lnTo>
                      <a:pt x="1" y="71"/>
                    </a:lnTo>
                    <a:lnTo>
                      <a:pt x="2" y="71"/>
                    </a:lnTo>
                    <a:lnTo>
                      <a:pt x="3" y="71"/>
                    </a:lnTo>
                    <a:lnTo>
                      <a:pt x="5" y="71"/>
                    </a:lnTo>
                    <a:lnTo>
                      <a:pt x="104" y="71"/>
                    </a:lnTo>
                    <a:lnTo>
                      <a:pt x="106" y="71"/>
                    </a:lnTo>
                    <a:lnTo>
                      <a:pt x="107" y="71"/>
                    </a:lnTo>
                    <a:lnTo>
                      <a:pt x="109" y="71"/>
                    </a:lnTo>
                    <a:lnTo>
                      <a:pt x="110" y="69"/>
                    </a:lnTo>
                    <a:lnTo>
                      <a:pt x="112" y="68"/>
                    </a:lnTo>
                    <a:lnTo>
                      <a:pt x="112" y="3"/>
                    </a:lnTo>
                    <a:lnTo>
                      <a:pt x="110" y="3"/>
                    </a:lnTo>
                    <a:lnTo>
                      <a:pt x="109" y="3"/>
                    </a:lnTo>
                    <a:lnTo>
                      <a:pt x="109" y="2"/>
                    </a:lnTo>
                    <a:lnTo>
                      <a:pt x="108" y="2"/>
                    </a:lnTo>
                    <a:lnTo>
                      <a:pt x="107" y="2"/>
                    </a:lnTo>
                    <a:lnTo>
                      <a:pt x="107" y="1"/>
                    </a:lnTo>
                    <a:lnTo>
                      <a:pt x="105" y="1"/>
                    </a:lnTo>
                    <a:lnTo>
                      <a:pt x="105" y="0"/>
                    </a:lnTo>
                    <a:lnTo>
                      <a:pt x="6" y="0"/>
                    </a:lnTo>
                    <a:lnTo>
                      <a:pt x="4" y="1"/>
                    </a:lnTo>
                    <a:lnTo>
                      <a:pt x="2" y="1"/>
                    </a:lnTo>
                    <a:lnTo>
                      <a:pt x="1" y="1"/>
                    </a:lnTo>
                    <a:lnTo>
                      <a:pt x="0" y="2"/>
                    </a:lnTo>
                    <a:lnTo>
                      <a:pt x="0" y="3"/>
                    </a:lnTo>
                    <a:lnTo>
                      <a:pt x="0" y="66"/>
                    </a:lnTo>
                    <a:lnTo>
                      <a:pt x="0" y="66"/>
                    </a:lnTo>
                  </a:path>
                </a:pathLst>
              </a:custGeom>
              <a:solidFill>
                <a:srgbClr val="404040"/>
              </a:solidFill>
              <a:ln w="9525" cap="rnd">
                <a:noFill/>
                <a:round/>
                <a:headEnd/>
                <a:tailEnd/>
              </a:ln>
              <a:effectLst/>
            </p:spPr>
            <p:txBody>
              <a:bodyPr/>
              <a:lstStyle/>
              <a:p>
                <a:endParaRPr lang="en-US"/>
              </a:p>
            </p:txBody>
          </p:sp>
          <p:sp>
            <p:nvSpPr>
              <p:cNvPr id="161121" name="AutoShape 353"/>
              <p:cNvSpPr>
                <a:spLocks noChangeArrowheads="1"/>
              </p:cNvSpPr>
              <p:nvPr/>
            </p:nvSpPr>
            <p:spPr bwMode="auto">
              <a:xfrm>
                <a:off x="2642" y="2688"/>
                <a:ext cx="169" cy="22"/>
              </a:xfrm>
              <a:prstGeom prst="roundRect">
                <a:avLst>
                  <a:gd name="adj" fmla="val 12495"/>
                </a:avLst>
              </a:prstGeom>
              <a:solidFill>
                <a:srgbClr val="C0C0C0"/>
              </a:solidFill>
              <a:ln w="12699">
                <a:solidFill>
                  <a:srgbClr val="727272"/>
                </a:solidFill>
                <a:round/>
                <a:headEnd/>
                <a:tailEnd/>
              </a:ln>
              <a:effectLst/>
            </p:spPr>
            <p:txBody>
              <a:bodyPr wrap="none" anchor="ctr"/>
              <a:lstStyle/>
              <a:p>
                <a:endParaRPr lang="en-US"/>
              </a:p>
            </p:txBody>
          </p:sp>
          <p:sp>
            <p:nvSpPr>
              <p:cNvPr id="161122" name="Freeform 354"/>
              <p:cNvSpPr>
                <a:spLocks/>
              </p:cNvSpPr>
              <p:nvPr/>
            </p:nvSpPr>
            <p:spPr bwMode="auto">
              <a:xfrm>
                <a:off x="2639" y="2658"/>
                <a:ext cx="178" cy="30"/>
              </a:xfrm>
              <a:custGeom>
                <a:avLst/>
                <a:gdLst/>
                <a:ahLst/>
                <a:cxnLst>
                  <a:cxn ang="0">
                    <a:pos x="12" y="0"/>
                  </a:cxn>
                  <a:cxn ang="0">
                    <a:pos x="163" y="1"/>
                  </a:cxn>
                  <a:cxn ang="0">
                    <a:pos x="177" y="29"/>
                  </a:cxn>
                  <a:cxn ang="0">
                    <a:pos x="0" y="29"/>
                  </a:cxn>
                  <a:cxn ang="0">
                    <a:pos x="12" y="0"/>
                  </a:cxn>
                  <a:cxn ang="0">
                    <a:pos x="12" y="0"/>
                  </a:cxn>
                </a:cxnLst>
                <a:rect l="0" t="0" r="r" b="b"/>
                <a:pathLst>
                  <a:path w="178" h="30">
                    <a:moveTo>
                      <a:pt x="12" y="0"/>
                    </a:moveTo>
                    <a:lnTo>
                      <a:pt x="163" y="1"/>
                    </a:lnTo>
                    <a:lnTo>
                      <a:pt x="177" y="29"/>
                    </a:lnTo>
                    <a:lnTo>
                      <a:pt x="0" y="29"/>
                    </a:lnTo>
                    <a:lnTo>
                      <a:pt x="12" y="0"/>
                    </a:lnTo>
                    <a:lnTo>
                      <a:pt x="12" y="0"/>
                    </a:lnTo>
                  </a:path>
                </a:pathLst>
              </a:custGeom>
              <a:solidFill>
                <a:srgbClr val="808080"/>
              </a:solidFill>
              <a:ln w="9525" cap="rnd">
                <a:noFill/>
                <a:round/>
                <a:headEnd/>
                <a:tailEnd/>
              </a:ln>
              <a:effectLst/>
            </p:spPr>
            <p:txBody>
              <a:bodyPr/>
              <a:lstStyle/>
              <a:p>
                <a:endParaRPr lang="en-US"/>
              </a:p>
            </p:txBody>
          </p:sp>
          <p:sp>
            <p:nvSpPr>
              <p:cNvPr id="161123" name="Freeform 355"/>
              <p:cNvSpPr>
                <a:spLocks/>
              </p:cNvSpPr>
              <p:nvPr/>
            </p:nvSpPr>
            <p:spPr bwMode="auto">
              <a:xfrm>
                <a:off x="2760" y="2704"/>
                <a:ext cx="45" cy="20"/>
              </a:xfrm>
              <a:custGeom>
                <a:avLst/>
                <a:gdLst/>
                <a:ahLst/>
                <a:cxnLst>
                  <a:cxn ang="0">
                    <a:pos x="44" y="9"/>
                  </a:cxn>
                  <a:cxn ang="0">
                    <a:pos x="12" y="9"/>
                  </a:cxn>
                  <a:cxn ang="0">
                    <a:pos x="12" y="0"/>
                  </a:cxn>
                  <a:cxn ang="0">
                    <a:pos x="0" y="0"/>
                  </a:cxn>
                  <a:cxn ang="0">
                    <a:pos x="0" y="19"/>
                  </a:cxn>
                  <a:cxn ang="0">
                    <a:pos x="12" y="19"/>
                  </a:cxn>
                  <a:cxn ang="0">
                    <a:pos x="12" y="9"/>
                  </a:cxn>
                  <a:cxn ang="0">
                    <a:pos x="44" y="9"/>
                  </a:cxn>
                  <a:cxn ang="0">
                    <a:pos x="44" y="9"/>
                  </a:cxn>
                </a:cxnLst>
                <a:rect l="0" t="0" r="r" b="b"/>
                <a:pathLst>
                  <a:path w="45" h="20">
                    <a:moveTo>
                      <a:pt x="44" y="9"/>
                    </a:moveTo>
                    <a:lnTo>
                      <a:pt x="12" y="9"/>
                    </a:lnTo>
                    <a:lnTo>
                      <a:pt x="12" y="0"/>
                    </a:lnTo>
                    <a:lnTo>
                      <a:pt x="0" y="0"/>
                    </a:lnTo>
                    <a:lnTo>
                      <a:pt x="0" y="19"/>
                    </a:lnTo>
                    <a:lnTo>
                      <a:pt x="12" y="19"/>
                    </a:lnTo>
                    <a:lnTo>
                      <a:pt x="12" y="9"/>
                    </a:lnTo>
                    <a:lnTo>
                      <a:pt x="44" y="9"/>
                    </a:lnTo>
                    <a:lnTo>
                      <a:pt x="44" y="9"/>
                    </a:lnTo>
                  </a:path>
                </a:pathLst>
              </a:custGeom>
              <a:solidFill>
                <a:srgbClr val="000000"/>
              </a:solidFill>
              <a:ln w="12699" cap="rnd" cmpd="sng">
                <a:solidFill>
                  <a:srgbClr val="727272"/>
                </a:solidFill>
                <a:prstDash val="solid"/>
                <a:round/>
                <a:headEnd/>
                <a:tailEnd/>
              </a:ln>
              <a:effectLst/>
            </p:spPr>
            <p:txBody>
              <a:bodyPr/>
              <a:lstStyle/>
              <a:p>
                <a:endParaRPr lang="en-US"/>
              </a:p>
            </p:txBody>
          </p:sp>
          <p:sp>
            <p:nvSpPr>
              <p:cNvPr id="161124" name="Freeform 356"/>
              <p:cNvSpPr>
                <a:spLocks/>
              </p:cNvSpPr>
              <p:nvPr/>
            </p:nvSpPr>
            <p:spPr bwMode="auto">
              <a:xfrm>
                <a:off x="2618" y="2744"/>
                <a:ext cx="226" cy="18"/>
              </a:xfrm>
              <a:custGeom>
                <a:avLst/>
                <a:gdLst/>
                <a:ahLst/>
                <a:cxnLst>
                  <a:cxn ang="0">
                    <a:pos x="2" y="0"/>
                  </a:cxn>
                  <a:cxn ang="0">
                    <a:pos x="225" y="3"/>
                  </a:cxn>
                  <a:cxn ang="0">
                    <a:pos x="225" y="17"/>
                  </a:cxn>
                  <a:cxn ang="0">
                    <a:pos x="0" y="17"/>
                  </a:cxn>
                  <a:cxn ang="0">
                    <a:pos x="0" y="3"/>
                  </a:cxn>
                  <a:cxn ang="0">
                    <a:pos x="2" y="0"/>
                  </a:cxn>
                  <a:cxn ang="0">
                    <a:pos x="2" y="0"/>
                  </a:cxn>
                </a:cxnLst>
                <a:rect l="0" t="0" r="r" b="b"/>
                <a:pathLst>
                  <a:path w="226" h="18">
                    <a:moveTo>
                      <a:pt x="2" y="0"/>
                    </a:moveTo>
                    <a:lnTo>
                      <a:pt x="225" y="3"/>
                    </a:lnTo>
                    <a:lnTo>
                      <a:pt x="225" y="17"/>
                    </a:lnTo>
                    <a:lnTo>
                      <a:pt x="0" y="17"/>
                    </a:lnTo>
                    <a:lnTo>
                      <a:pt x="0" y="3"/>
                    </a:lnTo>
                    <a:lnTo>
                      <a:pt x="2" y="0"/>
                    </a:lnTo>
                    <a:lnTo>
                      <a:pt x="2" y="0"/>
                    </a:lnTo>
                  </a:path>
                </a:pathLst>
              </a:custGeom>
              <a:solidFill>
                <a:srgbClr val="5F5F5F"/>
              </a:solidFill>
              <a:ln w="9525" cap="rnd">
                <a:noFill/>
                <a:round/>
                <a:headEnd/>
                <a:tailEnd/>
              </a:ln>
              <a:effectLst/>
            </p:spPr>
            <p:txBody>
              <a:bodyPr/>
              <a:lstStyle/>
              <a:p>
                <a:endParaRPr lang="en-US"/>
              </a:p>
            </p:txBody>
          </p:sp>
          <p:sp>
            <p:nvSpPr>
              <p:cNvPr id="161125" name="Freeform 357"/>
              <p:cNvSpPr>
                <a:spLocks/>
              </p:cNvSpPr>
              <p:nvPr/>
            </p:nvSpPr>
            <p:spPr bwMode="auto">
              <a:xfrm>
                <a:off x="2618" y="2720"/>
                <a:ext cx="226" cy="26"/>
              </a:xfrm>
              <a:custGeom>
                <a:avLst/>
                <a:gdLst/>
                <a:ahLst/>
                <a:cxnLst>
                  <a:cxn ang="0">
                    <a:pos x="7" y="0"/>
                  </a:cxn>
                  <a:cxn ang="0">
                    <a:pos x="0" y="25"/>
                  </a:cxn>
                  <a:cxn ang="0">
                    <a:pos x="225" y="25"/>
                  </a:cxn>
                  <a:cxn ang="0">
                    <a:pos x="214" y="0"/>
                  </a:cxn>
                  <a:cxn ang="0">
                    <a:pos x="7" y="0"/>
                  </a:cxn>
                  <a:cxn ang="0">
                    <a:pos x="7" y="0"/>
                  </a:cxn>
                </a:cxnLst>
                <a:rect l="0" t="0" r="r" b="b"/>
                <a:pathLst>
                  <a:path w="226" h="26">
                    <a:moveTo>
                      <a:pt x="7" y="0"/>
                    </a:moveTo>
                    <a:lnTo>
                      <a:pt x="0" y="25"/>
                    </a:lnTo>
                    <a:lnTo>
                      <a:pt x="225" y="25"/>
                    </a:lnTo>
                    <a:lnTo>
                      <a:pt x="214" y="0"/>
                    </a:lnTo>
                    <a:lnTo>
                      <a:pt x="7" y="0"/>
                    </a:lnTo>
                    <a:lnTo>
                      <a:pt x="7" y="0"/>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126" name="Freeform 358"/>
              <p:cNvSpPr>
                <a:spLocks/>
              </p:cNvSpPr>
              <p:nvPr/>
            </p:nvSpPr>
            <p:spPr bwMode="auto">
              <a:xfrm>
                <a:off x="2793" y="2722"/>
                <a:ext cx="40" cy="21"/>
              </a:xfrm>
              <a:custGeom>
                <a:avLst/>
                <a:gdLst/>
                <a:ahLst/>
                <a:cxnLst>
                  <a:cxn ang="0">
                    <a:pos x="0" y="0"/>
                  </a:cxn>
                  <a:cxn ang="0">
                    <a:pos x="2" y="20"/>
                  </a:cxn>
                  <a:cxn ang="0">
                    <a:pos x="39" y="20"/>
                  </a:cxn>
                  <a:cxn ang="0">
                    <a:pos x="31" y="0"/>
                  </a:cxn>
                  <a:cxn ang="0">
                    <a:pos x="0" y="0"/>
                  </a:cxn>
                  <a:cxn ang="0">
                    <a:pos x="0" y="0"/>
                  </a:cxn>
                </a:cxnLst>
                <a:rect l="0" t="0" r="r" b="b"/>
                <a:pathLst>
                  <a:path w="40" h="21">
                    <a:moveTo>
                      <a:pt x="0" y="0"/>
                    </a:moveTo>
                    <a:lnTo>
                      <a:pt x="2" y="20"/>
                    </a:lnTo>
                    <a:lnTo>
                      <a:pt x="39" y="20"/>
                    </a:lnTo>
                    <a:lnTo>
                      <a:pt x="31"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27" name="Freeform 359"/>
              <p:cNvSpPr>
                <a:spLocks/>
              </p:cNvSpPr>
              <p:nvPr/>
            </p:nvSpPr>
            <p:spPr bwMode="auto">
              <a:xfrm>
                <a:off x="2761" y="2722"/>
                <a:ext cx="31" cy="21"/>
              </a:xfrm>
              <a:custGeom>
                <a:avLst/>
                <a:gdLst/>
                <a:ahLst/>
                <a:cxnLst>
                  <a:cxn ang="0">
                    <a:pos x="0" y="0"/>
                  </a:cxn>
                  <a:cxn ang="0">
                    <a:pos x="2" y="12"/>
                  </a:cxn>
                  <a:cxn ang="0">
                    <a:pos x="8" y="12"/>
                  </a:cxn>
                  <a:cxn ang="0">
                    <a:pos x="8" y="14"/>
                  </a:cxn>
                  <a:cxn ang="0">
                    <a:pos x="2" y="14"/>
                  </a:cxn>
                  <a:cxn ang="0">
                    <a:pos x="3" y="20"/>
                  </a:cxn>
                  <a:cxn ang="0">
                    <a:pos x="30" y="20"/>
                  </a:cxn>
                  <a:cxn ang="0">
                    <a:pos x="28" y="14"/>
                  </a:cxn>
                  <a:cxn ang="0">
                    <a:pos x="23" y="14"/>
                  </a:cxn>
                  <a:cxn ang="0">
                    <a:pos x="23" y="12"/>
                  </a:cxn>
                  <a:cxn ang="0">
                    <a:pos x="28" y="12"/>
                  </a:cxn>
                  <a:cxn ang="0">
                    <a:pos x="25" y="0"/>
                  </a:cxn>
                  <a:cxn ang="0">
                    <a:pos x="0" y="0"/>
                  </a:cxn>
                  <a:cxn ang="0">
                    <a:pos x="0" y="0"/>
                  </a:cxn>
                </a:cxnLst>
                <a:rect l="0" t="0" r="r" b="b"/>
                <a:pathLst>
                  <a:path w="31" h="21">
                    <a:moveTo>
                      <a:pt x="0" y="0"/>
                    </a:moveTo>
                    <a:lnTo>
                      <a:pt x="2" y="12"/>
                    </a:lnTo>
                    <a:lnTo>
                      <a:pt x="8" y="12"/>
                    </a:lnTo>
                    <a:lnTo>
                      <a:pt x="8" y="14"/>
                    </a:lnTo>
                    <a:lnTo>
                      <a:pt x="2" y="14"/>
                    </a:lnTo>
                    <a:lnTo>
                      <a:pt x="3" y="20"/>
                    </a:lnTo>
                    <a:lnTo>
                      <a:pt x="30" y="20"/>
                    </a:lnTo>
                    <a:lnTo>
                      <a:pt x="28" y="14"/>
                    </a:lnTo>
                    <a:lnTo>
                      <a:pt x="23" y="14"/>
                    </a:lnTo>
                    <a:lnTo>
                      <a:pt x="23" y="12"/>
                    </a:lnTo>
                    <a:lnTo>
                      <a:pt x="28" y="12"/>
                    </a:lnTo>
                    <a:lnTo>
                      <a:pt x="25"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28" name="Freeform 360"/>
              <p:cNvSpPr>
                <a:spLocks/>
              </p:cNvSpPr>
              <p:nvPr/>
            </p:nvSpPr>
            <p:spPr bwMode="auto">
              <a:xfrm>
                <a:off x="2628" y="2722"/>
                <a:ext cx="128" cy="21"/>
              </a:xfrm>
              <a:custGeom>
                <a:avLst/>
                <a:gdLst/>
                <a:ahLst/>
                <a:cxnLst>
                  <a:cxn ang="0">
                    <a:pos x="4" y="0"/>
                  </a:cxn>
                  <a:cxn ang="0">
                    <a:pos x="4" y="3"/>
                  </a:cxn>
                  <a:cxn ang="0">
                    <a:pos x="8" y="3"/>
                  </a:cxn>
                  <a:cxn ang="0">
                    <a:pos x="7" y="8"/>
                  </a:cxn>
                  <a:cxn ang="0">
                    <a:pos x="2" y="8"/>
                  </a:cxn>
                  <a:cxn ang="0">
                    <a:pos x="0" y="17"/>
                  </a:cxn>
                  <a:cxn ang="0">
                    <a:pos x="7" y="17"/>
                  </a:cxn>
                  <a:cxn ang="0">
                    <a:pos x="6" y="20"/>
                  </a:cxn>
                  <a:cxn ang="0">
                    <a:pos x="99" y="20"/>
                  </a:cxn>
                  <a:cxn ang="0">
                    <a:pos x="99" y="17"/>
                  </a:cxn>
                  <a:cxn ang="0">
                    <a:pos x="117" y="17"/>
                  </a:cxn>
                  <a:cxn ang="0">
                    <a:pos x="118" y="15"/>
                  </a:cxn>
                  <a:cxn ang="0">
                    <a:pos x="123" y="16"/>
                  </a:cxn>
                  <a:cxn ang="0">
                    <a:pos x="123" y="8"/>
                  </a:cxn>
                  <a:cxn ang="0">
                    <a:pos x="127" y="8"/>
                  </a:cxn>
                  <a:cxn ang="0">
                    <a:pos x="127" y="0"/>
                  </a:cxn>
                  <a:cxn ang="0">
                    <a:pos x="4" y="0"/>
                  </a:cxn>
                  <a:cxn ang="0">
                    <a:pos x="4" y="0"/>
                  </a:cxn>
                </a:cxnLst>
                <a:rect l="0" t="0" r="r" b="b"/>
                <a:pathLst>
                  <a:path w="128" h="21">
                    <a:moveTo>
                      <a:pt x="4" y="0"/>
                    </a:moveTo>
                    <a:lnTo>
                      <a:pt x="4" y="3"/>
                    </a:lnTo>
                    <a:lnTo>
                      <a:pt x="8" y="3"/>
                    </a:lnTo>
                    <a:lnTo>
                      <a:pt x="7" y="8"/>
                    </a:lnTo>
                    <a:lnTo>
                      <a:pt x="2" y="8"/>
                    </a:lnTo>
                    <a:lnTo>
                      <a:pt x="0" y="17"/>
                    </a:lnTo>
                    <a:lnTo>
                      <a:pt x="7" y="17"/>
                    </a:lnTo>
                    <a:lnTo>
                      <a:pt x="6" y="20"/>
                    </a:lnTo>
                    <a:lnTo>
                      <a:pt x="99" y="20"/>
                    </a:lnTo>
                    <a:lnTo>
                      <a:pt x="99" y="17"/>
                    </a:lnTo>
                    <a:lnTo>
                      <a:pt x="117" y="17"/>
                    </a:lnTo>
                    <a:lnTo>
                      <a:pt x="118" y="15"/>
                    </a:lnTo>
                    <a:lnTo>
                      <a:pt x="123" y="16"/>
                    </a:lnTo>
                    <a:lnTo>
                      <a:pt x="123" y="8"/>
                    </a:lnTo>
                    <a:lnTo>
                      <a:pt x="127" y="8"/>
                    </a:lnTo>
                    <a:lnTo>
                      <a:pt x="127" y="0"/>
                    </a:lnTo>
                    <a:lnTo>
                      <a:pt x="4" y="0"/>
                    </a:lnTo>
                    <a:lnTo>
                      <a:pt x="4" y="0"/>
                    </a:lnTo>
                  </a:path>
                </a:pathLst>
              </a:custGeom>
              <a:solidFill>
                <a:srgbClr val="808080"/>
              </a:solidFill>
              <a:ln w="9525" cap="rnd">
                <a:noFill/>
                <a:round/>
                <a:headEnd/>
                <a:tailEnd/>
              </a:ln>
              <a:effectLst/>
            </p:spPr>
            <p:txBody>
              <a:bodyPr/>
              <a:lstStyle/>
              <a:p>
                <a:endParaRPr lang="en-US"/>
              </a:p>
            </p:txBody>
          </p:sp>
          <p:sp>
            <p:nvSpPr>
              <p:cNvPr id="161129" name="Freeform 361"/>
              <p:cNvSpPr>
                <a:spLocks/>
              </p:cNvSpPr>
              <p:nvPr/>
            </p:nvSpPr>
            <p:spPr bwMode="auto">
              <a:xfrm>
                <a:off x="2679" y="2654"/>
                <a:ext cx="100" cy="28"/>
              </a:xfrm>
              <a:custGeom>
                <a:avLst/>
                <a:gdLst/>
                <a:ahLst/>
                <a:cxnLst>
                  <a:cxn ang="0">
                    <a:pos x="18" y="0"/>
                  </a:cxn>
                  <a:cxn ang="0">
                    <a:pos x="80" y="0"/>
                  </a:cxn>
                  <a:cxn ang="0">
                    <a:pos x="92" y="3"/>
                  </a:cxn>
                  <a:cxn ang="0">
                    <a:pos x="99" y="25"/>
                  </a:cxn>
                  <a:cxn ang="0">
                    <a:pos x="96" y="27"/>
                  </a:cxn>
                  <a:cxn ang="0">
                    <a:pos x="1" y="27"/>
                  </a:cxn>
                  <a:cxn ang="0">
                    <a:pos x="0" y="25"/>
                  </a:cxn>
                  <a:cxn ang="0">
                    <a:pos x="3" y="3"/>
                  </a:cxn>
                  <a:cxn ang="0">
                    <a:pos x="18" y="0"/>
                  </a:cxn>
                  <a:cxn ang="0">
                    <a:pos x="18" y="0"/>
                  </a:cxn>
                </a:cxnLst>
                <a:rect l="0" t="0" r="r" b="b"/>
                <a:pathLst>
                  <a:path w="100" h="28">
                    <a:moveTo>
                      <a:pt x="18" y="0"/>
                    </a:moveTo>
                    <a:lnTo>
                      <a:pt x="80" y="0"/>
                    </a:lnTo>
                    <a:lnTo>
                      <a:pt x="92" y="3"/>
                    </a:lnTo>
                    <a:lnTo>
                      <a:pt x="99" y="25"/>
                    </a:lnTo>
                    <a:lnTo>
                      <a:pt x="96" y="27"/>
                    </a:lnTo>
                    <a:lnTo>
                      <a:pt x="1" y="27"/>
                    </a:lnTo>
                    <a:lnTo>
                      <a:pt x="0" y="25"/>
                    </a:lnTo>
                    <a:lnTo>
                      <a:pt x="3" y="3"/>
                    </a:lnTo>
                    <a:lnTo>
                      <a:pt x="18" y="0"/>
                    </a:lnTo>
                    <a:lnTo>
                      <a:pt x="18" y="0"/>
                    </a:lnTo>
                  </a:path>
                </a:pathLst>
              </a:custGeom>
              <a:solidFill>
                <a:srgbClr val="C0C0C0"/>
              </a:solidFill>
              <a:ln w="12699" cap="rnd" cmpd="sng">
                <a:solidFill>
                  <a:srgbClr val="C0C0C0"/>
                </a:solidFill>
                <a:prstDash val="solid"/>
                <a:round/>
                <a:headEnd/>
                <a:tailEnd/>
              </a:ln>
              <a:effectLst/>
            </p:spPr>
            <p:txBody>
              <a:bodyPr/>
              <a:lstStyle/>
              <a:p>
                <a:endParaRPr lang="en-US"/>
              </a:p>
            </p:txBody>
          </p:sp>
          <p:sp>
            <p:nvSpPr>
              <p:cNvPr id="161130" name="Freeform 362"/>
              <p:cNvSpPr>
                <a:spLocks/>
              </p:cNvSpPr>
              <p:nvPr/>
            </p:nvSpPr>
            <p:spPr bwMode="auto">
              <a:xfrm>
                <a:off x="2693" y="2635"/>
                <a:ext cx="68" cy="43"/>
              </a:xfrm>
              <a:custGeom>
                <a:avLst/>
                <a:gdLst/>
                <a:ahLst/>
                <a:cxnLst>
                  <a:cxn ang="0">
                    <a:pos x="64" y="18"/>
                  </a:cxn>
                  <a:cxn ang="0">
                    <a:pos x="60" y="16"/>
                  </a:cxn>
                  <a:cxn ang="0">
                    <a:pos x="57" y="10"/>
                  </a:cxn>
                  <a:cxn ang="0">
                    <a:pos x="53" y="8"/>
                  </a:cxn>
                  <a:cxn ang="0">
                    <a:pos x="50" y="4"/>
                  </a:cxn>
                  <a:cxn ang="0">
                    <a:pos x="45" y="2"/>
                  </a:cxn>
                  <a:cxn ang="0">
                    <a:pos x="41" y="1"/>
                  </a:cxn>
                  <a:cxn ang="0">
                    <a:pos x="36" y="1"/>
                  </a:cxn>
                  <a:cxn ang="0">
                    <a:pos x="34" y="0"/>
                  </a:cxn>
                  <a:cxn ang="0">
                    <a:pos x="29" y="1"/>
                  </a:cxn>
                  <a:cxn ang="0">
                    <a:pos x="24" y="1"/>
                  </a:cxn>
                  <a:cxn ang="0">
                    <a:pos x="20" y="2"/>
                  </a:cxn>
                  <a:cxn ang="0">
                    <a:pos x="17" y="4"/>
                  </a:cxn>
                  <a:cxn ang="0">
                    <a:pos x="12" y="8"/>
                  </a:cxn>
                  <a:cxn ang="0">
                    <a:pos x="9" y="12"/>
                  </a:cxn>
                  <a:cxn ang="0">
                    <a:pos x="6" y="17"/>
                  </a:cxn>
                  <a:cxn ang="0">
                    <a:pos x="2" y="21"/>
                  </a:cxn>
                  <a:cxn ang="0">
                    <a:pos x="0" y="26"/>
                  </a:cxn>
                  <a:cxn ang="0">
                    <a:pos x="1" y="31"/>
                  </a:cxn>
                  <a:cxn ang="0">
                    <a:pos x="2" y="35"/>
                  </a:cxn>
                  <a:cxn ang="0">
                    <a:pos x="7" y="37"/>
                  </a:cxn>
                  <a:cxn ang="0">
                    <a:pos x="12" y="39"/>
                  </a:cxn>
                  <a:cxn ang="0">
                    <a:pos x="19" y="40"/>
                  </a:cxn>
                  <a:cxn ang="0">
                    <a:pos x="26" y="42"/>
                  </a:cxn>
                  <a:cxn ang="0">
                    <a:pos x="34" y="42"/>
                  </a:cxn>
                  <a:cxn ang="0">
                    <a:pos x="40" y="42"/>
                  </a:cxn>
                  <a:cxn ang="0">
                    <a:pos x="47" y="40"/>
                  </a:cxn>
                  <a:cxn ang="0">
                    <a:pos x="54" y="39"/>
                  </a:cxn>
                  <a:cxn ang="0">
                    <a:pos x="59" y="37"/>
                  </a:cxn>
                  <a:cxn ang="0">
                    <a:pos x="63" y="33"/>
                  </a:cxn>
                  <a:cxn ang="0">
                    <a:pos x="65" y="29"/>
                  </a:cxn>
                  <a:cxn ang="0">
                    <a:pos x="67" y="24"/>
                  </a:cxn>
                  <a:cxn ang="0">
                    <a:pos x="64" y="18"/>
                  </a:cxn>
                  <a:cxn ang="0">
                    <a:pos x="64" y="18"/>
                  </a:cxn>
                </a:cxnLst>
                <a:rect l="0" t="0" r="r" b="b"/>
                <a:pathLst>
                  <a:path w="68" h="43">
                    <a:moveTo>
                      <a:pt x="64" y="18"/>
                    </a:moveTo>
                    <a:lnTo>
                      <a:pt x="60" y="16"/>
                    </a:lnTo>
                    <a:lnTo>
                      <a:pt x="57" y="10"/>
                    </a:lnTo>
                    <a:lnTo>
                      <a:pt x="53" y="8"/>
                    </a:lnTo>
                    <a:lnTo>
                      <a:pt x="50" y="4"/>
                    </a:lnTo>
                    <a:lnTo>
                      <a:pt x="45" y="2"/>
                    </a:lnTo>
                    <a:lnTo>
                      <a:pt x="41" y="1"/>
                    </a:lnTo>
                    <a:lnTo>
                      <a:pt x="36" y="1"/>
                    </a:lnTo>
                    <a:lnTo>
                      <a:pt x="34" y="0"/>
                    </a:lnTo>
                    <a:lnTo>
                      <a:pt x="29" y="1"/>
                    </a:lnTo>
                    <a:lnTo>
                      <a:pt x="24" y="1"/>
                    </a:lnTo>
                    <a:lnTo>
                      <a:pt x="20" y="2"/>
                    </a:lnTo>
                    <a:lnTo>
                      <a:pt x="17" y="4"/>
                    </a:lnTo>
                    <a:lnTo>
                      <a:pt x="12" y="8"/>
                    </a:lnTo>
                    <a:lnTo>
                      <a:pt x="9" y="12"/>
                    </a:lnTo>
                    <a:lnTo>
                      <a:pt x="6" y="17"/>
                    </a:lnTo>
                    <a:lnTo>
                      <a:pt x="2" y="21"/>
                    </a:lnTo>
                    <a:lnTo>
                      <a:pt x="0" y="26"/>
                    </a:lnTo>
                    <a:lnTo>
                      <a:pt x="1" y="31"/>
                    </a:lnTo>
                    <a:lnTo>
                      <a:pt x="2" y="35"/>
                    </a:lnTo>
                    <a:lnTo>
                      <a:pt x="7" y="37"/>
                    </a:lnTo>
                    <a:lnTo>
                      <a:pt x="12" y="39"/>
                    </a:lnTo>
                    <a:lnTo>
                      <a:pt x="19" y="40"/>
                    </a:lnTo>
                    <a:lnTo>
                      <a:pt x="26" y="42"/>
                    </a:lnTo>
                    <a:lnTo>
                      <a:pt x="34" y="42"/>
                    </a:lnTo>
                    <a:lnTo>
                      <a:pt x="40" y="42"/>
                    </a:lnTo>
                    <a:lnTo>
                      <a:pt x="47" y="40"/>
                    </a:lnTo>
                    <a:lnTo>
                      <a:pt x="54" y="39"/>
                    </a:lnTo>
                    <a:lnTo>
                      <a:pt x="59" y="37"/>
                    </a:lnTo>
                    <a:lnTo>
                      <a:pt x="63" y="33"/>
                    </a:lnTo>
                    <a:lnTo>
                      <a:pt x="65" y="29"/>
                    </a:lnTo>
                    <a:lnTo>
                      <a:pt x="67" y="24"/>
                    </a:lnTo>
                    <a:lnTo>
                      <a:pt x="64" y="18"/>
                    </a:lnTo>
                    <a:lnTo>
                      <a:pt x="64" y="18"/>
                    </a:lnTo>
                  </a:path>
                </a:pathLst>
              </a:custGeom>
              <a:solidFill>
                <a:srgbClr val="E1E1E1"/>
              </a:solidFill>
              <a:ln w="9525" cap="rnd">
                <a:noFill/>
                <a:round/>
                <a:headEnd/>
                <a:tailEnd/>
              </a:ln>
              <a:effectLst/>
            </p:spPr>
            <p:txBody>
              <a:bodyPr/>
              <a:lstStyle/>
              <a:p>
                <a:endParaRPr lang="en-US"/>
              </a:p>
            </p:txBody>
          </p:sp>
          <p:sp>
            <p:nvSpPr>
              <p:cNvPr id="161131" name="Freeform 363"/>
              <p:cNvSpPr>
                <a:spLocks/>
              </p:cNvSpPr>
              <p:nvPr/>
            </p:nvSpPr>
            <p:spPr bwMode="auto">
              <a:xfrm>
                <a:off x="2688" y="2625"/>
                <a:ext cx="74" cy="30"/>
              </a:xfrm>
              <a:custGeom>
                <a:avLst/>
                <a:gdLst/>
                <a:ahLst/>
                <a:cxnLst>
                  <a:cxn ang="0">
                    <a:pos x="70" y="13"/>
                  </a:cxn>
                  <a:cxn ang="0">
                    <a:pos x="66" y="18"/>
                  </a:cxn>
                  <a:cxn ang="0">
                    <a:pos x="62" y="20"/>
                  </a:cxn>
                  <a:cxn ang="0">
                    <a:pos x="57" y="24"/>
                  </a:cxn>
                  <a:cxn ang="0">
                    <a:pos x="54" y="26"/>
                  </a:cxn>
                  <a:cxn ang="0">
                    <a:pos x="49" y="27"/>
                  </a:cxn>
                  <a:cxn ang="0">
                    <a:pos x="45" y="29"/>
                  </a:cxn>
                  <a:cxn ang="0">
                    <a:pos x="40" y="29"/>
                  </a:cxn>
                  <a:cxn ang="0">
                    <a:pos x="36" y="29"/>
                  </a:cxn>
                  <a:cxn ang="0">
                    <a:pos x="32" y="29"/>
                  </a:cxn>
                  <a:cxn ang="0">
                    <a:pos x="28" y="29"/>
                  </a:cxn>
                  <a:cxn ang="0">
                    <a:pos x="23" y="27"/>
                  </a:cxn>
                  <a:cxn ang="0">
                    <a:pos x="19" y="26"/>
                  </a:cxn>
                  <a:cxn ang="0">
                    <a:pos x="14" y="24"/>
                  </a:cxn>
                  <a:cxn ang="0">
                    <a:pos x="11" y="20"/>
                  </a:cxn>
                  <a:cxn ang="0">
                    <a:pos x="6" y="18"/>
                  </a:cxn>
                  <a:cxn ang="0">
                    <a:pos x="3" y="13"/>
                  </a:cxn>
                  <a:cxn ang="0">
                    <a:pos x="0" y="11"/>
                  </a:cxn>
                  <a:cxn ang="0">
                    <a:pos x="1" y="9"/>
                  </a:cxn>
                  <a:cxn ang="0">
                    <a:pos x="4" y="6"/>
                  </a:cxn>
                  <a:cxn ang="0">
                    <a:pos x="9" y="4"/>
                  </a:cxn>
                  <a:cxn ang="0">
                    <a:pos x="15" y="2"/>
                  </a:cxn>
                  <a:cxn ang="0">
                    <a:pos x="21" y="2"/>
                  </a:cxn>
                  <a:cxn ang="0">
                    <a:pos x="28" y="2"/>
                  </a:cxn>
                  <a:cxn ang="0">
                    <a:pos x="37" y="0"/>
                  </a:cxn>
                  <a:cxn ang="0">
                    <a:pos x="44" y="2"/>
                  </a:cxn>
                  <a:cxn ang="0">
                    <a:pos x="52" y="2"/>
                  </a:cxn>
                  <a:cxn ang="0">
                    <a:pos x="58" y="3"/>
                  </a:cxn>
                  <a:cxn ang="0">
                    <a:pos x="65" y="4"/>
                  </a:cxn>
                  <a:cxn ang="0">
                    <a:pos x="69" y="6"/>
                  </a:cxn>
                  <a:cxn ang="0">
                    <a:pos x="73" y="9"/>
                  </a:cxn>
                  <a:cxn ang="0">
                    <a:pos x="73" y="12"/>
                  </a:cxn>
                  <a:cxn ang="0">
                    <a:pos x="70" y="13"/>
                  </a:cxn>
                  <a:cxn ang="0">
                    <a:pos x="70" y="13"/>
                  </a:cxn>
                </a:cxnLst>
                <a:rect l="0" t="0" r="r" b="b"/>
                <a:pathLst>
                  <a:path w="74" h="30">
                    <a:moveTo>
                      <a:pt x="70" y="13"/>
                    </a:moveTo>
                    <a:lnTo>
                      <a:pt x="66" y="18"/>
                    </a:lnTo>
                    <a:lnTo>
                      <a:pt x="62" y="20"/>
                    </a:lnTo>
                    <a:lnTo>
                      <a:pt x="57" y="24"/>
                    </a:lnTo>
                    <a:lnTo>
                      <a:pt x="54" y="26"/>
                    </a:lnTo>
                    <a:lnTo>
                      <a:pt x="49" y="27"/>
                    </a:lnTo>
                    <a:lnTo>
                      <a:pt x="45" y="29"/>
                    </a:lnTo>
                    <a:lnTo>
                      <a:pt x="40" y="29"/>
                    </a:lnTo>
                    <a:lnTo>
                      <a:pt x="36" y="29"/>
                    </a:lnTo>
                    <a:lnTo>
                      <a:pt x="32" y="29"/>
                    </a:lnTo>
                    <a:lnTo>
                      <a:pt x="28" y="29"/>
                    </a:lnTo>
                    <a:lnTo>
                      <a:pt x="23" y="27"/>
                    </a:lnTo>
                    <a:lnTo>
                      <a:pt x="19" y="26"/>
                    </a:lnTo>
                    <a:lnTo>
                      <a:pt x="14" y="24"/>
                    </a:lnTo>
                    <a:lnTo>
                      <a:pt x="11" y="20"/>
                    </a:lnTo>
                    <a:lnTo>
                      <a:pt x="6" y="18"/>
                    </a:lnTo>
                    <a:lnTo>
                      <a:pt x="3" y="13"/>
                    </a:lnTo>
                    <a:lnTo>
                      <a:pt x="0" y="11"/>
                    </a:lnTo>
                    <a:lnTo>
                      <a:pt x="1" y="9"/>
                    </a:lnTo>
                    <a:lnTo>
                      <a:pt x="4" y="6"/>
                    </a:lnTo>
                    <a:lnTo>
                      <a:pt x="9" y="4"/>
                    </a:lnTo>
                    <a:lnTo>
                      <a:pt x="15" y="2"/>
                    </a:lnTo>
                    <a:lnTo>
                      <a:pt x="21" y="2"/>
                    </a:lnTo>
                    <a:lnTo>
                      <a:pt x="28" y="2"/>
                    </a:lnTo>
                    <a:lnTo>
                      <a:pt x="37" y="0"/>
                    </a:lnTo>
                    <a:lnTo>
                      <a:pt x="44" y="2"/>
                    </a:lnTo>
                    <a:lnTo>
                      <a:pt x="52" y="2"/>
                    </a:lnTo>
                    <a:lnTo>
                      <a:pt x="58" y="3"/>
                    </a:lnTo>
                    <a:lnTo>
                      <a:pt x="65" y="4"/>
                    </a:lnTo>
                    <a:lnTo>
                      <a:pt x="69" y="6"/>
                    </a:lnTo>
                    <a:lnTo>
                      <a:pt x="73" y="9"/>
                    </a:lnTo>
                    <a:lnTo>
                      <a:pt x="73" y="12"/>
                    </a:lnTo>
                    <a:lnTo>
                      <a:pt x="70" y="13"/>
                    </a:lnTo>
                    <a:lnTo>
                      <a:pt x="70" y="13"/>
                    </a:lnTo>
                  </a:path>
                </a:pathLst>
              </a:custGeom>
              <a:solidFill>
                <a:srgbClr val="808080"/>
              </a:solidFill>
              <a:ln w="9525" cap="rnd">
                <a:noFill/>
                <a:round/>
                <a:headEnd/>
                <a:tailEnd/>
              </a:ln>
              <a:effectLst/>
            </p:spPr>
            <p:txBody>
              <a:bodyPr/>
              <a:lstStyle/>
              <a:p>
                <a:endParaRPr lang="en-US"/>
              </a:p>
            </p:txBody>
          </p:sp>
          <p:sp>
            <p:nvSpPr>
              <p:cNvPr id="161132" name="Freeform 364"/>
              <p:cNvSpPr>
                <a:spLocks/>
              </p:cNvSpPr>
              <p:nvPr/>
            </p:nvSpPr>
            <p:spPr bwMode="auto">
              <a:xfrm>
                <a:off x="2681" y="2659"/>
                <a:ext cx="92" cy="22"/>
              </a:xfrm>
              <a:custGeom>
                <a:avLst/>
                <a:gdLst/>
                <a:ahLst/>
                <a:cxnLst>
                  <a:cxn ang="0">
                    <a:pos x="2" y="0"/>
                  </a:cxn>
                  <a:cxn ang="0">
                    <a:pos x="0" y="21"/>
                  </a:cxn>
                  <a:cxn ang="0">
                    <a:pos x="91" y="21"/>
                  </a:cxn>
                  <a:cxn ang="0">
                    <a:pos x="89" y="18"/>
                  </a:cxn>
                  <a:cxn ang="0">
                    <a:pos x="2" y="18"/>
                  </a:cxn>
                  <a:cxn ang="0">
                    <a:pos x="2" y="1"/>
                  </a:cxn>
                  <a:cxn ang="0">
                    <a:pos x="2" y="0"/>
                  </a:cxn>
                  <a:cxn ang="0">
                    <a:pos x="2" y="0"/>
                  </a:cxn>
                </a:cxnLst>
                <a:rect l="0" t="0" r="r" b="b"/>
                <a:pathLst>
                  <a:path w="92" h="22">
                    <a:moveTo>
                      <a:pt x="2" y="0"/>
                    </a:moveTo>
                    <a:lnTo>
                      <a:pt x="0" y="21"/>
                    </a:lnTo>
                    <a:lnTo>
                      <a:pt x="91" y="21"/>
                    </a:lnTo>
                    <a:lnTo>
                      <a:pt x="89" y="18"/>
                    </a:lnTo>
                    <a:lnTo>
                      <a:pt x="2" y="18"/>
                    </a:lnTo>
                    <a:lnTo>
                      <a:pt x="2" y="1"/>
                    </a:lnTo>
                    <a:lnTo>
                      <a:pt x="2" y="0"/>
                    </a:lnTo>
                    <a:lnTo>
                      <a:pt x="2" y="0"/>
                    </a:lnTo>
                  </a:path>
                </a:pathLst>
              </a:custGeom>
              <a:solidFill>
                <a:srgbClr val="808080"/>
              </a:solidFill>
              <a:ln w="9525" cap="rnd">
                <a:noFill/>
                <a:round/>
                <a:headEnd/>
                <a:tailEnd/>
              </a:ln>
              <a:effectLst/>
            </p:spPr>
            <p:txBody>
              <a:bodyPr/>
              <a:lstStyle/>
              <a:p>
                <a:endParaRPr lang="en-US"/>
              </a:p>
            </p:txBody>
          </p:sp>
          <p:sp>
            <p:nvSpPr>
              <p:cNvPr id="161133" name="Freeform 365"/>
              <p:cNvSpPr>
                <a:spLocks/>
              </p:cNvSpPr>
              <p:nvPr/>
            </p:nvSpPr>
            <p:spPr bwMode="auto">
              <a:xfrm>
                <a:off x="2656" y="2548"/>
                <a:ext cx="140" cy="100"/>
              </a:xfrm>
              <a:custGeom>
                <a:avLst/>
                <a:gdLst/>
                <a:ahLst/>
                <a:cxnLst>
                  <a:cxn ang="0">
                    <a:pos x="0" y="92"/>
                  </a:cxn>
                  <a:cxn ang="0">
                    <a:pos x="0" y="94"/>
                  </a:cxn>
                  <a:cxn ang="0">
                    <a:pos x="0" y="96"/>
                  </a:cxn>
                  <a:cxn ang="0">
                    <a:pos x="0" y="97"/>
                  </a:cxn>
                  <a:cxn ang="0">
                    <a:pos x="1" y="97"/>
                  </a:cxn>
                  <a:cxn ang="0">
                    <a:pos x="1" y="99"/>
                  </a:cxn>
                  <a:cxn ang="0">
                    <a:pos x="2" y="99"/>
                  </a:cxn>
                  <a:cxn ang="0">
                    <a:pos x="4" y="99"/>
                  </a:cxn>
                  <a:cxn ang="0">
                    <a:pos x="6" y="99"/>
                  </a:cxn>
                  <a:cxn ang="0">
                    <a:pos x="131" y="99"/>
                  </a:cxn>
                  <a:cxn ang="0">
                    <a:pos x="131" y="99"/>
                  </a:cxn>
                  <a:cxn ang="0">
                    <a:pos x="133" y="99"/>
                  </a:cxn>
                  <a:cxn ang="0">
                    <a:pos x="134" y="99"/>
                  </a:cxn>
                  <a:cxn ang="0">
                    <a:pos x="136" y="97"/>
                  </a:cxn>
                  <a:cxn ang="0">
                    <a:pos x="137" y="96"/>
                  </a:cxn>
                  <a:cxn ang="0">
                    <a:pos x="137" y="96"/>
                  </a:cxn>
                  <a:cxn ang="0">
                    <a:pos x="139" y="94"/>
                  </a:cxn>
                  <a:cxn ang="0">
                    <a:pos x="139" y="5"/>
                  </a:cxn>
                  <a:cxn ang="0">
                    <a:pos x="137" y="5"/>
                  </a:cxn>
                  <a:cxn ang="0">
                    <a:pos x="137" y="3"/>
                  </a:cxn>
                  <a:cxn ang="0">
                    <a:pos x="136" y="3"/>
                  </a:cxn>
                  <a:cxn ang="0">
                    <a:pos x="136" y="2"/>
                  </a:cxn>
                  <a:cxn ang="0">
                    <a:pos x="135" y="2"/>
                  </a:cxn>
                  <a:cxn ang="0">
                    <a:pos x="134" y="2"/>
                  </a:cxn>
                  <a:cxn ang="0">
                    <a:pos x="134" y="1"/>
                  </a:cxn>
                  <a:cxn ang="0">
                    <a:pos x="132" y="1"/>
                  </a:cxn>
                  <a:cxn ang="0">
                    <a:pos x="132" y="0"/>
                  </a:cxn>
                  <a:cxn ang="0">
                    <a:pos x="7" y="0"/>
                  </a:cxn>
                  <a:cxn ang="0">
                    <a:pos x="6" y="1"/>
                  </a:cxn>
                  <a:cxn ang="0">
                    <a:pos x="5" y="1"/>
                  </a:cxn>
                  <a:cxn ang="0">
                    <a:pos x="3" y="1"/>
                  </a:cxn>
                  <a:cxn ang="0">
                    <a:pos x="2" y="1"/>
                  </a:cxn>
                  <a:cxn ang="0">
                    <a:pos x="0" y="2"/>
                  </a:cxn>
                  <a:cxn ang="0">
                    <a:pos x="0" y="4"/>
                  </a:cxn>
                  <a:cxn ang="0">
                    <a:pos x="0" y="92"/>
                  </a:cxn>
                  <a:cxn ang="0">
                    <a:pos x="0" y="92"/>
                  </a:cxn>
                </a:cxnLst>
                <a:rect l="0" t="0" r="r" b="b"/>
                <a:pathLst>
                  <a:path w="140" h="100">
                    <a:moveTo>
                      <a:pt x="0" y="92"/>
                    </a:moveTo>
                    <a:lnTo>
                      <a:pt x="0" y="94"/>
                    </a:lnTo>
                    <a:lnTo>
                      <a:pt x="0" y="96"/>
                    </a:lnTo>
                    <a:lnTo>
                      <a:pt x="0" y="97"/>
                    </a:lnTo>
                    <a:lnTo>
                      <a:pt x="1" y="97"/>
                    </a:lnTo>
                    <a:lnTo>
                      <a:pt x="1" y="99"/>
                    </a:lnTo>
                    <a:lnTo>
                      <a:pt x="2" y="99"/>
                    </a:lnTo>
                    <a:lnTo>
                      <a:pt x="4" y="99"/>
                    </a:lnTo>
                    <a:lnTo>
                      <a:pt x="6" y="99"/>
                    </a:lnTo>
                    <a:lnTo>
                      <a:pt x="131" y="99"/>
                    </a:lnTo>
                    <a:lnTo>
                      <a:pt x="131" y="99"/>
                    </a:lnTo>
                    <a:lnTo>
                      <a:pt x="133" y="99"/>
                    </a:lnTo>
                    <a:lnTo>
                      <a:pt x="134" y="99"/>
                    </a:lnTo>
                    <a:lnTo>
                      <a:pt x="136" y="97"/>
                    </a:lnTo>
                    <a:lnTo>
                      <a:pt x="137" y="96"/>
                    </a:lnTo>
                    <a:lnTo>
                      <a:pt x="137" y="96"/>
                    </a:lnTo>
                    <a:lnTo>
                      <a:pt x="139" y="94"/>
                    </a:lnTo>
                    <a:lnTo>
                      <a:pt x="139" y="5"/>
                    </a:lnTo>
                    <a:lnTo>
                      <a:pt x="137" y="5"/>
                    </a:lnTo>
                    <a:lnTo>
                      <a:pt x="137" y="3"/>
                    </a:lnTo>
                    <a:lnTo>
                      <a:pt x="136" y="3"/>
                    </a:lnTo>
                    <a:lnTo>
                      <a:pt x="136" y="2"/>
                    </a:lnTo>
                    <a:lnTo>
                      <a:pt x="135" y="2"/>
                    </a:lnTo>
                    <a:lnTo>
                      <a:pt x="134" y="2"/>
                    </a:lnTo>
                    <a:lnTo>
                      <a:pt x="134" y="1"/>
                    </a:lnTo>
                    <a:lnTo>
                      <a:pt x="132" y="1"/>
                    </a:lnTo>
                    <a:lnTo>
                      <a:pt x="132" y="0"/>
                    </a:lnTo>
                    <a:lnTo>
                      <a:pt x="7" y="0"/>
                    </a:lnTo>
                    <a:lnTo>
                      <a:pt x="6" y="1"/>
                    </a:lnTo>
                    <a:lnTo>
                      <a:pt x="5" y="1"/>
                    </a:lnTo>
                    <a:lnTo>
                      <a:pt x="3" y="1"/>
                    </a:lnTo>
                    <a:lnTo>
                      <a:pt x="2" y="1"/>
                    </a:lnTo>
                    <a:lnTo>
                      <a:pt x="0" y="2"/>
                    </a:lnTo>
                    <a:lnTo>
                      <a:pt x="0" y="4"/>
                    </a:lnTo>
                    <a:lnTo>
                      <a:pt x="0" y="92"/>
                    </a:lnTo>
                    <a:lnTo>
                      <a:pt x="0" y="92"/>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134" name="Freeform 366"/>
              <p:cNvSpPr>
                <a:spLocks/>
              </p:cNvSpPr>
              <p:nvPr/>
            </p:nvSpPr>
            <p:spPr bwMode="auto">
              <a:xfrm>
                <a:off x="2781" y="2557"/>
                <a:ext cx="19" cy="79"/>
              </a:xfrm>
              <a:custGeom>
                <a:avLst/>
                <a:gdLst/>
                <a:ahLst/>
                <a:cxnLst>
                  <a:cxn ang="0">
                    <a:pos x="15" y="2"/>
                  </a:cxn>
                  <a:cxn ang="0">
                    <a:pos x="13" y="2"/>
                  </a:cxn>
                  <a:cxn ang="0">
                    <a:pos x="13" y="2"/>
                  </a:cxn>
                  <a:cxn ang="0">
                    <a:pos x="13" y="1"/>
                  </a:cxn>
                  <a:cxn ang="0">
                    <a:pos x="11" y="1"/>
                  </a:cxn>
                  <a:cxn ang="0">
                    <a:pos x="9" y="1"/>
                  </a:cxn>
                  <a:cxn ang="0">
                    <a:pos x="9" y="0"/>
                  </a:cxn>
                  <a:cxn ang="0">
                    <a:pos x="0" y="4"/>
                  </a:cxn>
                  <a:cxn ang="0">
                    <a:pos x="0" y="5"/>
                  </a:cxn>
                  <a:cxn ang="0">
                    <a:pos x="4" y="5"/>
                  </a:cxn>
                  <a:cxn ang="0">
                    <a:pos x="4" y="6"/>
                  </a:cxn>
                  <a:cxn ang="0">
                    <a:pos x="6" y="6"/>
                  </a:cxn>
                  <a:cxn ang="0">
                    <a:pos x="6" y="73"/>
                  </a:cxn>
                  <a:cxn ang="0">
                    <a:pos x="18" y="78"/>
                  </a:cxn>
                  <a:cxn ang="0">
                    <a:pos x="15" y="2"/>
                  </a:cxn>
                  <a:cxn ang="0">
                    <a:pos x="15" y="2"/>
                  </a:cxn>
                </a:cxnLst>
                <a:rect l="0" t="0" r="r" b="b"/>
                <a:pathLst>
                  <a:path w="19" h="79">
                    <a:moveTo>
                      <a:pt x="15" y="2"/>
                    </a:moveTo>
                    <a:lnTo>
                      <a:pt x="13" y="2"/>
                    </a:lnTo>
                    <a:lnTo>
                      <a:pt x="13" y="2"/>
                    </a:lnTo>
                    <a:lnTo>
                      <a:pt x="13" y="1"/>
                    </a:lnTo>
                    <a:lnTo>
                      <a:pt x="11" y="1"/>
                    </a:lnTo>
                    <a:lnTo>
                      <a:pt x="9" y="1"/>
                    </a:lnTo>
                    <a:lnTo>
                      <a:pt x="9" y="0"/>
                    </a:lnTo>
                    <a:lnTo>
                      <a:pt x="0" y="4"/>
                    </a:lnTo>
                    <a:lnTo>
                      <a:pt x="0" y="5"/>
                    </a:lnTo>
                    <a:lnTo>
                      <a:pt x="4" y="5"/>
                    </a:lnTo>
                    <a:lnTo>
                      <a:pt x="4" y="6"/>
                    </a:lnTo>
                    <a:lnTo>
                      <a:pt x="6" y="6"/>
                    </a:lnTo>
                    <a:lnTo>
                      <a:pt x="6" y="73"/>
                    </a:lnTo>
                    <a:lnTo>
                      <a:pt x="18" y="78"/>
                    </a:lnTo>
                    <a:lnTo>
                      <a:pt x="15" y="2"/>
                    </a:lnTo>
                    <a:lnTo>
                      <a:pt x="15" y="2"/>
                    </a:lnTo>
                  </a:path>
                </a:pathLst>
              </a:custGeom>
              <a:solidFill>
                <a:srgbClr val="A2A2A2"/>
              </a:solidFill>
              <a:ln w="9525" cap="rnd">
                <a:noFill/>
                <a:round/>
                <a:headEnd/>
                <a:tailEnd/>
              </a:ln>
              <a:effectLst/>
            </p:spPr>
            <p:txBody>
              <a:bodyPr/>
              <a:lstStyle/>
              <a:p>
                <a:endParaRPr lang="en-US"/>
              </a:p>
            </p:txBody>
          </p:sp>
          <p:sp>
            <p:nvSpPr>
              <p:cNvPr id="161135" name="Freeform 367"/>
              <p:cNvSpPr>
                <a:spLocks/>
              </p:cNvSpPr>
              <p:nvPr/>
            </p:nvSpPr>
            <p:spPr bwMode="auto">
              <a:xfrm>
                <a:off x="2669" y="2557"/>
                <a:ext cx="19" cy="82"/>
              </a:xfrm>
              <a:custGeom>
                <a:avLst/>
                <a:gdLst/>
                <a:ahLst/>
                <a:cxnLst>
                  <a:cxn ang="0">
                    <a:pos x="0" y="78"/>
                  </a:cxn>
                  <a:cxn ang="0">
                    <a:pos x="0" y="79"/>
                  </a:cxn>
                  <a:cxn ang="0">
                    <a:pos x="2" y="79"/>
                  </a:cxn>
                  <a:cxn ang="0">
                    <a:pos x="2" y="81"/>
                  </a:cxn>
                  <a:cxn ang="0">
                    <a:pos x="4" y="81"/>
                  </a:cxn>
                  <a:cxn ang="0">
                    <a:pos x="6" y="81"/>
                  </a:cxn>
                  <a:cxn ang="0">
                    <a:pos x="18" y="76"/>
                  </a:cxn>
                  <a:cxn ang="0">
                    <a:pos x="13" y="76"/>
                  </a:cxn>
                  <a:cxn ang="0">
                    <a:pos x="11" y="76"/>
                  </a:cxn>
                  <a:cxn ang="0">
                    <a:pos x="9" y="76"/>
                  </a:cxn>
                  <a:cxn ang="0">
                    <a:pos x="9" y="73"/>
                  </a:cxn>
                  <a:cxn ang="0">
                    <a:pos x="9" y="41"/>
                  </a:cxn>
                  <a:cxn ang="0">
                    <a:pos x="9" y="7"/>
                  </a:cxn>
                  <a:cxn ang="0">
                    <a:pos x="11" y="5"/>
                  </a:cxn>
                  <a:cxn ang="0">
                    <a:pos x="13" y="5"/>
                  </a:cxn>
                  <a:cxn ang="0">
                    <a:pos x="18" y="3"/>
                  </a:cxn>
                  <a:cxn ang="0">
                    <a:pos x="6" y="0"/>
                  </a:cxn>
                  <a:cxn ang="0">
                    <a:pos x="4" y="1"/>
                  </a:cxn>
                  <a:cxn ang="0">
                    <a:pos x="2" y="1"/>
                  </a:cxn>
                  <a:cxn ang="0">
                    <a:pos x="0" y="2"/>
                  </a:cxn>
                  <a:cxn ang="0">
                    <a:pos x="0" y="78"/>
                  </a:cxn>
                  <a:cxn ang="0">
                    <a:pos x="0" y="78"/>
                  </a:cxn>
                  <a:cxn ang="0">
                    <a:pos x="0" y="78"/>
                  </a:cxn>
                </a:cxnLst>
                <a:rect l="0" t="0" r="r" b="b"/>
                <a:pathLst>
                  <a:path w="19" h="82">
                    <a:moveTo>
                      <a:pt x="0" y="78"/>
                    </a:moveTo>
                    <a:lnTo>
                      <a:pt x="0" y="79"/>
                    </a:lnTo>
                    <a:lnTo>
                      <a:pt x="2" y="79"/>
                    </a:lnTo>
                    <a:lnTo>
                      <a:pt x="2" y="81"/>
                    </a:lnTo>
                    <a:lnTo>
                      <a:pt x="4" y="81"/>
                    </a:lnTo>
                    <a:lnTo>
                      <a:pt x="6" y="81"/>
                    </a:lnTo>
                    <a:lnTo>
                      <a:pt x="18" y="76"/>
                    </a:lnTo>
                    <a:lnTo>
                      <a:pt x="13" y="76"/>
                    </a:lnTo>
                    <a:lnTo>
                      <a:pt x="11" y="76"/>
                    </a:lnTo>
                    <a:lnTo>
                      <a:pt x="9" y="76"/>
                    </a:lnTo>
                    <a:lnTo>
                      <a:pt x="9" y="73"/>
                    </a:lnTo>
                    <a:lnTo>
                      <a:pt x="9" y="41"/>
                    </a:lnTo>
                    <a:lnTo>
                      <a:pt x="9" y="7"/>
                    </a:lnTo>
                    <a:lnTo>
                      <a:pt x="11" y="5"/>
                    </a:lnTo>
                    <a:lnTo>
                      <a:pt x="13" y="5"/>
                    </a:lnTo>
                    <a:lnTo>
                      <a:pt x="18" y="3"/>
                    </a:lnTo>
                    <a:lnTo>
                      <a:pt x="6" y="0"/>
                    </a:lnTo>
                    <a:lnTo>
                      <a:pt x="4" y="1"/>
                    </a:lnTo>
                    <a:lnTo>
                      <a:pt x="2" y="1"/>
                    </a:lnTo>
                    <a:lnTo>
                      <a:pt x="0" y="2"/>
                    </a:lnTo>
                    <a:lnTo>
                      <a:pt x="0" y="78"/>
                    </a:lnTo>
                    <a:lnTo>
                      <a:pt x="0" y="78"/>
                    </a:lnTo>
                    <a:lnTo>
                      <a:pt x="0" y="78"/>
                    </a:lnTo>
                  </a:path>
                </a:pathLst>
              </a:custGeom>
              <a:solidFill>
                <a:srgbClr val="5F5F5F"/>
              </a:solidFill>
              <a:ln w="9525" cap="rnd">
                <a:noFill/>
                <a:round/>
                <a:headEnd/>
                <a:tailEnd/>
              </a:ln>
              <a:effectLst/>
            </p:spPr>
            <p:txBody>
              <a:bodyPr/>
              <a:lstStyle/>
              <a:p>
                <a:endParaRPr lang="en-US"/>
              </a:p>
            </p:txBody>
          </p:sp>
          <p:sp>
            <p:nvSpPr>
              <p:cNvPr id="161136" name="Freeform 368"/>
              <p:cNvSpPr>
                <a:spLocks/>
              </p:cNvSpPr>
              <p:nvPr/>
            </p:nvSpPr>
            <p:spPr bwMode="auto">
              <a:xfrm>
                <a:off x="2671" y="2557"/>
                <a:ext cx="115" cy="20"/>
              </a:xfrm>
              <a:custGeom>
                <a:avLst/>
                <a:gdLst/>
                <a:ahLst/>
                <a:cxnLst>
                  <a:cxn ang="0">
                    <a:pos x="0" y="0"/>
                  </a:cxn>
                  <a:cxn ang="0">
                    <a:pos x="0" y="4"/>
                  </a:cxn>
                  <a:cxn ang="0">
                    <a:pos x="1" y="4"/>
                  </a:cxn>
                  <a:cxn ang="0">
                    <a:pos x="1" y="9"/>
                  </a:cxn>
                  <a:cxn ang="0">
                    <a:pos x="2" y="9"/>
                  </a:cxn>
                  <a:cxn ang="0">
                    <a:pos x="2" y="14"/>
                  </a:cxn>
                  <a:cxn ang="0">
                    <a:pos x="4" y="14"/>
                  </a:cxn>
                  <a:cxn ang="0">
                    <a:pos x="4" y="19"/>
                  </a:cxn>
                  <a:cxn ang="0">
                    <a:pos x="5" y="14"/>
                  </a:cxn>
                  <a:cxn ang="0">
                    <a:pos x="108" y="19"/>
                  </a:cxn>
                  <a:cxn ang="0">
                    <a:pos x="114" y="0"/>
                  </a:cxn>
                  <a:cxn ang="0">
                    <a:pos x="0" y="0"/>
                  </a:cxn>
                  <a:cxn ang="0">
                    <a:pos x="0" y="0"/>
                  </a:cxn>
                </a:cxnLst>
                <a:rect l="0" t="0" r="r" b="b"/>
                <a:pathLst>
                  <a:path w="115" h="20">
                    <a:moveTo>
                      <a:pt x="0" y="0"/>
                    </a:moveTo>
                    <a:lnTo>
                      <a:pt x="0" y="4"/>
                    </a:lnTo>
                    <a:lnTo>
                      <a:pt x="1" y="4"/>
                    </a:lnTo>
                    <a:lnTo>
                      <a:pt x="1" y="9"/>
                    </a:lnTo>
                    <a:lnTo>
                      <a:pt x="2" y="9"/>
                    </a:lnTo>
                    <a:lnTo>
                      <a:pt x="2" y="14"/>
                    </a:lnTo>
                    <a:lnTo>
                      <a:pt x="4" y="14"/>
                    </a:lnTo>
                    <a:lnTo>
                      <a:pt x="4" y="19"/>
                    </a:lnTo>
                    <a:lnTo>
                      <a:pt x="5" y="14"/>
                    </a:lnTo>
                    <a:lnTo>
                      <a:pt x="108" y="19"/>
                    </a:lnTo>
                    <a:lnTo>
                      <a:pt x="114"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37" name="Freeform 369" descr="50%"/>
              <p:cNvSpPr>
                <a:spLocks/>
              </p:cNvSpPr>
              <p:nvPr/>
            </p:nvSpPr>
            <p:spPr bwMode="auto">
              <a:xfrm>
                <a:off x="2671" y="2631"/>
                <a:ext cx="119" cy="20"/>
              </a:xfrm>
              <a:custGeom>
                <a:avLst/>
                <a:gdLst/>
                <a:ahLst/>
                <a:cxnLst>
                  <a:cxn ang="0">
                    <a:pos x="114" y="19"/>
                  </a:cxn>
                  <a:cxn ang="0">
                    <a:pos x="115" y="15"/>
                  </a:cxn>
                  <a:cxn ang="0">
                    <a:pos x="118" y="15"/>
                  </a:cxn>
                  <a:cxn ang="0">
                    <a:pos x="113" y="0"/>
                  </a:cxn>
                  <a:cxn ang="0">
                    <a:pos x="111" y="3"/>
                  </a:cxn>
                  <a:cxn ang="0">
                    <a:pos x="110" y="3"/>
                  </a:cxn>
                  <a:cxn ang="0">
                    <a:pos x="109" y="3"/>
                  </a:cxn>
                  <a:cxn ang="0">
                    <a:pos x="5" y="3"/>
                  </a:cxn>
                  <a:cxn ang="0">
                    <a:pos x="0" y="19"/>
                  </a:cxn>
                  <a:cxn ang="0">
                    <a:pos x="114" y="19"/>
                  </a:cxn>
                  <a:cxn ang="0">
                    <a:pos x="114" y="19"/>
                  </a:cxn>
                </a:cxnLst>
                <a:rect l="0" t="0" r="r" b="b"/>
                <a:pathLst>
                  <a:path w="119" h="20">
                    <a:moveTo>
                      <a:pt x="114" y="19"/>
                    </a:moveTo>
                    <a:lnTo>
                      <a:pt x="115" y="15"/>
                    </a:lnTo>
                    <a:lnTo>
                      <a:pt x="118" y="15"/>
                    </a:lnTo>
                    <a:lnTo>
                      <a:pt x="113" y="0"/>
                    </a:lnTo>
                    <a:lnTo>
                      <a:pt x="111" y="3"/>
                    </a:lnTo>
                    <a:lnTo>
                      <a:pt x="110" y="3"/>
                    </a:lnTo>
                    <a:lnTo>
                      <a:pt x="109" y="3"/>
                    </a:lnTo>
                    <a:lnTo>
                      <a:pt x="5" y="3"/>
                    </a:lnTo>
                    <a:lnTo>
                      <a:pt x="0" y="19"/>
                    </a:lnTo>
                    <a:lnTo>
                      <a:pt x="114" y="19"/>
                    </a:lnTo>
                    <a:lnTo>
                      <a:pt x="114" y="19"/>
                    </a:lnTo>
                  </a:path>
                </a:pathLst>
              </a:custGeom>
              <a:pattFill prst="pct50">
                <a:fgClr>
                  <a:srgbClr val="C0C27C"/>
                </a:fgClr>
                <a:bgClr>
                  <a:srgbClr val="E1E1E1"/>
                </a:bgClr>
              </a:pattFill>
              <a:ln w="9525" cap="rnd">
                <a:noFill/>
                <a:round/>
                <a:headEnd/>
                <a:tailEnd/>
              </a:ln>
              <a:effectLst/>
            </p:spPr>
            <p:txBody>
              <a:bodyPr/>
              <a:lstStyle/>
              <a:p>
                <a:endParaRPr lang="en-US"/>
              </a:p>
            </p:txBody>
          </p:sp>
          <p:sp>
            <p:nvSpPr>
              <p:cNvPr id="161138" name="Freeform 370"/>
              <p:cNvSpPr>
                <a:spLocks/>
              </p:cNvSpPr>
              <p:nvPr/>
            </p:nvSpPr>
            <p:spPr bwMode="auto">
              <a:xfrm>
                <a:off x="2672" y="2562"/>
                <a:ext cx="112" cy="73"/>
              </a:xfrm>
              <a:custGeom>
                <a:avLst/>
                <a:gdLst/>
                <a:ahLst/>
                <a:cxnLst>
                  <a:cxn ang="0">
                    <a:pos x="0" y="67"/>
                  </a:cxn>
                  <a:cxn ang="0">
                    <a:pos x="0" y="69"/>
                  </a:cxn>
                  <a:cxn ang="0">
                    <a:pos x="0" y="70"/>
                  </a:cxn>
                  <a:cxn ang="0">
                    <a:pos x="1" y="70"/>
                  </a:cxn>
                  <a:cxn ang="0">
                    <a:pos x="1" y="72"/>
                  </a:cxn>
                  <a:cxn ang="0">
                    <a:pos x="2" y="72"/>
                  </a:cxn>
                  <a:cxn ang="0">
                    <a:pos x="3" y="72"/>
                  </a:cxn>
                  <a:cxn ang="0">
                    <a:pos x="5" y="72"/>
                  </a:cxn>
                  <a:cxn ang="0">
                    <a:pos x="104" y="72"/>
                  </a:cxn>
                  <a:cxn ang="0">
                    <a:pos x="105" y="72"/>
                  </a:cxn>
                  <a:cxn ang="0">
                    <a:pos x="106" y="72"/>
                  </a:cxn>
                  <a:cxn ang="0">
                    <a:pos x="108" y="72"/>
                  </a:cxn>
                  <a:cxn ang="0">
                    <a:pos x="108" y="69"/>
                  </a:cxn>
                  <a:cxn ang="0">
                    <a:pos x="111" y="68"/>
                  </a:cxn>
                  <a:cxn ang="0">
                    <a:pos x="111" y="2"/>
                  </a:cxn>
                  <a:cxn ang="0">
                    <a:pos x="108" y="2"/>
                  </a:cxn>
                  <a:cxn ang="0">
                    <a:pos x="108" y="2"/>
                  </a:cxn>
                  <a:cxn ang="0">
                    <a:pos x="107" y="2"/>
                  </a:cxn>
                  <a:cxn ang="0">
                    <a:pos x="107" y="1"/>
                  </a:cxn>
                  <a:cxn ang="0">
                    <a:pos x="105" y="1"/>
                  </a:cxn>
                  <a:cxn ang="0">
                    <a:pos x="104" y="1"/>
                  </a:cxn>
                  <a:cxn ang="0">
                    <a:pos x="104" y="0"/>
                  </a:cxn>
                  <a:cxn ang="0">
                    <a:pos x="6" y="0"/>
                  </a:cxn>
                  <a:cxn ang="0">
                    <a:pos x="4" y="1"/>
                  </a:cxn>
                  <a:cxn ang="0">
                    <a:pos x="2" y="1"/>
                  </a:cxn>
                  <a:cxn ang="0">
                    <a:pos x="1" y="1"/>
                  </a:cxn>
                  <a:cxn ang="0">
                    <a:pos x="0" y="2"/>
                  </a:cxn>
                  <a:cxn ang="0">
                    <a:pos x="0" y="67"/>
                  </a:cxn>
                  <a:cxn ang="0">
                    <a:pos x="0" y="67"/>
                  </a:cxn>
                </a:cxnLst>
                <a:rect l="0" t="0" r="r" b="b"/>
                <a:pathLst>
                  <a:path w="112" h="73">
                    <a:moveTo>
                      <a:pt x="0" y="67"/>
                    </a:moveTo>
                    <a:lnTo>
                      <a:pt x="0" y="69"/>
                    </a:lnTo>
                    <a:lnTo>
                      <a:pt x="0" y="70"/>
                    </a:lnTo>
                    <a:lnTo>
                      <a:pt x="1" y="70"/>
                    </a:lnTo>
                    <a:lnTo>
                      <a:pt x="1" y="72"/>
                    </a:lnTo>
                    <a:lnTo>
                      <a:pt x="2" y="72"/>
                    </a:lnTo>
                    <a:lnTo>
                      <a:pt x="3" y="72"/>
                    </a:lnTo>
                    <a:lnTo>
                      <a:pt x="5" y="72"/>
                    </a:lnTo>
                    <a:lnTo>
                      <a:pt x="104" y="72"/>
                    </a:lnTo>
                    <a:lnTo>
                      <a:pt x="105" y="72"/>
                    </a:lnTo>
                    <a:lnTo>
                      <a:pt x="106" y="72"/>
                    </a:lnTo>
                    <a:lnTo>
                      <a:pt x="108" y="72"/>
                    </a:lnTo>
                    <a:lnTo>
                      <a:pt x="108" y="69"/>
                    </a:lnTo>
                    <a:lnTo>
                      <a:pt x="111" y="68"/>
                    </a:lnTo>
                    <a:lnTo>
                      <a:pt x="111" y="2"/>
                    </a:lnTo>
                    <a:lnTo>
                      <a:pt x="108" y="2"/>
                    </a:lnTo>
                    <a:lnTo>
                      <a:pt x="108" y="2"/>
                    </a:lnTo>
                    <a:lnTo>
                      <a:pt x="107" y="2"/>
                    </a:lnTo>
                    <a:lnTo>
                      <a:pt x="107" y="1"/>
                    </a:lnTo>
                    <a:lnTo>
                      <a:pt x="105" y="1"/>
                    </a:lnTo>
                    <a:lnTo>
                      <a:pt x="104" y="1"/>
                    </a:lnTo>
                    <a:lnTo>
                      <a:pt x="104" y="0"/>
                    </a:lnTo>
                    <a:lnTo>
                      <a:pt x="6" y="0"/>
                    </a:lnTo>
                    <a:lnTo>
                      <a:pt x="4" y="1"/>
                    </a:lnTo>
                    <a:lnTo>
                      <a:pt x="2" y="1"/>
                    </a:lnTo>
                    <a:lnTo>
                      <a:pt x="1" y="1"/>
                    </a:lnTo>
                    <a:lnTo>
                      <a:pt x="0" y="2"/>
                    </a:lnTo>
                    <a:lnTo>
                      <a:pt x="0" y="67"/>
                    </a:lnTo>
                    <a:lnTo>
                      <a:pt x="0" y="67"/>
                    </a:lnTo>
                  </a:path>
                </a:pathLst>
              </a:custGeom>
              <a:solidFill>
                <a:srgbClr val="404040"/>
              </a:solidFill>
              <a:ln w="9525" cap="rnd">
                <a:noFill/>
                <a:round/>
                <a:headEnd/>
                <a:tailEnd/>
              </a:ln>
              <a:effectLst/>
            </p:spPr>
            <p:txBody>
              <a:bodyPr/>
              <a:lstStyle/>
              <a:p>
                <a:endParaRPr lang="en-US"/>
              </a:p>
            </p:txBody>
          </p:sp>
          <p:sp>
            <p:nvSpPr>
              <p:cNvPr id="161139" name="AutoShape 371"/>
              <p:cNvSpPr>
                <a:spLocks noChangeArrowheads="1"/>
              </p:cNvSpPr>
              <p:nvPr/>
            </p:nvSpPr>
            <p:spPr bwMode="auto">
              <a:xfrm>
                <a:off x="3275" y="2627"/>
                <a:ext cx="171" cy="22"/>
              </a:xfrm>
              <a:prstGeom prst="roundRect">
                <a:avLst>
                  <a:gd name="adj" fmla="val 12495"/>
                </a:avLst>
              </a:prstGeom>
              <a:solidFill>
                <a:srgbClr val="C0C0C0"/>
              </a:solidFill>
              <a:ln w="12699">
                <a:solidFill>
                  <a:srgbClr val="727272"/>
                </a:solidFill>
                <a:round/>
                <a:headEnd/>
                <a:tailEnd/>
              </a:ln>
              <a:effectLst/>
            </p:spPr>
            <p:txBody>
              <a:bodyPr wrap="none" anchor="ctr"/>
              <a:lstStyle/>
              <a:p>
                <a:endParaRPr lang="en-US"/>
              </a:p>
            </p:txBody>
          </p:sp>
          <p:sp>
            <p:nvSpPr>
              <p:cNvPr id="161140" name="Freeform 372"/>
              <p:cNvSpPr>
                <a:spLocks/>
              </p:cNvSpPr>
              <p:nvPr/>
            </p:nvSpPr>
            <p:spPr bwMode="auto">
              <a:xfrm>
                <a:off x="3272" y="2598"/>
                <a:ext cx="179" cy="29"/>
              </a:xfrm>
              <a:custGeom>
                <a:avLst/>
                <a:gdLst/>
                <a:ahLst/>
                <a:cxnLst>
                  <a:cxn ang="0">
                    <a:pos x="12" y="0"/>
                  </a:cxn>
                  <a:cxn ang="0">
                    <a:pos x="164" y="0"/>
                  </a:cxn>
                  <a:cxn ang="0">
                    <a:pos x="178" y="28"/>
                  </a:cxn>
                  <a:cxn ang="0">
                    <a:pos x="0" y="28"/>
                  </a:cxn>
                  <a:cxn ang="0">
                    <a:pos x="12" y="0"/>
                  </a:cxn>
                  <a:cxn ang="0">
                    <a:pos x="12" y="0"/>
                  </a:cxn>
                </a:cxnLst>
                <a:rect l="0" t="0" r="r" b="b"/>
                <a:pathLst>
                  <a:path w="179" h="29">
                    <a:moveTo>
                      <a:pt x="12" y="0"/>
                    </a:moveTo>
                    <a:lnTo>
                      <a:pt x="164" y="0"/>
                    </a:lnTo>
                    <a:lnTo>
                      <a:pt x="178" y="28"/>
                    </a:lnTo>
                    <a:lnTo>
                      <a:pt x="0" y="28"/>
                    </a:lnTo>
                    <a:lnTo>
                      <a:pt x="12" y="0"/>
                    </a:lnTo>
                    <a:lnTo>
                      <a:pt x="12" y="0"/>
                    </a:lnTo>
                  </a:path>
                </a:pathLst>
              </a:custGeom>
              <a:solidFill>
                <a:srgbClr val="808080"/>
              </a:solidFill>
              <a:ln w="9525" cap="rnd">
                <a:noFill/>
                <a:round/>
                <a:headEnd/>
                <a:tailEnd/>
              </a:ln>
              <a:effectLst/>
            </p:spPr>
            <p:txBody>
              <a:bodyPr/>
              <a:lstStyle/>
              <a:p>
                <a:endParaRPr lang="en-US"/>
              </a:p>
            </p:txBody>
          </p:sp>
          <p:sp>
            <p:nvSpPr>
              <p:cNvPr id="161141" name="Freeform 373"/>
              <p:cNvSpPr>
                <a:spLocks/>
              </p:cNvSpPr>
              <p:nvPr/>
            </p:nvSpPr>
            <p:spPr bwMode="auto">
              <a:xfrm>
                <a:off x="3394" y="2645"/>
                <a:ext cx="46" cy="19"/>
              </a:xfrm>
              <a:custGeom>
                <a:avLst/>
                <a:gdLst/>
                <a:ahLst/>
                <a:cxnLst>
                  <a:cxn ang="0">
                    <a:pos x="45" y="9"/>
                  </a:cxn>
                  <a:cxn ang="0">
                    <a:pos x="13" y="9"/>
                  </a:cxn>
                  <a:cxn ang="0">
                    <a:pos x="13" y="0"/>
                  </a:cxn>
                  <a:cxn ang="0">
                    <a:pos x="0" y="0"/>
                  </a:cxn>
                  <a:cxn ang="0">
                    <a:pos x="0" y="18"/>
                  </a:cxn>
                  <a:cxn ang="0">
                    <a:pos x="13" y="18"/>
                  </a:cxn>
                  <a:cxn ang="0">
                    <a:pos x="13" y="9"/>
                  </a:cxn>
                  <a:cxn ang="0">
                    <a:pos x="45" y="9"/>
                  </a:cxn>
                  <a:cxn ang="0">
                    <a:pos x="45" y="9"/>
                  </a:cxn>
                  <a:cxn ang="0">
                    <a:pos x="45" y="9"/>
                  </a:cxn>
                </a:cxnLst>
                <a:rect l="0" t="0" r="r" b="b"/>
                <a:pathLst>
                  <a:path w="46" h="19">
                    <a:moveTo>
                      <a:pt x="45" y="9"/>
                    </a:moveTo>
                    <a:lnTo>
                      <a:pt x="13" y="9"/>
                    </a:lnTo>
                    <a:lnTo>
                      <a:pt x="13" y="0"/>
                    </a:lnTo>
                    <a:lnTo>
                      <a:pt x="0" y="0"/>
                    </a:lnTo>
                    <a:lnTo>
                      <a:pt x="0" y="18"/>
                    </a:lnTo>
                    <a:lnTo>
                      <a:pt x="13" y="18"/>
                    </a:lnTo>
                    <a:lnTo>
                      <a:pt x="13" y="9"/>
                    </a:lnTo>
                    <a:lnTo>
                      <a:pt x="45" y="9"/>
                    </a:lnTo>
                    <a:lnTo>
                      <a:pt x="45" y="9"/>
                    </a:lnTo>
                    <a:lnTo>
                      <a:pt x="45" y="9"/>
                    </a:lnTo>
                  </a:path>
                </a:pathLst>
              </a:custGeom>
              <a:solidFill>
                <a:srgbClr val="000000"/>
              </a:solidFill>
              <a:ln w="12699" cap="rnd" cmpd="sng">
                <a:solidFill>
                  <a:srgbClr val="727272"/>
                </a:solidFill>
                <a:prstDash val="solid"/>
                <a:round/>
                <a:headEnd/>
                <a:tailEnd/>
              </a:ln>
              <a:effectLst/>
            </p:spPr>
            <p:txBody>
              <a:bodyPr/>
              <a:lstStyle/>
              <a:p>
                <a:endParaRPr lang="en-US"/>
              </a:p>
            </p:txBody>
          </p:sp>
          <p:sp>
            <p:nvSpPr>
              <p:cNvPr id="161142" name="Freeform 374"/>
              <p:cNvSpPr>
                <a:spLocks/>
              </p:cNvSpPr>
              <p:nvPr/>
            </p:nvSpPr>
            <p:spPr bwMode="auto">
              <a:xfrm>
                <a:off x="3252" y="2682"/>
                <a:ext cx="226" cy="19"/>
              </a:xfrm>
              <a:custGeom>
                <a:avLst/>
                <a:gdLst/>
                <a:ahLst/>
                <a:cxnLst>
                  <a:cxn ang="0">
                    <a:pos x="2" y="0"/>
                  </a:cxn>
                  <a:cxn ang="0">
                    <a:pos x="223" y="6"/>
                  </a:cxn>
                  <a:cxn ang="0">
                    <a:pos x="225" y="18"/>
                  </a:cxn>
                  <a:cxn ang="0">
                    <a:pos x="0" y="15"/>
                  </a:cxn>
                  <a:cxn ang="0">
                    <a:pos x="0" y="6"/>
                  </a:cxn>
                  <a:cxn ang="0">
                    <a:pos x="2" y="0"/>
                  </a:cxn>
                  <a:cxn ang="0">
                    <a:pos x="2" y="0"/>
                  </a:cxn>
                </a:cxnLst>
                <a:rect l="0" t="0" r="r" b="b"/>
                <a:pathLst>
                  <a:path w="226" h="19">
                    <a:moveTo>
                      <a:pt x="2" y="0"/>
                    </a:moveTo>
                    <a:lnTo>
                      <a:pt x="223" y="6"/>
                    </a:lnTo>
                    <a:lnTo>
                      <a:pt x="225" y="18"/>
                    </a:lnTo>
                    <a:lnTo>
                      <a:pt x="0" y="15"/>
                    </a:lnTo>
                    <a:lnTo>
                      <a:pt x="0" y="6"/>
                    </a:lnTo>
                    <a:lnTo>
                      <a:pt x="2" y="0"/>
                    </a:lnTo>
                    <a:lnTo>
                      <a:pt x="2" y="0"/>
                    </a:lnTo>
                  </a:path>
                </a:pathLst>
              </a:custGeom>
              <a:solidFill>
                <a:srgbClr val="5F5F5F"/>
              </a:solidFill>
              <a:ln w="9525" cap="rnd">
                <a:noFill/>
                <a:round/>
                <a:headEnd/>
                <a:tailEnd/>
              </a:ln>
              <a:effectLst/>
            </p:spPr>
            <p:txBody>
              <a:bodyPr/>
              <a:lstStyle/>
              <a:p>
                <a:endParaRPr lang="en-US"/>
              </a:p>
            </p:txBody>
          </p:sp>
          <p:sp>
            <p:nvSpPr>
              <p:cNvPr id="161143" name="Freeform 375"/>
              <p:cNvSpPr>
                <a:spLocks/>
              </p:cNvSpPr>
              <p:nvPr/>
            </p:nvSpPr>
            <p:spPr bwMode="auto">
              <a:xfrm>
                <a:off x="3252" y="2659"/>
                <a:ext cx="225" cy="27"/>
              </a:xfrm>
              <a:custGeom>
                <a:avLst/>
                <a:gdLst/>
                <a:ahLst/>
                <a:cxnLst>
                  <a:cxn ang="0">
                    <a:pos x="7" y="0"/>
                  </a:cxn>
                  <a:cxn ang="0">
                    <a:pos x="0" y="26"/>
                  </a:cxn>
                  <a:cxn ang="0">
                    <a:pos x="224" y="26"/>
                  </a:cxn>
                  <a:cxn ang="0">
                    <a:pos x="213" y="0"/>
                  </a:cxn>
                  <a:cxn ang="0">
                    <a:pos x="7" y="0"/>
                  </a:cxn>
                  <a:cxn ang="0">
                    <a:pos x="7" y="0"/>
                  </a:cxn>
                </a:cxnLst>
                <a:rect l="0" t="0" r="r" b="b"/>
                <a:pathLst>
                  <a:path w="225" h="27">
                    <a:moveTo>
                      <a:pt x="7" y="0"/>
                    </a:moveTo>
                    <a:lnTo>
                      <a:pt x="0" y="26"/>
                    </a:lnTo>
                    <a:lnTo>
                      <a:pt x="224" y="26"/>
                    </a:lnTo>
                    <a:lnTo>
                      <a:pt x="213" y="0"/>
                    </a:lnTo>
                    <a:lnTo>
                      <a:pt x="7" y="0"/>
                    </a:lnTo>
                    <a:lnTo>
                      <a:pt x="7" y="0"/>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144" name="Freeform 376"/>
              <p:cNvSpPr>
                <a:spLocks/>
              </p:cNvSpPr>
              <p:nvPr/>
            </p:nvSpPr>
            <p:spPr bwMode="auto">
              <a:xfrm>
                <a:off x="3427" y="2662"/>
                <a:ext cx="39" cy="20"/>
              </a:xfrm>
              <a:custGeom>
                <a:avLst/>
                <a:gdLst/>
                <a:ahLst/>
                <a:cxnLst>
                  <a:cxn ang="0">
                    <a:pos x="0" y="0"/>
                  </a:cxn>
                  <a:cxn ang="0">
                    <a:pos x="3" y="19"/>
                  </a:cxn>
                  <a:cxn ang="0">
                    <a:pos x="38" y="19"/>
                  </a:cxn>
                  <a:cxn ang="0">
                    <a:pos x="31" y="0"/>
                  </a:cxn>
                  <a:cxn ang="0">
                    <a:pos x="0" y="0"/>
                  </a:cxn>
                  <a:cxn ang="0">
                    <a:pos x="0" y="0"/>
                  </a:cxn>
                </a:cxnLst>
                <a:rect l="0" t="0" r="r" b="b"/>
                <a:pathLst>
                  <a:path w="39" h="20">
                    <a:moveTo>
                      <a:pt x="0" y="0"/>
                    </a:moveTo>
                    <a:lnTo>
                      <a:pt x="3" y="19"/>
                    </a:lnTo>
                    <a:lnTo>
                      <a:pt x="38" y="19"/>
                    </a:lnTo>
                    <a:lnTo>
                      <a:pt x="31"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45" name="Freeform 377"/>
              <p:cNvSpPr>
                <a:spLocks/>
              </p:cNvSpPr>
              <p:nvPr/>
            </p:nvSpPr>
            <p:spPr bwMode="auto">
              <a:xfrm>
                <a:off x="3396" y="2662"/>
                <a:ext cx="31" cy="20"/>
              </a:xfrm>
              <a:custGeom>
                <a:avLst/>
                <a:gdLst/>
                <a:ahLst/>
                <a:cxnLst>
                  <a:cxn ang="0">
                    <a:pos x="0" y="0"/>
                  </a:cxn>
                  <a:cxn ang="0">
                    <a:pos x="1" y="11"/>
                  </a:cxn>
                  <a:cxn ang="0">
                    <a:pos x="6" y="11"/>
                  </a:cxn>
                  <a:cxn ang="0">
                    <a:pos x="6" y="14"/>
                  </a:cxn>
                  <a:cxn ang="0">
                    <a:pos x="1" y="14"/>
                  </a:cxn>
                  <a:cxn ang="0">
                    <a:pos x="2" y="19"/>
                  </a:cxn>
                  <a:cxn ang="0">
                    <a:pos x="30" y="19"/>
                  </a:cxn>
                  <a:cxn ang="0">
                    <a:pos x="28" y="14"/>
                  </a:cxn>
                  <a:cxn ang="0">
                    <a:pos x="23" y="14"/>
                  </a:cxn>
                  <a:cxn ang="0">
                    <a:pos x="23" y="11"/>
                  </a:cxn>
                  <a:cxn ang="0">
                    <a:pos x="28" y="11"/>
                  </a:cxn>
                  <a:cxn ang="0">
                    <a:pos x="24" y="0"/>
                  </a:cxn>
                  <a:cxn ang="0">
                    <a:pos x="0" y="0"/>
                  </a:cxn>
                  <a:cxn ang="0">
                    <a:pos x="0" y="0"/>
                  </a:cxn>
                </a:cxnLst>
                <a:rect l="0" t="0" r="r" b="b"/>
                <a:pathLst>
                  <a:path w="31" h="20">
                    <a:moveTo>
                      <a:pt x="0" y="0"/>
                    </a:moveTo>
                    <a:lnTo>
                      <a:pt x="1" y="11"/>
                    </a:lnTo>
                    <a:lnTo>
                      <a:pt x="6" y="11"/>
                    </a:lnTo>
                    <a:lnTo>
                      <a:pt x="6" y="14"/>
                    </a:lnTo>
                    <a:lnTo>
                      <a:pt x="1" y="14"/>
                    </a:lnTo>
                    <a:lnTo>
                      <a:pt x="2" y="19"/>
                    </a:lnTo>
                    <a:lnTo>
                      <a:pt x="30" y="19"/>
                    </a:lnTo>
                    <a:lnTo>
                      <a:pt x="28" y="14"/>
                    </a:lnTo>
                    <a:lnTo>
                      <a:pt x="23" y="14"/>
                    </a:lnTo>
                    <a:lnTo>
                      <a:pt x="23" y="11"/>
                    </a:lnTo>
                    <a:lnTo>
                      <a:pt x="28" y="11"/>
                    </a:lnTo>
                    <a:lnTo>
                      <a:pt x="24"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46" name="Freeform 378"/>
              <p:cNvSpPr>
                <a:spLocks/>
              </p:cNvSpPr>
              <p:nvPr/>
            </p:nvSpPr>
            <p:spPr bwMode="auto">
              <a:xfrm>
                <a:off x="3260" y="2662"/>
                <a:ext cx="128" cy="20"/>
              </a:xfrm>
              <a:custGeom>
                <a:avLst/>
                <a:gdLst/>
                <a:ahLst/>
                <a:cxnLst>
                  <a:cxn ang="0">
                    <a:pos x="5" y="0"/>
                  </a:cxn>
                  <a:cxn ang="0">
                    <a:pos x="5" y="2"/>
                  </a:cxn>
                  <a:cxn ang="0">
                    <a:pos x="9" y="2"/>
                  </a:cxn>
                  <a:cxn ang="0">
                    <a:pos x="8" y="8"/>
                  </a:cxn>
                  <a:cxn ang="0">
                    <a:pos x="2" y="8"/>
                  </a:cxn>
                  <a:cxn ang="0">
                    <a:pos x="0" y="16"/>
                  </a:cxn>
                  <a:cxn ang="0">
                    <a:pos x="7" y="16"/>
                  </a:cxn>
                  <a:cxn ang="0">
                    <a:pos x="7" y="19"/>
                  </a:cxn>
                  <a:cxn ang="0">
                    <a:pos x="101" y="19"/>
                  </a:cxn>
                  <a:cxn ang="0">
                    <a:pos x="101" y="16"/>
                  </a:cxn>
                  <a:cxn ang="0">
                    <a:pos x="118" y="16"/>
                  </a:cxn>
                  <a:cxn ang="0">
                    <a:pos x="118" y="15"/>
                  </a:cxn>
                  <a:cxn ang="0">
                    <a:pos x="124" y="15"/>
                  </a:cxn>
                  <a:cxn ang="0">
                    <a:pos x="124" y="7"/>
                  </a:cxn>
                  <a:cxn ang="0">
                    <a:pos x="127" y="7"/>
                  </a:cxn>
                  <a:cxn ang="0">
                    <a:pos x="127" y="0"/>
                  </a:cxn>
                  <a:cxn ang="0">
                    <a:pos x="5" y="0"/>
                  </a:cxn>
                  <a:cxn ang="0">
                    <a:pos x="5" y="0"/>
                  </a:cxn>
                </a:cxnLst>
                <a:rect l="0" t="0" r="r" b="b"/>
                <a:pathLst>
                  <a:path w="128" h="20">
                    <a:moveTo>
                      <a:pt x="5" y="0"/>
                    </a:moveTo>
                    <a:lnTo>
                      <a:pt x="5" y="2"/>
                    </a:lnTo>
                    <a:lnTo>
                      <a:pt x="9" y="2"/>
                    </a:lnTo>
                    <a:lnTo>
                      <a:pt x="8" y="8"/>
                    </a:lnTo>
                    <a:lnTo>
                      <a:pt x="2" y="8"/>
                    </a:lnTo>
                    <a:lnTo>
                      <a:pt x="0" y="16"/>
                    </a:lnTo>
                    <a:lnTo>
                      <a:pt x="7" y="16"/>
                    </a:lnTo>
                    <a:lnTo>
                      <a:pt x="7" y="19"/>
                    </a:lnTo>
                    <a:lnTo>
                      <a:pt x="101" y="19"/>
                    </a:lnTo>
                    <a:lnTo>
                      <a:pt x="101" y="16"/>
                    </a:lnTo>
                    <a:lnTo>
                      <a:pt x="118" y="16"/>
                    </a:lnTo>
                    <a:lnTo>
                      <a:pt x="118" y="15"/>
                    </a:lnTo>
                    <a:lnTo>
                      <a:pt x="124" y="15"/>
                    </a:lnTo>
                    <a:lnTo>
                      <a:pt x="124" y="7"/>
                    </a:lnTo>
                    <a:lnTo>
                      <a:pt x="127" y="7"/>
                    </a:lnTo>
                    <a:lnTo>
                      <a:pt x="127" y="0"/>
                    </a:lnTo>
                    <a:lnTo>
                      <a:pt x="5" y="0"/>
                    </a:lnTo>
                    <a:lnTo>
                      <a:pt x="5" y="0"/>
                    </a:lnTo>
                  </a:path>
                </a:pathLst>
              </a:custGeom>
              <a:solidFill>
                <a:srgbClr val="808080"/>
              </a:solidFill>
              <a:ln w="9525" cap="rnd">
                <a:noFill/>
                <a:round/>
                <a:headEnd/>
                <a:tailEnd/>
              </a:ln>
              <a:effectLst/>
            </p:spPr>
            <p:txBody>
              <a:bodyPr/>
              <a:lstStyle/>
              <a:p>
                <a:endParaRPr lang="en-US"/>
              </a:p>
            </p:txBody>
          </p:sp>
          <p:sp>
            <p:nvSpPr>
              <p:cNvPr id="161147" name="Freeform 379"/>
              <p:cNvSpPr>
                <a:spLocks/>
              </p:cNvSpPr>
              <p:nvPr/>
            </p:nvSpPr>
            <p:spPr bwMode="auto">
              <a:xfrm>
                <a:off x="3311" y="2593"/>
                <a:ext cx="100" cy="28"/>
              </a:xfrm>
              <a:custGeom>
                <a:avLst/>
                <a:gdLst/>
                <a:ahLst/>
                <a:cxnLst>
                  <a:cxn ang="0">
                    <a:pos x="19" y="0"/>
                  </a:cxn>
                  <a:cxn ang="0">
                    <a:pos x="81" y="1"/>
                  </a:cxn>
                  <a:cxn ang="0">
                    <a:pos x="94" y="3"/>
                  </a:cxn>
                  <a:cxn ang="0">
                    <a:pos x="99" y="25"/>
                  </a:cxn>
                  <a:cxn ang="0">
                    <a:pos x="97" y="27"/>
                  </a:cxn>
                  <a:cxn ang="0">
                    <a:pos x="2" y="27"/>
                  </a:cxn>
                  <a:cxn ang="0">
                    <a:pos x="0" y="25"/>
                  </a:cxn>
                  <a:cxn ang="0">
                    <a:pos x="4" y="3"/>
                  </a:cxn>
                  <a:cxn ang="0">
                    <a:pos x="19" y="0"/>
                  </a:cxn>
                  <a:cxn ang="0">
                    <a:pos x="19" y="0"/>
                  </a:cxn>
                </a:cxnLst>
                <a:rect l="0" t="0" r="r" b="b"/>
                <a:pathLst>
                  <a:path w="100" h="28">
                    <a:moveTo>
                      <a:pt x="19" y="0"/>
                    </a:moveTo>
                    <a:lnTo>
                      <a:pt x="81" y="1"/>
                    </a:lnTo>
                    <a:lnTo>
                      <a:pt x="94" y="3"/>
                    </a:lnTo>
                    <a:lnTo>
                      <a:pt x="99" y="25"/>
                    </a:lnTo>
                    <a:lnTo>
                      <a:pt x="97" y="27"/>
                    </a:lnTo>
                    <a:lnTo>
                      <a:pt x="2" y="27"/>
                    </a:lnTo>
                    <a:lnTo>
                      <a:pt x="0" y="25"/>
                    </a:lnTo>
                    <a:lnTo>
                      <a:pt x="4" y="3"/>
                    </a:lnTo>
                    <a:lnTo>
                      <a:pt x="19" y="0"/>
                    </a:lnTo>
                    <a:lnTo>
                      <a:pt x="19" y="0"/>
                    </a:lnTo>
                  </a:path>
                </a:pathLst>
              </a:custGeom>
              <a:solidFill>
                <a:srgbClr val="C0C0C0"/>
              </a:solidFill>
              <a:ln w="12699" cap="rnd" cmpd="sng">
                <a:solidFill>
                  <a:srgbClr val="C0C0C0"/>
                </a:solidFill>
                <a:prstDash val="solid"/>
                <a:round/>
                <a:headEnd/>
                <a:tailEnd/>
              </a:ln>
              <a:effectLst/>
            </p:spPr>
            <p:txBody>
              <a:bodyPr/>
              <a:lstStyle/>
              <a:p>
                <a:endParaRPr lang="en-US"/>
              </a:p>
            </p:txBody>
          </p:sp>
          <p:sp>
            <p:nvSpPr>
              <p:cNvPr id="161148" name="Freeform 380"/>
              <p:cNvSpPr>
                <a:spLocks/>
              </p:cNvSpPr>
              <p:nvPr/>
            </p:nvSpPr>
            <p:spPr bwMode="auto">
              <a:xfrm>
                <a:off x="3326" y="2575"/>
                <a:ext cx="68" cy="42"/>
              </a:xfrm>
              <a:custGeom>
                <a:avLst/>
                <a:gdLst/>
                <a:ahLst/>
                <a:cxnLst>
                  <a:cxn ang="0">
                    <a:pos x="64" y="19"/>
                  </a:cxn>
                  <a:cxn ang="0">
                    <a:pos x="60" y="16"/>
                  </a:cxn>
                  <a:cxn ang="0">
                    <a:pos x="57" y="11"/>
                  </a:cxn>
                  <a:cxn ang="0">
                    <a:pos x="53" y="9"/>
                  </a:cxn>
                  <a:cxn ang="0">
                    <a:pos x="50" y="5"/>
                  </a:cxn>
                  <a:cxn ang="0">
                    <a:pos x="45" y="3"/>
                  </a:cxn>
                  <a:cxn ang="0">
                    <a:pos x="42" y="2"/>
                  </a:cxn>
                  <a:cxn ang="0">
                    <a:pos x="37" y="2"/>
                  </a:cxn>
                  <a:cxn ang="0">
                    <a:pos x="34" y="0"/>
                  </a:cxn>
                  <a:cxn ang="0">
                    <a:pos x="28" y="2"/>
                  </a:cxn>
                  <a:cxn ang="0">
                    <a:pos x="24" y="2"/>
                  </a:cxn>
                  <a:cxn ang="0">
                    <a:pos x="20" y="3"/>
                  </a:cxn>
                  <a:cxn ang="0">
                    <a:pos x="16" y="5"/>
                  </a:cxn>
                  <a:cxn ang="0">
                    <a:pos x="11" y="9"/>
                  </a:cxn>
                  <a:cxn ang="0">
                    <a:pos x="9" y="12"/>
                  </a:cxn>
                  <a:cxn ang="0">
                    <a:pos x="6" y="17"/>
                  </a:cxn>
                  <a:cxn ang="0">
                    <a:pos x="2" y="21"/>
                  </a:cxn>
                  <a:cxn ang="0">
                    <a:pos x="0" y="26"/>
                  </a:cxn>
                  <a:cxn ang="0">
                    <a:pos x="1" y="30"/>
                  </a:cxn>
                  <a:cxn ang="0">
                    <a:pos x="2" y="33"/>
                  </a:cxn>
                  <a:cxn ang="0">
                    <a:pos x="7" y="36"/>
                  </a:cxn>
                  <a:cxn ang="0">
                    <a:pos x="12" y="38"/>
                  </a:cxn>
                  <a:cxn ang="0">
                    <a:pos x="19" y="39"/>
                  </a:cxn>
                  <a:cxn ang="0">
                    <a:pos x="26" y="41"/>
                  </a:cxn>
                  <a:cxn ang="0">
                    <a:pos x="34" y="41"/>
                  </a:cxn>
                  <a:cxn ang="0">
                    <a:pos x="40" y="41"/>
                  </a:cxn>
                  <a:cxn ang="0">
                    <a:pos x="48" y="39"/>
                  </a:cxn>
                  <a:cxn ang="0">
                    <a:pos x="54" y="38"/>
                  </a:cxn>
                  <a:cxn ang="0">
                    <a:pos x="60" y="35"/>
                  </a:cxn>
                  <a:cxn ang="0">
                    <a:pos x="63" y="32"/>
                  </a:cxn>
                  <a:cxn ang="0">
                    <a:pos x="67" y="29"/>
                  </a:cxn>
                  <a:cxn ang="0">
                    <a:pos x="67" y="25"/>
                  </a:cxn>
                  <a:cxn ang="0">
                    <a:pos x="64" y="19"/>
                  </a:cxn>
                  <a:cxn ang="0">
                    <a:pos x="64" y="19"/>
                  </a:cxn>
                </a:cxnLst>
                <a:rect l="0" t="0" r="r" b="b"/>
                <a:pathLst>
                  <a:path w="68" h="42">
                    <a:moveTo>
                      <a:pt x="64" y="19"/>
                    </a:moveTo>
                    <a:lnTo>
                      <a:pt x="60" y="16"/>
                    </a:lnTo>
                    <a:lnTo>
                      <a:pt x="57" y="11"/>
                    </a:lnTo>
                    <a:lnTo>
                      <a:pt x="53" y="9"/>
                    </a:lnTo>
                    <a:lnTo>
                      <a:pt x="50" y="5"/>
                    </a:lnTo>
                    <a:lnTo>
                      <a:pt x="45" y="3"/>
                    </a:lnTo>
                    <a:lnTo>
                      <a:pt x="42" y="2"/>
                    </a:lnTo>
                    <a:lnTo>
                      <a:pt x="37" y="2"/>
                    </a:lnTo>
                    <a:lnTo>
                      <a:pt x="34" y="0"/>
                    </a:lnTo>
                    <a:lnTo>
                      <a:pt x="28" y="2"/>
                    </a:lnTo>
                    <a:lnTo>
                      <a:pt x="24" y="2"/>
                    </a:lnTo>
                    <a:lnTo>
                      <a:pt x="20" y="3"/>
                    </a:lnTo>
                    <a:lnTo>
                      <a:pt x="16" y="5"/>
                    </a:lnTo>
                    <a:lnTo>
                      <a:pt x="11" y="9"/>
                    </a:lnTo>
                    <a:lnTo>
                      <a:pt x="9" y="12"/>
                    </a:lnTo>
                    <a:lnTo>
                      <a:pt x="6" y="17"/>
                    </a:lnTo>
                    <a:lnTo>
                      <a:pt x="2" y="21"/>
                    </a:lnTo>
                    <a:lnTo>
                      <a:pt x="0" y="26"/>
                    </a:lnTo>
                    <a:lnTo>
                      <a:pt x="1" y="30"/>
                    </a:lnTo>
                    <a:lnTo>
                      <a:pt x="2" y="33"/>
                    </a:lnTo>
                    <a:lnTo>
                      <a:pt x="7" y="36"/>
                    </a:lnTo>
                    <a:lnTo>
                      <a:pt x="12" y="38"/>
                    </a:lnTo>
                    <a:lnTo>
                      <a:pt x="19" y="39"/>
                    </a:lnTo>
                    <a:lnTo>
                      <a:pt x="26" y="41"/>
                    </a:lnTo>
                    <a:lnTo>
                      <a:pt x="34" y="41"/>
                    </a:lnTo>
                    <a:lnTo>
                      <a:pt x="40" y="41"/>
                    </a:lnTo>
                    <a:lnTo>
                      <a:pt x="48" y="39"/>
                    </a:lnTo>
                    <a:lnTo>
                      <a:pt x="54" y="38"/>
                    </a:lnTo>
                    <a:lnTo>
                      <a:pt x="60" y="35"/>
                    </a:lnTo>
                    <a:lnTo>
                      <a:pt x="63" y="32"/>
                    </a:lnTo>
                    <a:lnTo>
                      <a:pt x="67" y="29"/>
                    </a:lnTo>
                    <a:lnTo>
                      <a:pt x="67" y="25"/>
                    </a:lnTo>
                    <a:lnTo>
                      <a:pt x="64" y="19"/>
                    </a:lnTo>
                    <a:lnTo>
                      <a:pt x="64" y="19"/>
                    </a:lnTo>
                  </a:path>
                </a:pathLst>
              </a:custGeom>
              <a:solidFill>
                <a:srgbClr val="E1E1E1"/>
              </a:solidFill>
              <a:ln w="9525" cap="rnd">
                <a:noFill/>
                <a:round/>
                <a:headEnd/>
                <a:tailEnd/>
              </a:ln>
              <a:effectLst/>
            </p:spPr>
            <p:txBody>
              <a:bodyPr/>
              <a:lstStyle/>
              <a:p>
                <a:endParaRPr lang="en-US"/>
              </a:p>
            </p:txBody>
          </p:sp>
          <p:sp>
            <p:nvSpPr>
              <p:cNvPr id="161149" name="Freeform 381"/>
              <p:cNvSpPr>
                <a:spLocks/>
              </p:cNvSpPr>
              <p:nvPr/>
            </p:nvSpPr>
            <p:spPr bwMode="auto">
              <a:xfrm>
                <a:off x="3321" y="2564"/>
                <a:ext cx="75" cy="29"/>
              </a:xfrm>
              <a:custGeom>
                <a:avLst/>
                <a:gdLst/>
                <a:ahLst/>
                <a:cxnLst>
                  <a:cxn ang="0">
                    <a:pos x="71" y="14"/>
                  </a:cxn>
                  <a:cxn ang="0">
                    <a:pos x="67" y="17"/>
                  </a:cxn>
                  <a:cxn ang="0">
                    <a:pos x="63" y="21"/>
                  </a:cxn>
                  <a:cxn ang="0">
                    <a:pos x="58" y="23"/>
                  </a:cxn>
                  <a:cxn ang="0">
                    <a:pos x="55" y="25"/>
                  </a:cxn>
                  <a:cxn ang="0">
                    <a:pos x="51" y="26"/>
                  </a:cxn>
                  <a:cxn ang="0">
                    <a:pos x="46" y="28"/>
                  </a:cxn>
                  <a:cxn ang="0">
                    <a:pos x="41" y="28"/>
                  </a:cxn>
                  <a:cxn ang="0">
                    <a:pos x="38" y="28"/>
                  </a:cxn>
                  <a:cxn ang="0">
                    <a:pos x="32" y="28"/>
                  </a:cxn>
                  <a:cxn ang="0">
                    <a:pos x="27" y="28"/>
                  </a:cxn>
                  <a:cxn ang="0">
                    <a:pos x="23" y="26"/>
                  </a:cxn>
                  <a:cxn ang="0">
                    <a:pos x="19" y="25"/>
                  </a:cxn>
                  <a:cxn ang="0">
                    <a:pos x="14" y="23"/>
                  </a:cxn>
                  <a:cxn ang="0">
                    <a:pos x="11" y="21"/>
                  </a:cxn>
                  <a:cxn ang="0">
                    <a:pos x="7" y="17"/>
                  </a:cxn>
                  <a:cxn ang="0">
                    <a:pos x="3" y="14"/>
                  </a:cxn>
                  <a:cxn ang="0">
                    <a:pos x="0" y="11"/>
                  </a:cxn>
                  <a:cxn ang="0">
                    <a:pos x="1" y="8"/>
                  </a:cxn>
                  <a:cxn ang="0">
                    <a:pos x="3" y="5"/>
                  </a:cxn>
                  <a:cxn ang="0">
                    <a:pos x="8" y="3"/>
                  </a:cxn>
                  <a:cxn ang="0">
                    <a:pos x="14" y="2"/>
                  </a:cxn>
                  <a:cxn ang="0">
                    <a:pos x="20" y="1"/>
                  </a:cxn>
                  <a:cxn ang="0">
                    <a:pos x="29" y="1"/>
                  </a:cxn>
                  <a:cxn ang="0">
                    <a:pos x="38" y="0"/>
                  </a:cxn>
                  <a:cxn ang="0">
                    <a:pos x="45" y="1"/>
                  </a:cxn>
                  <a:cxn ang="0">
                    <a:pos x="53" y="1"/>
                  </a:cxn>
                  <a:cxn ang="0">
                    <a:pos x="59" y="2"/>
                  </a:cxn>
                  <a:cxn ang="0">
                    <a:pos x="66" y="4"/>
                  </a:cxn>
                  <a:cxn ang="0">
                    <a:pos x="71" y="7"/>
                  </a:cxn>
                  <a:cxn ang="0">
                    <a:pos x="74" y="9"/>
                  </a:cxn>
                  <a:cxn ang="0">
                    <a:pos x="74" y="11"/>
                  </a:cxn>
                  <a:cxn ang="0">
                    <a:pos x="71" y="14"/>
                  </a:cxn>
                  <a:cxn ang="0">
                    <a:pos x="71" y="14"/>
                  </a:cxn>
                </a:cxnLst>
                <a:rect l="0" t="0" r="r" b="b"/>
                <a:pathLst>
                  <a:path w="75" h="29">
                    <a:moveTo>
                      <a:pt x="71" y="14"/>
                    </a:moveTo>
                    <a:lnTo>
                      <a:pt x="67" y="17"/>
                    </a:lnTo>
                    <a:lnTo>
                      <a:pt x="63" y="21"/>
                    </a:lnTo>
                    <a:lnTo>
                      <a:pt x="58" y="23"/>
                    </a:lnTo>
                    <a:lnTo>
                      <a:pt x="55" y="25"/>
                    </a:lnTo>
                    <a:lnTo>
                      <a:pt x="51" y="26"/>
                    </a:lnTo>
                    <a:lnTo>
                      <a:pt x="46" y="28"/>
                    </a:lnTo>
                    <a:lnTo>
                      <a:pt x="41" y="28"/>
                    </a:lnTo>
                    <a:lnTo>
                      <a:pt x="38" y="28"/>
                    </a:lnTo>
                    <a:lnTo>
                      <a:pt x="32" y="28"/>
                    </a:lnTo>
                    <a:lnTo>
                      <a:pt x="27" y="28"/>
                    </a:lnTo>
                    <a:lnTo>
                      <a:pt x="23" y="26"/>
                    </a:lnTo>
                    <a:lnTo>
                      <a:pt x="19" y="25"/>
                    </a:lnTo>
                    <a:lnTo>
                      <a:pt x="14" y="23"/>
                    </a:lnTo>
                    <a:lnTo>
                      <a:pt x="11" y="21"/>
                    </a:lnTo>
                    <a:lnTo>
                      <a:pt x="7" y="17"/>
                    </a:lnTo>
                    <a:lnTo>
                      <a:pt x="3" y="14"/>
                    </a:lnTo>
                    <a:lnTo>
                      <a:pt x="0" y="11"/>
                    </a:lnTo>
                    <a:lnTo>
                      <a:pt x="1" y="8"/>
                    </a:lnTo>
                    <a:lnTo>
                      <a:pt x="3" y="5"/>
                    </a:lnTo>
                    <a:lnTo>
                      <a:pt x="8" y="3"/>
                    </a:lnTo>
                    <a:lnTo>
                      <a:pt x="14" y="2"/>
                    </a:lnTo>
                    <a:lnTo>
                      <a:pt x="20" y="1"/>
                    </a:lnTo>
                    <a:lnTo>
                      <a:pt x="29" y="1"/>
                    </a:lnTo>
                    <a:lnTo>
                      <a:pt x="38" y="0"/>
                    </a:lnTo>
                    <a:lnTo>
                      <a:pt x="45" y="1"/>
                    </a:lnTo>
                    <a:lnTo>
                      <a:pt x="53" y="1"/>
                    </a:lnTo>
                    <a:lnTo>
                      <a:pt x="59" y="2"/>
                    </a:lnTo>
                    <a:lnTo>
                      <a:pt x="66" y="4"/>
                    </a:lnTo>
                    <a:lnTo>
                      <a:pt x="71" y="7"/>
                    </a:lnTo>
                    <a:lnTo>
                      <a:pt x="74" y="9"/>
                    </a:lnTo>
                    <a:lnTo>
                      <a:pt x="74" y="11"/>
                    </a:lnTo>
                    <a:lnTo>
                      <a:pt x="71" y="14"/>
                    </a:lnTo>
                    <a:lnTo>
                      <a:pt x="71" y="14"/>
                    </a:lnTo>
                  </a:path>
                </a:pathLst>
              </a:custGeom>
              <a:solidFill>
                <a:srgbClr val="808080"/>
              </a:solidFill>
              <a:ln w="9525" cap="rnd">
                <a:noFill/>
                <a:round/>
                <a:headEnd/>
                <a:tailEnd/>
              </a:ln>
              <a:effectLst/>
            </p:spPr>
            <p:txBody>
              <a:bodyPr/>
              <a:lstStyle/>
              <a:p>
                <a:endParaRPr lang="en-US"/>
              </a:p>
            </p:txBody>
          </p:sp>
          <p:sp>
            <p:nvSpPr>
              <p:cNvPr id="161150" name="Freeform 382"/>
              <p:cNvSpPr>
                <a:spLocks/>
              </p:cNvSpPr>
              <p:nvPr/>
            </p:nvSpPr>
            <p:spPr bwMode="auto">
              <a:xfrm>
                <a:off x="3314" y="2598"/>
                <a:ext cx="93" cy="21"/>
              </a:xfrm>
              <a:custGeom>
                <a:avLst/>
                <a:gdLst/>
                <a:ahLst/>
                <a:cxnLst>
                  <a:cxn ang="0">
                    <a:pos x="3" y="0"/>
                  </a:cxn>
                  <a:cxn ang="0">
                    <a:pos x="0" y="20"/>
                  </a:cxn>
                  <a:cxn ang="0">
                    <a:pos x="92" y="20"/>
                  </a:cxn>
                  <a:cxn ang="0">
                    <a:pos x="90" y="18"/>
                  </a:cxn>
                  <a:cxn ang="0">
                    <a:pos x="2" y="18"/>
                  </a:cxn>
                  <a:cxn ang="0">
                    <a:pos x="3" y="0"/>
                  </a:cxn>
                  <a:cxn ang="0">
                    <a:pos x="3" y="0"/>
                  </a:cxn>
                </a:cxnLst>
                <a:rect l="0" t="0" r="r" b="b"/>
                <a:pathLst>
                  <a:path w="93" h="21">
                    <a:moveTo>
                      <a:pt x="3" y="0"/>
                    </a:moveTo>
                    <a:lnTo>
                      <a:pt x="0" y="20"/>
                    </a:lnTo>
                    <a:lnTo>
                      <a:pt x="92" y="20"/>
                    </a:lnTo>
                    <a:lnTo>
                      <a:pt x="90" y="18"/>
                    </a:lnTo>
                    <a:lnTo>
                      <a:pt x="2" y="18"/>
                    </a:lnTo>
                    <a:lnTo>
                      <a:pt x="3" y="0"/>
                    </a:lnTo>
                    <a:lnTo>
                      <a:pt x="3" y="0"/>
                    </a:lnTo>
                  </a:path>
                </a:pathLst>
              </a:custGeom>
              <a:solidFill>
                <a:srgbClr val="808080"/>
              </a:solidFill>
              <a:ln w="9525" cap="rnd">
                <a:noFill/>
                <a:round/>
                <a:headEnd/>
                <a:tailEnd/>
              </a:ln>
              <a:effectLst/>
            </p:spPr>
            <p:txBody>
              <a:bodyPr/>
              <a:lstStyle/>
              <a:p>
                <a:endParaRPr lang="en-US"/>
              </a:p>
            </p:txBody>
          </p:sp>
          <p:sp>
            <p:nvSpPr>
              <p:cNvPr id="161151" name="Freeform 383"/>
              <p:cNvSpPr>
                <a:spLocks/>
              </p:cNvSpPr>
              <p:nvPr/>
            </p:nvSpPr>
            <p:spPr bwMode="auto">
              <a:xfrm>
                <a:off x="3288" y="2488"/>
                <a:ext cx="143" cy="99"/>
              </a:xfrm>
              <a:custGeom>
                <a:avLst/>
                <a:gdLst/>
                <a:ahLst/>
                <a:cxnLst>
                  <a:cxn ang="0">
                    <a:pos x="0" y="92"/>
                  </a:cxn>
                  <a:cxn ang="0">
                    <a:pos x="0" y="94"/>
                  </a:cxn>
                  <a:cxn ang="0">
                    <a:pos x="0" y="95"/>
                  </a:cxn>
                  <a:cxn ang="0">
                    <a:pos x="0" y="96"/>
                  </a:cxn>
                  <a:cxn ang="0">
                    <a:pos x="1" y="96"/>
                  </a:cxn>
                  <a:cxn ang="0">
                    <a:pos x="1" y="98"/>
                  </a:cxn>
                  <a:cxn ang="0">
                    <a:pos x="2" y="98"/>
                  </a:cxn>
                  <a:cxn ang="0">
                    <a:pos x="4" y="98"/>
                  </a:cxn>
                  <a:cxn ang="0">
                    <a:pos x="6" y="98"/>
                  </a:cxn>
                  <a:cxn ang="0">
                    <a:pos x="134" y="98"/>
                  </a:cxn>
                  <a:cxn ang="0">
                    <a:pos x="134" y="98"/>
                  </a:cxn>
                  <a:cxn ang="0">
                    <a:pos x="136" y="98"/>
                  </a:cxn>
                  <a:cxn ang="0">
                    <a:pos x="137" y="98"/>
                  </a:cxn>
                  <a:cxn ang="0">
                    <a:pos x="139" y="96"/>
                  </a:cxn>
                  <a:cxn ang="0">
                    <a:pos x="140" y="95"/>
                  </a:cxn>
                  <a:cxn ang="0">
                    <a:pos x="140" y="95"/>
                  </a:cxn>
                  <a:cxn ang="0">
                    <a:pos x="142" y="94"/>
                  </a:cxn>
                  <a:cxn ang="0">
                    <a:pos x="142" y="4"/>
                  </a:cxn>
                  <a:cxn ang="0">
                    <a:pos x="140" y="4"/>
                  </a:cxn>
                  <a:cxn ang="0">
                    <a:pos x="140" y="3"/>
                  </a:cxn>
                  <a:cxn ang="0">
                    <a:pos x="139" y="3"/>
                  </a:cxn>
                  <a:cxn ang="0">
                    <a:pos x="139" y="2"/>
                  </a:cxn>
                  <a:cxn ang="0">
                    <a:pos x="138" y="2"/>
                  </a:cxn>
                  <a:cxn ang="0">
                    <a:pos x="137" y="2"/>
                  </a:cxn>
                  <a:cxn ang="0">
                    <a:pos x="137" y="1"/>
                  </a:cxn>
                  <a:cxn ang="0">
                    <a:pos x="135" y="1"/>
                  </a:cxn>
                  <a:cxn ang="0">
                    <a:pos x="134" y="1"/>
                  </a:cxn>
                  <a:cxn ang="0">
                    <a:pos x="134" y="0"/>
                  </a:cxn>
                  <a:cxn ang="0">
                    <a:pos x="7" y="0"/>
                  </a:cxn>
                  <a:cxn ang="0">
                    <a:pos x="6" y="1"/>
                  </a:cxn>
                  <a:cxn ang="0">
                    <a:pos x="5" y="1"/>
                  </a:cxn>
                  <a:cxn ang="0">
                    <a:pos x="3" y="1"/>
                  </a:cxn>
                  <a:cxn ang="0">
                    <a:pos x="2" y="1"/>
                  </a:cxn>
                  <a:cxn ang="0">
                    <a:pos x="1" y="2"/>
                  </a:cxn>
                  <a:cxn ang="0">
                    <a:pos x="1" y="4"/>
                  </a:cxn>
                  <a:cxn ang="0">
                    <a:pos x="0" y="92"/>
                  </a:cxn>
                  <a:cxn ang="0">
                    <a:pos x="0" y="92"/>
                  </a:cxn>
                </a:cxnLst>
                <a:rect l="0" t="0" r="r" b="b"/>
                <a:pathLst>
                  <a:path w="143" h="99">
                    <a:moveTo>
                      <a:pt x="0" y="92"/>
                    </a:moveTo>
                    <a:lnTo>
                      <a:pt x="0" y="94"/>
                    </a:lnTo>
                    <a:lnTo>
                      <a:pt x="0" y="95"/>
                    </a:lnTo>
                    <a:lnTo>
                      <a:pt x="0" y="96"/>
                    </a:lnTo>
                    <a:lnTo>
                      <a:pt x="1" y="96"/>
                    </a:lnTo>
                    <a:lnTo>
                      <a:pt x="1" y="98"/>
                    </a:lnTo>
                    <a:lnTo>
                      <a:pt x="2" y="98"/>
                    </a:lnTo>
                    <a:lnTo>
                      <a:pt x="4" y="98"/>
                    </a:lnTo>
                    <a:lnTo>
                      <a:pt x="6" y="98"/>
                    </a:lnTo>
                    <a:lnTo>
                      <a:pt x="134" y="98"/>
                    </a:lnTo>
                    <a:lnTo>
                      <a:pt x="134" y="98"/>
                    </a:lnTo>
                    <a:lnTo>
                      <a:pt x="136" y="98"/>
                    </a:lnTo>
                    <a:lnTo>
                      <a:pt x="137" y="98"/>
                    </a:lnTo>
                    <a:lnTo>
                      <a:pt x="139" y="96"/>
                    </a:lnTo>
                    <a:lnTo>
                      <a:pt x="140" y="95"/>
                    </a:lnTo>
                    <a:lnTo>
                      <a:pt x="140" y="95"/>
                    </a:lnTo>
                    <a:lnTo>
                      <a:pt x="142" y="94"/>
                    </a:lnTo>
                    <a:lnTo>
                      <a:pt x="142" y="4"/>
                    </a:lnTo>
                    <a:lnTo>
                      <a:pt x="140" y="4"/>
                    </a:lnTo>
                    <a:lnTo>
                      <a:pt x="140" y="3"/>
                    </a:lnTo>
                    <a:lnTo>
                      <a:pt x="139" y="3"/>
                    </a:lnTo>
                    <a:lnTo>
                      <a:pt x="139" y="2"/>
                    </a:lnTo>
                    <a:lnTo>
                      <a:pt x="138" y="2"/>
                    </a:lnTo>
                    <a:lnTo>
                      <a:pt x="137" y="2"/>
                    </a:lnTo>
                    <a:lnTo>
                      <a:pt x="137" y="1"/>
                    </a:lnTo>
                    <a:lnTo>
                      <a:pt x="135" y="1"/>
                    </a:lnTo>
                    <a:lnTo>
                      <a:pt x="134" y="1"/>
                    </a:lnTo>
                    <a:lnTo>
                      <a:pt x="134" y="0"/>
                    </a:lnTo>
                    <a:lnTo>
                      <a:pt x="7" y="0"/>
                    </a:lnTo>
                    <a:lnTo>
                      <a:pt x="6" y="1"/>
                    </a:lnTo>
                    <a:lnTo>
                      <a:pt x="5" y="1"/>
                    </a:lnTo>
                    <a:lnTo>
                      <a:pt x="3" y="1"/>
                    </a:lnTo>
                    <a:lnTo>
                      <a:pt x="2" y="1"/>
                    </a:lnTo>
                    <a:lnTo>
                      <a:pt x="1" y="2"/>
                    </a:lnTo>
                    <a:lnTo>
                      <a:pt x="1" y="4"/>
                    </a:lnTo>
                    <a:lnTo>
                      <a:pt x="0" y="92"/>
                    </a:lnTo>
                    <a:lnTo>
                      <a:pt x="0" y="92"/>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152" name="Freeform 384"/>
              <p:cNvSpPr>
                <a:spLocks/>
              </p:cNvSpPr>
              <p:nvPr/>
            </p:nvSpPr>
            <p:spPr bwMode="auto">
              <a:xfrm>
                <a:off x="3412" y="2497"/>
                <a:ext cx="19" cy="79"/>
              </a:xfrm>
              <a:custGeom>
                <a:avLst/>
                <a:gdLst/>
                <a:ahLst/>
                <a:cxnLst>
                  <a:cxn ang="0">
                    <a:pos x="18" y="2"/>
                  </a:cxn>
                  <a:cxn ang="0">
                    <a:pos x="16" y="2"/>
                  </a:cxn>
                  <a:cxn ang="0">
                    <a:pos x="14" y="2"/>
                  </a:cxn>
                  <a:cxn ang="0">
                    <a:pos x="14" y="2"/>
                  </a:cxn>
                  <a:cxn ang="0">
                    <a:pos x="12" y="2"/>
                  </a:cxn>
                  <a:cxn ang="0">
                    <a:pos x="12" y="0"/>
                  </a:cxn>
                  <a:cxn ang="0">
                    <a:pos x="0" y="4"/>
                  </a:cxn>
                  <a:cxn ang="0">
                    <a:pos x="0" y="5"/>
                  </a:cxn>
                  <a:cxn ang="0">
                    <a:pos x="2" y="5"/>
                  </a:cxn>
                  <a:cxn ang="0">
                    <a:pos x="6" y="5"/>
                  </a:cxn>
                  <a:cxn ang="0">
                    <a:pos x="6" y="6"/>
                  </a:cxn>
                  <a:cxn ang="0">
                    <a:pos x="8" y="6"/>
                  </a:cxn>
                  <a:cxn ang="0">
                    <a:pos x="10" y="6"/>
                  </a:cxn>
                  <a:cxn ang="0">
                    <a:pos x="10" y="74"/>
                  </a:cxn>
                  <a:cxn ang="0">
                    <a:pos x="18" y="78"/>
                  </a:cxn>
                  <a:cxn ang="0">
                    <a:pos x="18" y="2"/>
                  </a:cxn>
                  <a:cxn ang="0">
                    <a:pos x="18" y="2"/>
                  </a:cxn>
                </a:cxnLst>
                <a:rect l="0" t="0" r="r" b="b"/>
                <a:pathLst>
                  <a:path w="19" h="79">
                    <a:moveTo>
                      <a:pt x="18" y="2"/>
                    </a:moveTo>
                    <a:lnTo>
                      <a:pt x="16" y="2"/>
                    </a:lnTo>
                    <a:lnTo>
                      <a:pt x="14" y="2"/>
                    </a:lnTo>
                    <a:lnTo>
                      <a:pt x="14" y="2"/>
                    </a:lnTo>
                    <a:lnTo>
                      <a:pt x="12" y="2"/>
                    </a:lnTo>
                    <a:lnTo>
                      <a:pt x="12" y="0"/>
                    </a:lnTo>
                    <a:lnTo>
                      <a:pt x="0" y="4"/>
                    </a:lnTo>
                    <a:lnTo>
                      <a:pt x="0" y="5"/>
                    </a:lnTo>
                    <a:lnTo>
                      <a:pt x="2" y="5"/>
                    </a:lnTo>
                    <a:lnTo>
                      <a:pt x="6" y="5"/>
                    </a:lnTo>
                    <a:lnTo>
                      <a:pt x="6" y="6"/>
                    </a:lnTo>
                    <a:lnTo>
                      <a:pt x="8" y="6"/>
                    </a:lnTo>
                    <a:lnTo>
                      <a:pt x="10" y="6"/>
                    </a:lnTo>
                    <a:lnTo>
                      <a:pt x="10" y="74"/>
                    </a:lnTo>
                    <a:lnTo>
                      <a:pt x="18" y="78"/>
                    </a:lnTo>
                    <a:lnTo>
                      <a:pt x="18" y="2"/>
                    </a:lnTo>
                    <a:lnTo>
                      <a:pt x="18" y="2"/>
                    </a:lnTo>
                  </a:path>
                </a:pathLst>
              </a:custGeom>
              <a:solidFill>
                <a:srgbClr val="A2A2A2"/>
              </a:solidFill>
              <a:ln w="9525" cap="rnd">
                <a:noFill/>
                <a:round/>
                <a:headEnd/>
                <a:tailEnd/>
              </a:ln>
              <a:effectLst/>
            </p:spPr>
            <p:txBody>
              <a:bodyPr/>
              <a:lstStyle/>
              <a:p>
                <a:endParaRPr lang="en-US"/>
              </a:p>
            </p:txBody>
          </p:sp>
          <p:sp>
            <p:nvSpPr>
              <p:cNvPr id="161153" name="Freeform 385"/>
              <p:cNvSpPr>
                <a:spLocks/>
              </p:cNvSpPr>
              <p:nvPr/>
            </p:nvSpPr>
            <p:spPr bwMode="auto">
              <a:xfrm>
                <a:off x="3302" y="2497"/>
                <a:ext cx="19" cy="83"/>
              </a:xfrm>
              <a:custGeom>
                <a:avLst/>
                <a:gdLst/>
                <a:ahLst/>
                <a:cxnLst>
                  <a:cxn ang="0">
                    <a:pos x="0" y="78"/>
                  </a:cxn>
                  <a:cxn ang="0">
                    <a:pos x="0" y="79"/>
                  </a:cxn>
                  <a:cxn ang="0">
                    <a:pos x="2" y="79"/>
                  </a:cxn>
                  <a:cxn ang="0">
                    <a:pos x="2" y="82"/>
                  </a:cxn>
                  <a:cxn ang="0">
                    <a:pos x="5" y="82"/>
                  </a:cxn>
                  <a:cxn ang="0">
                    <a:pos x="18" y="76"/>
                  </a:cxn>
                  <a:cxn ang="0">
                    <a:pos x="12" y="76"/>
                  </a:cxn>
                  <a:cxn ang="0">
                    <a:pos x="10" y="76"/>
                  </a:cxn>
                  <a:cxn ang="0">
                    <a:pos x="7" y="76"/>
                  </a:cxn>
                  <a:cxn ang="0">
                    <a:pos x="7" y="75"/>
                  </a:cxn>
                  <a:cxn ang="0">
                    <a:pos x="7" y="73"/>
                  </a:cxn>
                  <a:cxn ang="0">
                    <a:pos x="7" y="40"/>
                  </a:cxn>
                  <a:cxn ang="0">
                    <a:pos x="7" y="6"/>
                  </a:cxn>
                  <a:cxn ang="0">
                    <a:pos x="10" y="5"/>
                  </a:cxn>
                  <a:cxn ang="0">
                    <a:pos x="12" y="5"/>
                  </a:cxn>
                  <a:cxn ang="0">
                    <a:pos x="18" y="4"/>
                  </a:cxn>
                  <a:cxn ang="0">
                    <a:pos x="5" y="0"/>
                  </a:cxn>
                  <a:cxn ang="0">
                    <a:pos x="2" y="2"/>
                  </a:cxn>
                  <a:cxn ang="0">
                    <a:pos x="0" y="2"/>
                  </a:cxn>
                  <a:cxn ang="0">
                    <a:pos x="0" y="78"/>
                  </a:cxn>
                  <a:cxn ang="0">
                    <a:pos x="0" y="78"/>
                  </a:cxn>
                </a:cxnLst>
                <a:rect l="0" t="0" r="r" b="b"/>
                <a:pathLst>
                  <a:path w="19" h="83">
                    <a:moveTo>
                      <a:pt x="0" y="78"/>
                    </a:moveTo>
                    <a:lnTo>
                      <a:pt x="0" y="79"/>
                    </a:lnTo>
                    <a:lnTo>
                      <a:pt x="2" y="79"/>
                    </a:lnTo>
                    <a:lnTo>
                      <a:pt x="2" y="82"/>
                    </a:lnTo>
                    <a:lnTo>
                      <a:pt x="5" y="82"/>
                    </a:lnTo>
                    <a:lnTo>
                      <a:pt x="18" y="76"/>
                    </a:lnTo>
                    <a:lnTo>
                      <a:pt x="12" y="76"/>
                    </a:lnTo>
                    <a:lnTo>
                      <a:pt x="10" y="76"/>
                    </a:lnTo>
                    <a:lnTo>
                      <a:pt x="7" y="76"/>
                    </a:lnTo>
                    <a:lnTo>
                      <a:pt x="7" y="75"/>
                    </a:lnTo>
                    <a:lnTo>
                      <a:pt x="7" y="73"/>
                    </a:lnTo>
                    <a:lnTo>
                      <a:pt x="7" y="40"/>
                    </a:lnTo>
                    <a:lnTo>
                      <a:pt x="7" y="6"/>
                    </a:lnTo>
                    <a:lnTo>
                      <a:pt x="10" y="5"/>
                    </a:lnTo>
                    <a:lnTo>
                      <a:pt x="12" y="5"/>
                    </a:lnTo>
                    <a:lnTo>
                      <a:pt x="18" y="4"/>
                    </a:lnTo>
                    <a:lnTo>
                      <a:pt x="5" y="0"/>
                    </a:lnTo>
                    <a:lnTo>
                      <a:pt x="2" y="2"/>
                    </a:lnTo>
                    <a:lnTo>
                      <a:pt x="0" y="2"/>
                    </a:lnTo>
                    <a:lnTo>
                      <a:pt x="0" y="78"/>
                    </a:lnTo>
                    <a:lnTo>
                      <a:pt x="0" y="78"/>
                    </a:lnTo>
                  </a:path>
                </a:pathLst>
              </a:custGeom>
              <a:solidFill>
                <a:srgbClr val="5F5F5F"/>
              </a:solidFill>
              <a:ln w="9525" cap="rnd">
                <a:noFill/>
                <a:round/>
                <a:headEnd/>
                <a:tailEnd/>
              </a:ln>
              <a:effectLst/>
            </p:spPr>
            <p:txBody>
              <a:bodyPr/>
              <a:lstStyle/>
              <a:p>
                <a:endParaRPr lang="en-US"/>
              </a:p>
            </p:txBody>
          </p:sp>
          <p:sp>
            <p:nvSpPr>
              <p:cNvPr id="161154" name="Freeform 386"/>
              <p:cNvSpPr>
                <a:spLocks/>
              </p:cNvSpPr>
              <p:nvPr/>
            </p:nvSpPr>
            <p:spPr bwMode="auto">
              <a:xfrm>
                <a:off x="3304" y="2497"/>
                <a:ext cx="115" cy="19"/>
              </a:xfrm>
              <a:custGeom>
                <a:avLst/>
                <a:gdLst/>
                <a:ahLst/>
                <a:cxnLst>
                  <a:cxn ang="0">
                    <a:pos x="0" y="0"/>
                  </a:cxn>
                  <a:cxn ang="0">
                    <a:pos x="0" y="7"/>
                  </a:cxn>
                  <a:cxn ang="0">
                    <a:pos x="1" y="7"/>
                  </a:cxn>
                  <a:cxn ang="0">
                    <a:pos x="1" y="10"/>
                  </a:cxn>
                  <a:cxn ang="0">
                    <a:pos x="2" y="10"/>
                  </a:cxn>
                  <a:cxn ang="0">
                    <a:pos x="2" y="18"/>
                  </a:cxn>
                  <a:cxn ang="0">
                    <a:pos x="3" y="18"/>
                  </a:cxn>
                  <a:cxn ang="0">
                    <a:pos x="5" y="18"/>
                  </a:cxn>
                  <a:cxn ang="0">
                    <a:pos x="107" y="18"/>
                  </a:cxn>
                  <a:cxn ang="0">
                    <a:pos x="114" y="0"/>
                  </a:cxn>
                  <a:cxn ang="0">
                    <a:pos x="0" y="0"/>
                  </a:cxn>
                  <a:cxn ang="0">
                    <a:pos x="0" y="0"/>
                  </a:cxn>
                </a:cxnLst>
                <a:rect l="0" t="0" r="r" b="b"/>
                <a:pathLst>
                  <a:path w="115" h="19">
                    <a:moveTo>
                      <a:pt x="0" y="0"/>
                    </a:moveTo>
                    <a:lnTo>
                      <a:pt x="0" y="7"/>
                    </a:lnTo>
                    <a:lnTo>
                      <a:pt x="1" y="7"/>
                    </a:lnTo>
                    <a:lnTo>
                      <a:pt x="1" y="10"/>
                    </a:lnTo>
                    <a:lnTo>
                      <a:pt x="2" y="10"/>
                    </a:lnTo>
                    <a:lnTo>
                      <a:pt x="2" y="18"/>
                    </a:lnTo>
                    <a:lnTo>
                      <a:pt x="3" y="18"/>
                    </a:lnTo>
                    <a:lnTo>
                      <a:pt x="5" y="18"/>
                    </a:lnTo>
                    <a:lnTo>
                      <a:pt x="107" y="18"/>
                    </a:lnTo>
                    <a:lnTo>
                      <a:pt x="114"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55" name="Freeform 387" descr="50%"/>
              <p:cNvSpPr>
                <a:spLocks/>
              </p:cNvSpPr>
              <p:nvPr/>
            </p:nvSpPr>
            <p:spPr bwMode="auto">
              <a:xfrm>
                <a:off x="3304" y="2571"/>
                <a:ext cx="119" cy="19"/>
              </a:xfrm>
              <a:custGeom>
                <a:avLst/>
                <a:gdLst/>
                <a:ahLst/>
                <a:cxnLst>
                  <a:cxn ang="0">
                    <a:pos x="113" y="18"/>
                  </a:cxn>
                  <a:cxn ang="0">
                    <a:pos x="115" y="12"/>
                  </a:cxn>
                  <a:cxn ang="0">
                    <a:pos x="115" y="12"/>
                  </a:cxn>
                  <a:cxn ang="0">
                    <a:pos x="118" y="10"/>
                  </a:cxn>
                  <a:cxn ang="0">
                    <a:pos x="113" y="0"/>
                  </a:cxn>
                  <a:cxn ang="0">
                    <a:pos x="111" y="5"/>
                  </a:cxn>
                  <a:cxn ang="0">
                    <a:pos x="110" y="5"/>
                  </a:cxn>
                  <a:cxn ang="0">
                    <a:pos x="109" y="5"/>
                  </a:cxn>
                  <a:cxn ang="0">
                    <a:pos x="5" y="5"/>
                  </a:cxn>
                  <a:cxn ang="0">
                    <a:pos x="0" y="18"/>
                  </a:cxn>
                  <a:cxn ang="0">
                    <a:pos x="113" y="18"/>
                  </a:cxn>
                  <a:cxn ang="0">
                    <a:pos x="113" y="18"/>
                  </a:cxn>
                </a:cxnLst>
                <a:rect l="0" t="0" r="r" b="b"/>
                <a:pathLst>
                  <a:path w="119" h="19">
                    <a:moveTo>
                      <a:pt x="113" y="18"/>
                    </a:moveTo>
                    <a:lnTo>
                      <a:pt x="115" y="12"/>
                    </a:lnTo>
                    <a:lnTo>
                      <a:pt x="115" y="12"/>
                    </a:lnTo>
                    <a:lnTo>
                      <a:pt x="118" y="10"/>
                    </a:lnTo>
                    <a:lnTo>
                      <a:pt x="113" y="0"/>
                    </a:lnTo>
                    <a:lnTo>
                      <a:pt x="111" y="5"/>
                    </a:lnTo>
                    <a:lnTo>
                      <a:pt x="110" y="5"/>
                    </a:lnTo>
                    <a:lnTo>
                      <a:pt x="109" y="5"/>
                    </a:lnTo>
                    <a:lnTo>
                      <a:pt x="5" y="5"/>
                    </a:lnTo>
                    <a:lnTo>
                      <a:pt x="0" y="18"/>
                    </a:lnTo>
                    <a:lnTo>
                      <a:pt x="113" y="18"/>
                    </a:lnTo>
                    <a:lnTo>
                      <a:pt x="113" y="18"/>
                    </a:lnTo>
                  </a:path>
                </a:pathLst>
              </a:custGeom>
              <a:pattFill prst="pct50">
                <a:fgClr>
                  <a:srgbClr val="C0C27C"/>
                </a:fgClr>
                <a:bgClr>
                  <a:srgbClr val="E1E1E1"/>
                </a:bgClr>
              </a:pattFill>
              <a:ln w="9525" cap="rnd">
                <a:noFill/>
                <a:round/>
                <a:headEnd/>
                <a:tailEnd/>
              </a:ln>
              <a:effectLst/>
            </p:spPr>
            <p:txBody>
              <a:bodyPr/>
              <a:lstStyle/>
              <a:p>
                <a:endParaRPr lang="en-US"/>
              </a:p>
            </p:txBody>
          </p:sp>
          <p:sp>
            <p:nvSpPr>
              <p:cNvPr id="161156" name="Freeform 388"/>
              <p:cNvSpPr>
                <a:spLocks/>
              </p:cNvSpPr>
              <p:nvPr/>
            </p:nvSpPr>
            <p:spPr bwMode="auto">
              <a:xfrm>
                <a:off x="3305" y="2502"/>
                <a:ext cx="113" cy="72"/>
              </a:xfrm>
              <a:custGeom>
                <a:avLst/>
                <a:gdLst/>
                <a:ahLst/>
                <a:cxnLst>
                  <a:cxn ang="0">
                    <a:pos x="0" y="66"/>
                  </a:cxn>
                  <a:cxn ang="0">
                    <a:pos x="0" y="68"/>
                  </a:cxn>
                  <a:cxn ang="0">
                    <a:pos x="0" y="69"/>
                  </a:cxn>
                  <a:cxn ang="0">
                    <a:pos x="1" y="69"/>
                  </a:cxn>
                  <a:cxn ang="0">
                    <a:pos x="1" y="71"/>
                  </a:cxn>
                  <a:cxn ang="0">
                    <a:pos x="2" y="71"/>
                  </a:cxn>
                  <a:cxn ang="0">
                    <a:pos x="3" y="71"/>
                  </a:cxn>
                  <a:cxn ang="0">
                    <a:pos x="5" y="71"/>
                  </a:cxn>
                  <a:cxn ang="0">
                    <a:pos x="104" y="71"/>
                  </a:cxn>
                  <a:cxn ang="0">
                    <a:pos x="106" y="71"/>
                  </a:cxn>
                  <a:cxn ang="0">
                    <a:pos x="107" y="71"/>
                  </a:cxn>
                  <a:cxn ang="0">
                    <a:pos x="109" y="71"/>
                  </a:cxn>
                  <a:cxn ang="0">
                    <a:pos x="110" y="68"/>
                  </a:cxn>
                  <a:cxn ang="0">
                    <a:pos x="112" y="67"/>
                  </a:cxn>
                  <a:cxn ang="0">
                    <a:pos x="112" y="2"/>
                  </a:cxn>
                  <a:cxn ang="0">
                    <a:pos x="110" y="2"/>
                  </a:cxn>
                  <a:cxn ang="0">
                    <a:pos x="109" y="2"/>
                  </a:cxn>
                  <a:cxn ang="0">
                    <a:pos x="109" y="1"/>
                  </a:cxn>
                  <a:cxn ang="0">
                    <a:pos x="108" y="1"/>
                  </a:cxn>
                  <a:cxn ang="0">
                    <a:pos x="107" y="1"/>
                  </a:cxn>
                  <a:cxn ang="0">
                    <a:pos x="105" y="1"/>
                  </a:cxn>
                  <a:cxn ang="0">
                    <a:pos x="105" y="0"/>
                  </a:cxn>
                  <a:cxn ang="0">
                    <a:pos x="6" y="0"/>
                  </a:cxn>
                  <a:cxn ang="0">
                    <a:pos x="4" y="1"/>
                  </a:cxn>
                  <a:cxn ang="0">
                    <a:pos x="2" y="1"/>
                  </a:cxn>
                  <a:cxn ang="0">
                    <a:pos x="1" y="1"/>
                  </a:cxn>
                  <a:cxn ang="0">
                    <a:pos x="0" y="2"/>
                  </a:cxn>
                  <a:cxn ang="0">
                    <a:pos x="0" y="66"/>
                  </a:cxn>
                  <a:cxn ang="0">
                    <a:pos x="0" y="66"/>
                  </a:cxn>
                </a:cxnLst>
                <a:rect l="0" t="0" r="r" b="b"/>
                <a:pathLst>
                  <a:path w="113" h="72">
                    <a:moveTo>
                      <a:pt x="0" y="66"/>
                    </a:moveTo>
                    <a:lnTo>
                      <a:pt x="0" y="68"/>
                    </a:lnTo>
                    <a:lnTo>
                      <a:pt x="0" y="69"/>
                    </a:lnTo>
                    <a:lnTo>
                      <a:pt x="1" y="69"/>
                    </a:lnTo>
                    <a:lnTo>
                      <a:pt x="1" y="71"/>
                    </a:lnTo>
                    <a:lnTo>
                      <a:pt x="2" y="71"/>
                    </a:lnTo>
                    <a:lnTo>
                      <a:pt x="3" y="71"/>
                    </a:lnTo>
                    <a:lnTo>
                      <a:pt x="5" y="71"/>
                    </a:lnTo>
                    <a:lnTo>
                      <a:pt x="104" y="71"/>
                    </a:lnTo>
                    <a:lnTo>
                      <a:pt x="106" y="71"/>
                    </a:lnTo>
                    <a:lnTo>
                      <a:pt x="107" y="71"/>
                    </a:lnTo>
                    <a:lnTo>
                      <a:pt x="109" y="71"/>
                    </a:lnTo>
                    <a:lnTo>
                      <a:pt x="110" y="68"/>
                    </a:lnTo>
                    <a:lnTo>
                      <a:pt x="112" y="67"/>
                    </a:lnTo>
                    <a:lnTo>
                      <a:pt x="112" y="2"/>
                    </a:lnTo>
                    <a:lnTo>
                      <a:pt x="110" y="2"/>
                    </a:lnTo>
                    <a:lnTo>
                      <a:pt x="109" y="2"/>
                    </a:lnTo>
                    <a:lnTo>
                      <a:pt x="109" y="1"/>
                    </a:lnTo>
                    <a:lnTo>
                      <a:pt x="108" y="1"/>
                    </a:lnTo>
                    <a:lnTo>
                      <a:pt x="107" y="1"/>
                    </a:lnTo>
                    <a:lnTo>
                      <a:pt x="105" y="1"/>
                    </a:lnTo>
                    <a:lnTo>
                      <a:pt x="105" y="0"/>
                    </a:lnTo>
                    <a:lnTo>
                      <a:pt x="6" y="0"/>
                    </a:lnTo>
                    <a:lnTo>
                      <a:pt x="4" y="1"/>
                    </a:lnTo>
                    <a:lnTo>
                      <a:pt x="2" y="1"/>
                    </a:lnTo>
                    <a:lnTo>
                      <a:pt x="1" y="1"/>
                    </a:lnTo>
                    <a:lnTo>
                      <a:pt x="0" y="2"/>
                    </a:lnTo>
                    <a:lnTo>
                      <a:pt x="0" y="66"/>
                    </a:lnTo>
                    <a:lnTo>
                      <a:pt x="0" y="66"/>
                    </a:lnTo>
                  </a:path>
                </a:pathLst>
              </a:custGeom>
              <a:solidFill>
                <a:srgbClr val="404040"/>
              </a:solidFill>
              <a:ln w="9525" cap="rnd">
                <a:noFill/>
                <a:round/>
                <a:headEnd/>
                <a:tailEnd/>
              </a:ln>
              <a:effectLst/>
            </p:spPr>
            <p:txBody>
              <a:bodyPr/>
              <a:lstStyle/>
              <a:p>
                <a:endParaRPr lang="en-US"/>
              </a:p>
            </p:txBody>
          </p:sp>
          <p:sp>
            <p:nvSpPr>
              <p:cNvPr id="161157" name="AutoShape 389"/>
              <p:cNvSpPr>
                <a:spLocks noChangeArrowheads="1"/>
              </p:cNvSpPr>
              <p:nvPr/>
            </p:nvSpPr>
            <p:spPr bwMode="auto">
              <a:xfrm>
                <a:off x="3583" y="2546"/>
                <a:ext cx="168" cy="21"/>
              </a:xfrm>
              <a:prstGeom prst="roundRect">
                <a:avLst>
                  <a:gd name="adj" fmla="val 12495"/>
                </a:avLst>
              </a:prstGeom>
              <a:solidFill>
                <a:srgbClr val="C0C0C0"/>
              </a:solidFill>
              <a:ln w="12699">
                <a:solidFill>
                  <a:srgbClr val="727272"/>
                </a:solidFill>
                <a:round/>
                <a:headEnd/>
                <a:tailEnd/>
              </a:ln>
              <a:effectLst/>
            </p:spPr>
            <p:txBody>
              <a:bodyPr wrap="none" anchor="ctr"/>
              <a:lstStyle/>
              <a:p>
                <a:endParaRPr lang="en-US"/>
              </a:p>
            </p:txBody>
          </p:sp>
          <p:sp>
            <p:nvSpPr>
              <p:cNvPr id="161158" name="Freeform 390"/>
              <p:cNvSpPr>
                <a:spLocks/>
              </p:cNvSpPr>
              <p:nvPr/>
            </p:nvSpPr>
            <p:spPr bwMode="auto">
              <a:xfrm>
                <a:off x="3579" y="2515"/>
                <a:ext cx="177" cy="30"/>
              </a:xfrm>
              <a:custGeom>
                <a:avLst/>
                <a:gdLst/>
                <a:ahLst/>
                <a:cxnLst>
                  <a:cxn ang="0">
                    <a:pos x="12" y="0"/>
                  </a:cxn>
                  <a:cxn ang="0">
                    <a:pos x="164" y="1"/>
                  </a:cxn>
                  <a:cxn ang="0">
                    <a:pos x="176" y="29"/>
                  </a:cxn>
                  <a:cxn ang="0">
                    <a:pos x="0" y="29"/>
                  </a:cxn>
                  <a:cxn ang="0">
                    <a:pos x="12" y="0"/>
                  </a:cxn>
                  <a:cxn ang="0">
                    <a:pos x="12" y="0"/>
                  </a:cxn>
                </a:cxnLst>
                <a:rect l="0" t="0" r="r" b="b"/>
                <a:pathLst>
                  <a:path w="177" h="30">
                    <a:moveTo>
                      <a:pt x="12" y="0"/>
                    </a:moveTo>
                    <a:lnTo>
                      <a:pt x="164" y="1"/>
                    </a:lnTo>
                    <a:lnTo>
                      <a:pt x="176" y="29"/>
                    </a:lnTo>
                    <a:lnTo>
                      <a:pt x="0" y="29"/>
                    </a:lnTo>
                    <a:lnTo>
                      <a:pt x="12" y="0"/>
                    </a:lnTo>
                    <a:lnTo>
                      <a:pt x="12" y="0"/>
                    </a:lnTo>
                  </a:path>
                </a:pathLst>
              </a:custGeom>
              <a:solidFill>
                <a:srgbClr val="808080"/>
              </a:solidFill>
              <a:ln w="9525" cap="rnd">
                <a:noFill/>
                <a:round/>
                <a:headEnd/>
                <a:tailEnd/>
              </a:ln>
              <a:effectLst/>
            </p:spPr>
            <p:txBody>
              <a:bodyPr/>
              <a:lstStyle/>
              <a:p>
                <a:endParaRPr lang="en-US"/>
              </a:p>
            </p:txBody>
          </p:sp>
          <p:sp>
            <p:nvSpPr>
              <p:cNvPr id="161159" name="Freeform 391"/>
              <p:cNvSpPr>
                <a:spLocks/>
              </p:cNvSpPr>
              <p:nvPr/>
            </p:nvSpPr>
            <p:spPr bwMode="auto">
              <a:xfrm>
                <a:off x="3700" y="2563"/>
                <a:ext cx="46" cy="20"/>
              </a:xfrm>
              <a:custGeom>
                <a:avLst/>
                <a:gdLst/>
                <a:ahLst/>
                <a:cxnLst>
                  <a:cxn ang="0">
                    <a:pos x="45" y="9"/>
                  </a:cxn>
                  <a:cxn ang="0">
                    <a:pos x="13" y="9"/>
                  </a:cxn>
                  <a:cxn ang="0">
                    <a:pos x="13" y="0"/>
                  </a:cxn>
                  <a:cxn ang="0">
                    <a:pos x="1" y="0"/>
                  </a:cxn>
                  <a:cxn ang="0">
                    <a:pos x="0" y="19"/>
                  </a:cxn>
                  <a:cxn ang="0">
                    <a:pos x="13" y="19"/>
                  </a:cxn>
                  <a:cxn ang="0">
                    <a:pos x="45" y="19"/>
                  </a:cxn>
                  <a:cxn ang="0">
                    <a:pos x="45" y="9"/>
                  </a:cxn>
                  <a:cxn ang="0">
                    <a:pos x="45" y="9"/>
                  </a:cxn>
                </a:cxnLst>
                <a:rect l="0" t="0" r="r" b="b"/>
                <a:pathLst>
                  <a:path w="46" h="20">
                    <a:moveTo>
                      <a:pt x="45" y="9"/>
                    </a:moveTo>
                    <a:lnTo>
                      <a:pt x="13" y="9"/>
                    </a:lnTo>
                    <a:lnTo>
                      <a:pt x="13" y="0"/>
                    </a:lnTo>
                    <a:lnTo>
                      <a:pt x="1" y="0"/>
                    </a:lnTo>
                    <a:lnTo>
                      <a:pt x="0" y="19"/>
                    </a:lnTo>
                    <a:lnTo>
                      <a:pt x="13" y="19"/>
                    </a:lnTo>
                    <a:lnTo>
                      <a:pt x="45" y="19"/>
                    </a:lnTo>
                    <a:lnTo>
                      <a:pt x="45" y="9"/>
                    </a:lnTo>
                    <a:lnTo>
                      <a:pt x="45" y="9"/>
                    </a:lnTo>
                  </a:path>
                </a:pathLst>
              </a:custGeom>
              <a:solidFill>
                <a:srgbClr val="000000"/>
              </a:solidFill>
              <a:ln w="12699" cap="rnd" cmpd="sng">
                <a:solidFill>
                  <a:srgbClr val="727272"/>
                </a:solidFill>
                <a:prstDash val="solid"/>
                <a:round/>
                <a:headEnd/>
                <a:tailEnd/>
              </a:ln>
              <a:effectLst/>
            </p:spPr>
            <p:txBody>
              <a:bodyPr/>
              <a:lstStyle/>
              <a:p>
                <a:endParaRPr lang="en-US"/>
              </a:p>
            </p:txBody>
          </p:sp>
          <p:sp>
            <p:nvSpPr>
              <p:cNvPr id="161160" name="Freeform 392"/>
              <p:cNvSpPr>
                <a:spLocks/>
              </p:cNvSpPr>
              <p:nvPr/>
            </p:nvSpPr>
            <p:spPr bwMode="auto">
              <a:xfrm>
                <a:off x="3557" y="2600"/>
                <a:ext cx="227" cy="20"/>
              </a:xfrm>
              <a:custGeom>
                <a:avLst/>
                <a:gdLst/>
                <a:ahLst/>
                <a:cxnLst>
                  <a:cxn ang="0">
                    <a:pos x="2" y="0"/>
                  </a:cxn>
                  <a:cxn ang="0">
                    <a:pos x="226" y="6"/>
                  </a:cxn>
                  <a:cxn ang="0">
                    <a:pos x="226" y="19"/>
                  </a:cxn>
                  <a:cxn ang="0">
                    <a:pos x="0" y="19"/>
                  </a:cxn>
                  <a:cxn ang="0">
                    <a:pos x="0" y="6"/>
                  </a:cxn>
                  <a:cxn ang="0">
                    <a:pos x="2" y="0"/>
                  </a:cxn>
                  <a:cxn ang="0">
                    <a:pos x="2" y="0"/>
                  </a:cxn>
                </a:cxnLst>
                <a:rect l="0" t="0" r="r" b="b"/>
                <a:pathLst>
                  <a:path w="227" h="20">
                    <a:moveTo>
                      <a:pt x="2" y="0"/>
                    </a:moveTo>
                    <a:lnTo>
                      <a:pt x="226" y="6"/>
                    </a:lnTo>
                    <a:lnTo>
                      <a:pt x="226" y="19"/>
                    </a:lnTo>
                    <a:lnTo>
                      <a:pt x="0" y="19"/>
                    </a:lnTo>
                    <a:lnTo>
                      <a:pt x="0" y="6"/>
                    </a:lnTo>
                    <a:lnTo>
                      <a:pt x="2" y="0"/>
                    </a:lnTo>
                    <a:lnTo>
                      <a:pt x="2" y="0"/>
                    </a:lnTo>
                  </a:path>
                </a:pathLst>
              </a:custGeom>
              <a:solidFill>
                <a:srgbClr val="5F5F5F"/>
              </a:solidFill>
              <a:ln w="9525" cap="rnd">
                <a:noFill/>
                <a:round/>
                <a:headEnd/>
                <a:tailEnd/>
              </a:ln>
              <a:effectLst/>
            </p:spPr>
            <p:txBody>
              <a:bodyPr/>
              <a:lstStyle/>
              <a:p>
                <a:endParaRPr lang="en-US"/>
              </a:p>
            </p:txBody>
          </p:sp>
          <p:sp>
            <p:nvSpPr>
              <p:cNvPr id="161161" name="Freeform 393"/>
              <p:cNvSpPr>
                <a:spLocks/>
              </p:cNvSpPr>
              <p:nvPr/>
            </p:nvSpPr>
            <p:spPr bwMode="auto">
              <a:xfrm>
                <a:off x="3557" y="2577"/>
                <a:ext cx="227" cy="27"/>
              </a:xfrm>
              <a:custGeom>
                <a:avLst/>
                <a:gdLst/>
                <a:ahLst/>
                <a:cxnLst>
                  <a:cxn ang="0">
                    <a:pos x="7" y="0"/>
                  </a:cxn>
                  <a:cxn ang="0">
                    <a:pos x="0" y="26"/>
                  </a:cxn>
                  <a:cxn ang="0">
                    <a:pos x="226" y="26"/>
                  </a:cxn>
                  <a:cxn ang="0">
                    <a:pos x="214" y="0"/>
                  </a:cxn>
                  <a:cxn ang="0">
                    <a:pos x="7" y="0"/>
                  </a:cxn>
                  <a:cxn ang="0">
                    <a:pos x="7" y="0"/>
                  </a:cxn>
                </a:cxnLst>
                <a:rect l="0" t="0" r="r" b="b"/>
                <a:pathLst>
                  <a:path w="227" h="27">
                    <a:moveTo>
                      <a:pt x="7" y="0"/>
                    </a:moveTo>
                    <a:lnTo>
                      <a:pt x="0" y="26"/>
                    </a:lnTo>
                    <a:lnTo>
                      <a:pt x="226" y="26"/>
                    </a:lnTo>
                    <a:lnTo>
                      <a:pt x="214" y="0"/>
                    </a:lnTo>
                    <a:lnTo>
                      <a:pt x="7" y="0"/>
                    </a:lnTo>
                    <a:lnTo>
                      <a:pt x="7" y="0"/>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162" name="Freeform 394"/>
              <p:cNvSpPr>
                <a:spLocks/>
              </p:cNvSpPr>
              <p:nvPr/>
            </p:nvSpPr>
            <p:spPr bwMode="auto">
              <a:xfrm>
                <a:off x="3734" y="2580"/>
                <a:ext cx="39" cy="20"/>
              </a:xfrm>
              <a:custGeom>
                <a:avLst/>
                <a:gdLst/>
                <a:ahLst/>
                <a:cxnLst>
                  <a:cxn ang="0">
                    <a:pos x="0" y="0"/>
                  </a:cxn>
                  <a:cxn ang="0">
                    <a:pos x="3" y="19"/>
                  </a:cxn>
                  <a:cxn ang="0">
                    <a:pos x="38" y="19"/>
                  </a:cxn>
                  <a:cxn ang="0">
                    <a:pos x="31" y="0"/>
                  </a:cxn>
                  <a:cxn ang="0">
                    <a:pos x="0" y="0"/>
                  </a:cxn>
                  <a:cxn ang="0">
                    <a:pos x="0" y="0"/>
                  </a:cxn>
                </a:cxnLst>
                <a:rect l="0" t="0" r="r" b="b"/>
                <a:pathLst>
                  <a:path w="39" h="20">
                    <a:moveTo>
                      <a:pt x="0" y="0"/>
                    </a:moveTo>
                    <a:lnTo>
                      <a:pt x="3" y="19"/>
                    </a:lnTo>
                    <a:lnTo>
                      <a:pt x="38" y="19"/>
                    </a:lnTo>
                    <a:lnTo>
                      <a:pt x="31"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63" name="Freeform 395"/>
              <p:cNvSpPr>
                <a:spLocks/>
              </p:cNvSpPr>
              <p:nvPr/>
            </p:nvSpPr>
            <p:spPr bwMode="auto">
              <a:xfrm>
                <a:off x="3702" y="2580"/>
                <a:ext cx="30" cy="20"/>
              </a:xfrm>
              <a:custGeom>
                <a:avLst/>
                <a:gdLst/>
                <a:ahLst/>
                <a:cxnLst>
                  <a:cxn ang="0">
                    <a:pos x="0" y="0"/>
                  </a:cxn>
                  <a:cxn ang="0">
                    <a:pos x="1" y="12"/>
                  </a:cxn>
                  <a:cxn ang="0">
                    <a:pos x="6" y="12"/>
                  </a:cxn>
                  <a:cxn ang="0">
                    <a:pos x="6" y="13"/>
                  </a:cxn>
                  <a:cxn ang="0">
                    <a:pos x="1" y="14"/>
                  </a:cxn>
                  <a:cxn ang="0">
                    <a:pos x="2" y="19"/>
                  </a:cxn>
                  <a:cxn ang="0">
                    <a:pos x="29" y="19"/>
                  </a:cxn>
                  <a:cxn ang="0">
                    <a:pos x="27" y="13"/>
                  </a:cxn>
                  <a:cxn ang="0">
                    <a:pos x="22" y="13"/>
                  </a:cxn>
                  <a:cxn ang="0">
                    <a:pos x="22" y="12"/>
                  </a:cxn>
                  <a:cxn ang="0">
                    <a:pos x="27" y="12"/>
                  </a:cxn>
                  <a:cxn ang="0">
                    <a:pos x="24" y="0"/>
                  </a:cxn>
                  <a:cxn ang="0">
                    <a:pos x="0" y="0"/>
                  </a:cxn>
                  <a:cxn ang="0">
                    <a:pos x="0" y="0"/>
                  </a:cxn>
                </a:cxnLst>
                <a:rect l="0" t="0" r="r" b="b"/>
                <a:pathLst>
                  <a:path w="30" h="20">
                    <a:moveTo>
                      <a:pt x="0" y="0"/>
                    </a:moveTo>
                    <a:lnTo>
                      <a:pt x="1" y="12"/>
                    </a:lnTo>
                    <a:lnTo>
                      <a:pt x="6" y="12"/>
                    </a:lnTo>
                    <a:lnTo>
                      <a:pt x="6" y="13"/>
                    </a:lnTo>
                    <a:lnTo>
                      <a:pt x="1" y="14"/>
                    </a:lnTo>
                    <a:lnTo>
                      <a:pt x="2" y="19"/>
                    </a:lnTo>
                    <a:lnTo>
                      <a:pt x="29" y="19"/>
                    </a:lnTo>
                    <a:lnTo>
                      <a:pt x="27" y="13"/>
                    </a:lnTo>
                    <a:lnTo>
                      <a:pt x="22" y="13"/>
                    </a:lnTo>
                    <a:lnTo>
                      <a:pt x="22" y="12"/>
                    </a:lnTo>
                    <a:lnTo>
                      <a:pt x="27" y="12"/>
                    </a:lnTo>
                    <a:lnTo>
                      <a:pt x="24"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64" name="Freeform 396"/>
              <p:cNvSpPr>
                <a:spLocks/>
              </p:cNvSpPr>
              <p:nvPr/>
            </p:nvSpPr>
            <p:spPr bwMode="auto">
              <a:xfrm>
                <a:off x="3568" y="2580"/>
                <a:ext cx="129" cy="21"/>
              </a:xfrm>
              <a:custGeom>
                <a:avLst/>
                <a:gdLst/>
                <a:ahLst/>
                <a:cxnLst>
                  <a:cxn ang="0">
                    <a:pos x="4" y="0"/>
                  </a:cxn>
                  <a:cxn ang="0">
                    <a:pos x="4" y="3"/>
                  </a:cxn>
                  <a:cxn ang="0">
                    <a:pos x="8" y="3"/>
                  </a:cxn>
                  <a:cxn ang="0">
                    <a:pos x="7" y="8"/>
                  </a:cxn>
                  <a:cxn ang="0">
                    <a:pos x="2" y="8"/>
                  </a:cxn>
                  <a:cxn ang="0">
                    <a:pos x="0" y="16"/>
                  </a:cxn>
                  <a:cxn ang="0">
                    <a:pos x="7" y="17"/>
                  </a:cxn>
                  <a:cxn ang="0">
                    <a:pos x="7" y="18"/>
                  </a:cxn>
                  <a:cxn ang="0">
                    <a:pos x="100" y="20"/>
                  </a:cxn>
                  <a:cxn ang="0">
                    <a:pos x="100" y="17"/>
                  </a:cxn>
                  <a:cxn ang="0">
                    <a:pos x="118" y="17"/>
                  </a:cxn>
                  <a:cxn ang="0">
                    <a:pos x="118" y="15"/>
                  </a:cxn>
                  <a:cxn ang="0">
                    <a:pos x="124" y="15"/>
                  </a:cxn>
                  <a:cxn ang="0">
                    <a:pos x="124" y="7"/>
                  </a:cxn>
                  <a:cxn ang="0">
                    <a:pos x="128" y="7"/>
                  </a:cxn>
                  <a:cxn ang="0">
                    <a:pos x="128" y="0"/>
                  </a:cxn>
                  <a:cxn ang="0">
                    <a:pos x="4" y="0"/>
                  </a:cxn>
                  <a:cxn ang="0">
                    <a:pos x="4" y="0"/>
                  </a:cxn>
                </a:cxnLst>
                <a:rect l="0" t="0" r="r" b="b"/>
                <a:pathLst>
                  <a:path w="129" h="21">
                    <a:moveTo>
                      <a:pt x="4" y="0"/>
                    </a:moveTo>
                    <a:lnTo>
                      <a:pt x="4" y="3"/>
                    </a:lnTo>
                    <a:lnTo>
                      <a:pt x="8" y="3"/>
                    </a:lnTo>
                    <a:lnTo>
                      <a:pt x="7" y="8"/>
                    </a:lnTo>
                    <a:lnTo>
                      <a:pt x="2" y="8"/>
                    </a:lnTo>
                    <a:lnTo>
                      <a:pt x="0" y="16"/>
                    </a:lnTo>
                    <a:lnTo>
                      <a:pt x="7" y="17"/>
                    </a:lnTo>
                    <a:lnTo>
                      <a:pt x="7" y="18"/>
                    </a:lnTo>
                    <a:lnTo>
                      <a:pt x="100" y="20"/>
                    </a:lnTo>
                    <a:lnTo>
                      <a:pt x="100" y="17"/>
                    </a:lnTo>
                    <a:lnTo>
                      <a:pt x="118" y="17"/>
                    </a:lnTo>
                    <a:lnTo>
                      <a:pt x="118" y="15"/>
                    </a:lnTo>
                    <a:lnTo>
                      <a:pt x="124" y="15"/>
                    </a:lnTo>
                    <a:lnTo>
                      <a:pt x="124" y="7"/>
                    </a:lnTo>
                    <a:lnTo>
                      <a:pt x="128" y="7"/>
                    </a:lnTo>
                    <a:lnTo>
                      <a:pt x="128" y="0"/>
                    </a:lnTo>
                    <a:lnTo>
                      <a:pt x="4" y="0"/>
                    </a:lnTo>
                    <a:lnTo>
                      <a:pt x="4" y="0"/>
                    </a:lnTo>
                  </a:path>
                </a:pathLst>
              </a:custGeom>
              <a:solidFill>
                <a:srgbClr val="808080"/>
              </a:solidFill>
              <a:ln w="9525" cap="rnd">
                <a:noFill/>
                <a:round/>
                <a:headEnd/>
                <a:tailEnd/>
              </a:ln>
              <a:effectLst/>
            </p:spPr>
            <p:txBody>
              <a:bodyPr/>
              <a:lstStyle/>
              <a:p>
                <a:endParaRPr lang="en-US"/>
              </a:p>
            </p:txBody>
          </p:sp>
          <p:sp>
            <p:nvSpPr>
              <p:cNvPr id="161165" name="Freeform 397"/>
              <p:cNvSpPr>
                <a:spLocks/>
              </p:cNvSpPr>
              <p:nvPr/>
            </p:nvSpPr>
            <p:spPr bwMode="auto">
              <a:xfrm>
                <a:off x="3618" y="2512"/>
                <a:ext cx="100" cy="28"/>
              </a:xfrm>
              <a:custGeom>
                <a:avLst/>
                <a:gdLst/>
                <a:ahLst/>
                <a:cxnLst>
                  <a:cxn ang="0">
                    <a:pos x="20" y="0"/>
                  </a:cxn>
                  <a:cxn ang="0">
                    <a:pos x="80" y="1"/>
                  </a:cxn>
                  <a:cxn ang="0">
                    <a:pos x="93" y="3"/>
                  </a:cxn>
                  <a:cxn ang="0">
                    <a:pos x="99" y="25"/>
                  </a:cxn>
                  <a:cxn ang="0">
                    <a:pos x="96" y="27"/>
                  </a:cxn>
                  <a:cxn ang="0">
                    <a:pos x="2" y="27"/>
                  </a:cxn>
                  <a:cxn ang="0">
                    <a:pos x="0" y="25"/>
                  </a:cxn>
                  <a:cxn ang="0">
                    <a:pos x="4" y="3"/>
                  </a:cxn>
                  <a:cxn ang="0">
                    <a:pos x="20" y="0"/>
                  </a:cxn>
                  <a:cxn ang="0">
                    <a:pos x="20" y="0"/>
                  </a:cxn>
                </a:cxnLst>
                <a:rect l="0" t="0" r="r" b="b"/>
                <a:pathLst>
                  <a:path w="100" h="28">
                    <a:moveTo>
                      <a:pt x="20" y="0"/>
                    </a:moveTo>
                    <a:lnTo>
                      <a:pt x="80" y="1"/>
                    </a:lnTo>
                    <a:lnTo>
                      <a:pt x="93" y="3"/>
                    </a:lnTo>
                    <a:lnTo>
                      <a:pt x="99" y="25"/>
                    </a:lnTo>
                    <a:lnTo>
                      <a:pt x="96" y="27"/>
                    </a:lnTo>
                    <a:lnTo>
                      <a:pt x="2" y="27"/>
                    </a:lnTo>
                    <a:lnTo>
                      <a:pt x="0" y="25"/>
                    </a:lnTo>
                    <a:lnTo>
                      <a:pt x="4" y="3"/>
                    </a:lnTo>
                    <a:lnTo>
                      <a:pt x="20" y="0"/>
                    </a:lnTo>
                    <a:lnTo>
                      <a:pt x="20" y="0"/>
                    </a:lnTo>
                  </a:path>
                </a:pathLst>
              </a:custGeom>
              <a:solidFill>
                <a:srgbClr val="C0C0C0"/>
              </a:solidFill>
              <a:ln w="12699" cap="rnd" cmpd="sng">
                <a:solidFill>
                  <a:srgbClr val="C0C0C0"/>
                </a:solidFill>
                <a:prstDash val="solid"/>
                <a:round/>
                <a:headEnd/>
                <a:tailEnd/>
              </a:ln>
              <a:effectLst/>
            </p:spPr>
            <p:txBody>
              <a:bodyPr/>
              <a:lstStyle/>
              <a:p>
                <a:endParaRPr lang="en-US"/>
              </a:p>
            </p:txBody>
          </p:sp>
          <p:sp>
            <p:nvSpPr>
              <p:cNvPr id="161166" name="Freeform 398"/>
              <p:cNvSpPr>
                <a:spLocks/>
              </p:cNvSpPr>
              <p:nvPr/>
            </p:nvSpPr>
            <p:spPr bwMode="auto">
              <a:xfrm>
                <a:off x="3633" y="2493"/>
                <a:ext cx="66" cy="43"/>
              </a:xfrm>
              <a:custGeom>
                <a:avLst/>
                <a:gdLst/>
                <a:ahLst/>
                <a:cxnLst>
                  <a:cxn ang="0">
                    <a:pos x="62" y="19"/>
                  </a:cxn>
                  <a:cxn ang="0">
                    <a:pos x="59" y="16"/>
                  </a:cxn>
                  <a:cxn ang="0">
                    <a:pos x="56" y="10"/>
                  </a:cxn>
                  <a:cxn ang="0">
                    <a:pos x="52" y="8"/>
                  </a:cxn>
                  <a:cxn ang="0">
                    <a:pos x="49" y="6"/>
                  </a:cxn>
                  <a:cxn ang="0">
                    <a:pos x="44" y="3"/>
                  </a:cxn>
                  <a:cxn ang="0">
                    <a:pos x="40" y="2"/>
                  </a:cxn>
                  <a:cxn ang="0">
                    <a:pos x="36" y="1"/>
                  </a:cxn>
                  <a:cxn ang="0">
                    <a:pos x="32" y="0"/>
                  </a:cxn>
                  <a:cxn ang="0">
                    <a:pos x="28" y="1"/>
                  </a:cxn>
                  <a:cxn ang="0">
                    <a:pos x="23" y="2"/>
                  </a:cxn>
                  <a:cxn ang="0">
                    <a:pos x="19" y="3"/>
                  </a:cxn>
                  <a:cxn ang="0">
                    <a:pos x="16" y="6"/>
                  </a:cxn>
                  <a:cxn ang="0">
                    <a:pos x="11" y="8"/>
                  </a:cxn>
                  <a:cxn ang="0">
                    <a:pos x="9" y="12"/>
                  </a:cxn>
                  <a:cxn ang="0">
                    <a:pos x="6" y="16"/>
                  </a:cxn>
                  <a:cxn ang="0">
                    <a:pos x="2" y="20"/>
                  </a:cxn>
                  <a:cxn ang="0">
                    <a:pos x="0" y="26"/>
                  </a:cxn>
                  <a:cxn ang="0">
                    <a:pos x="1" y="31"/>
                  </a:cxn>
                  <a:cxn ang="0">
                    <a:pos x="2" y="34"/>
                  </a:cxn>
                  <a:cxn ang="0">
                    <a:pos x="7" y="36"/>
                  </a:cxn>
                  <a:cxn ang="0">
                    <a:pos x="11" y="39"/>
                  </a:cxn>
                  <a:cxn ang="0">
                    <a:pos x="18" y="40"/>
                  </a:cxn>
                  <a:cxn ang="0">
                    <a:pos x="25" y="42"/>
                  </a:cxn>
                  <a:cxn ang="0">
                    <a:pos x="32" y="42"/>
                  </a:cxn>
                  <a:cxn ang="0">
                    <a:pos x="38" y="42"/>
                  </a:cxn>
                  <a:cxn ang="0">
                    <a:pos x="46" y="40"/>
                  </a:cxn>
                  <a:cxn ang="0">
                    <a:pos x="52" y="39"/>
                  </a:cxn>
                  <a:cxn ang="0">
                    <a:pos x="58" y="36"/>
                  </a:cxn>
                  <a:cxn ang="0">
                    <a:pos x="61" y="33"/>
                  </a:cxn>
                  <a:cxn ang="0">
                    <a:pos x="65" y="30"/>
                  </a:cxn>
                  <a:cxn ang="0">
                    <a:pos x="65" y="25"/>
                  </a:cxn>
                  <a:cxn ang="0">
                    <a:pos x="62" y="19"/>
                  </a:cxn>
                  <a:cxn ang="0">
                    <a:pos x="62" y="19"/>
                  </a:cxn>
                </a:cxnLst>
                <a:rect l="0" t="0" r="r" b="b"/>
                <a:pathLst>
                  <a:path w="66" h="43">
                    <a:moveTo>
                      <a:pt x="62" y="19"/>
                    </a:moveTo>
                    <a:lnTo>
                      <a:pt x="59" y="16"/>
                    </a:lnTo>
                    <a:lnTo>
                      <a:pt x="56" y="10"/>
                    </a:lnTo>
                    <a:lnTo>
                      <a:pt x="52" y="8"/>
                    </a:lnTo>
                    <a:lnTo>
                      <a:pt x="49" y="6"/>
                    </a:lnTo>
                    <a:lnTo>
                      <a:pt x="44" y="3"/>
                    </a:lnTo>
                    <a:lnTo>
                      <a:pt x="40" y="2"/>
                    </a:lnTo>
                    <a:lnTo>
                      <a:pt x="36" y="1"/>
                    </a:lnTo>
                    <a:lnTo>
                      <a:pt x="32" y="0"/>
                    </a:lnTo>
                    <a:lnTo>
                      <a:pt x="28" y="1"/>
                    </a:lnTo>
                    <a:lnTo>
                      <a:pt x="23" y="2"/>
                    </a:lnTo>
                    <a:lnTo>
                      <a:pt x="19" y="3"/>
                    </a:lnTo>
                    <a:lnTo>
                      <a:pt x="16" y="6"/>
                    </a:lnTo>
                    <a:lnTo>
                      <a:pt x="11" y="8"/>
                    </a:lnTo>
                    <a:lnTo>
                      <a:pt x="9" y="12"/>
                    </a:lnTo>
                    <a:lnTo>
                      <a:pt x="6" y="16"/>
                    </a:lnTo>
                    <a:lnTo>
                      <a:pt x="2" y="20"/>
                    </a:lnTo>
                    <a:lnTo>
                      <a:pt x="0" y="26"/>
                    </a:lnTo>
                    <a:lnTo>
                      <a:pt x="1" y="31"/>
                    </a:lnTo>
                    <a:lnTo>
                      <a:pt x="2" y="34"/>
                    </a:lnTo>
                    <a:lnTo>
                      <a:pt x="7" y="36"/>
                    </a:lnTo>
                    <a:lnTo>
                      <a:pt x="11" y="39"/>
                    </a:lnTo>
                    <a:lnTo>
                      <a:pt x="18" y="40"/>
                    </a:lnTo>
                    <a:lnTo>
                      <a:pt x="25" y="42"/>
                    </a:lnTo>
                    <a:lnTo>
                      <a:pt x="32" y="42"/>
                    </a:lnTo>
                    <a:lnTo>
                      <a:pt x="38" y="42"/>
                    </a:lnTo>
                    <a:lnTo>
                      <a:pt x="46" y="40"/>
                    </a:lnTo>
                    <a:lnTo>
                      <a:pt x="52" y="39"/>
                    </a:lnTo>
                    <a:lnTo>
                      <a:pt x="58" y="36"/>
                    </a:lnTo>
                    <a:lnTo>
                      <a:pt x="61" y="33"/>
                    </a:lnTo>
                    <a:lnTo>
                      <a:pt x="65" y="30"/>
                    </a:lnTo>
                    <a:lnTo>
                      <a:pt x="65" y="25"/>
                    </a:lnTo>
                    <a:lnTo>
                      <a:pt x="62" y="19"/>
                    </a:lnTo>
                    <a:lnTo>
                      <a:pt x="62" y="19"/>
                    </a:lnTo>
                  </a:path>
                </a:pathLst>
              </a:custGeom>
              <a:solidFill>
                <a:srgbClr val="E1E1E1"/>
              </a:solidFill>
              <a:ln w="9525" cap="rnd">
                <a:noFill/>
                <a:round/>
                <a:headEnd/>
                <a:tailEnd/>
              </a:ln>
              <a:effectLst/>
            </p:spPr>
            <p:txBody>
              <a:bodyPr/>
              <a:lstStyle/>
              <a:p>
                <a:endParaRPr lang="en-US"/>
              </a:p>
            </p:txBody>
          </p:sp>
          <p:sp>
            <p:nvSpPr>
              <p:cNvPr id="161167" name="Freeform 399"/>
              <p:cNvSpPr>
                <a:spLocks/>
              </p:cNvSpPr>
              <p:nvPr/>
            </p:nvSpPr>
            <p:spPr bwMode="auto">
              <a:xfrm>
                <a:off x="3628" y="2482"/>
                <a:ext cx="74" cy="31"/>
              </a:xfrm>
              <a:custGeom>
                <a:avLst/>
                <a:gdLst/>
                <a:ahLst/>
                <a:cxnLst>
                  <a:cxn ang="0">
                    <a:pos x="70" y="15"/>
                  </a:cxn>
                  <a:cxn ang="0">
                    <a:pos x="65" y="19"/>
                  </a:cxn>
                  <a:cxn ang="0">
                    <a:pos x="62" y="23"/>
                  </a:cxn>
                  <a:cxn ang="0">
                    <a:pos x="57" y="25"/>
                  </a:cxn>
                  <a:cxn ang="0">
                    <a:pos x="54" y="27"/>
                  </a:cxn>
                  <a:cxn ang="0">
                    <a:pos x="49" y="28"/>
                  </a:cxn>
                  <a:cxn ang="0">
                    <a:pos x="45" y="30"/>
                  </a:cxn>
                  <a:cxn ang="0">
                    <a:pos x="40" y="30"/>
                  </a:cxn>
                  <a:cxn ang="0">
                    <a:pos x="36" y="30"/>
                  </a:cxn>
                  <a:cxn ang="0">
                    <a:pos x="32" y="30"/>
                  </a:cxn>
                  <a:cxn ang="0">
                    <a:pos x="27" y="30"/>
                  </a:cxn>
                  <a:cxn ang="0">
                    <a:pos x="23" y="28"/>
                  </a:cxn>
                  <a:cxn ang="0">
                    <a:pos x="18" y="27"/>
                  </a:cxn>
                  <a:cxn ang="0">
                    <a:pos x="13" y="25"/>
                  </a:cxn>
                  <a:cxn ang="0">
                    <a:pos x="10" y="23"/>
                  </a:cxn>
                  <a:cxn ang="0">
                    <a:pos x="6" y="18"/>
                  </a:cxn>
                  <a:cxn ang="0">
                    <a:pos x="2" y="15"/>
                  </a:cxn>
                  <a:cxn ang="0">
                    <a:pos x="0" y="12"/>
                  </a:cxn>
                  <a:cxn ang="0">
                    <a:pos x="1" y="9"/>
                  </a:cxn>
                  <a:cxn ang="0">
                    <a:pos x="3" y="8"/>
                  </a:cxn>
                  <a:cxn ang="0">
                    <a:pos x="8" y="3"/>
                  </a:cxn>
                  <a:cxn ang="0">
                    <a:pos x="14" y="2"/>
                  </a:cxn>
                  <a:cxn ang="0">
                    <a:pos x="20" y="1"/>
                  </a:cxn>
                  <a:cxn ang="0">
                    <a:pos x="28" y="1"/>
                  </a:cxn>
                  <a:cxn ang="0">
                    <a:pos x="37" y="0"/>
                  </a:cxn>
                  <a:cxn ang="0">
                    <a:pos x="44" y="1"/>
                  </a:cxn>
                  <a:cxn ang="0">
                    <a:pos x="52" y="2"/>
                  </a:cxn>
                  <a:cxn ang="0">
                    <a:pos x="58" y="3"/>
                  </a:cxn>
                  <a:cxn ang="0">
                    <a:pos x="65" y="4"/>
                  </a:cxn>
                  <a:cxn ang="0">
                    <a:pos x="69" y="8"/>
                  </a:cxn>
                  <a:cxn ang="0">
                    <a:pos x="73" y="9"/>
                  </a:cxn>
                  <a:cxn ang="0">
                    <a:pos x="73" y="12"/>
                  </a:cxn>
                  <a:cxn ang="0">
                    <a:pos x="70" y="15"/>
                  </a:cxn>
                  <a:cxn ang="0">
                    <a:pos x="70" y="15"/>
                  </a:cxn>
                </a:cxnLst>
                <a:rect l="0" t="0" r="r" b="b"/>
                <a:pathLst>
                  <a:path w="74" h="31">
                    <a:moveTo>
                      <a:pt x="70" y="15"/>
                    </a:moveTo>
                    <a:lnTo>
                      <a:pt x="65" y="19"/>
                    </a:lnTo>
                    <a:lnTo>
                      <a:pt x="62" y="23"/>
                    </a:lnTo>
                    <a:lnTo>
                      <a:pt x="57" y="25"/>
                    </a:lnTo>
                    <a:lnTo>
                      <a:pt x="54" y="27"/>
                    </a:lnTo>
                    <a:lnTo>
                      <a:pt x="49" y="28"/>
                    </a:lnTo>
                    <a:lnTo>
                      <a:pt x="45" y="30"/>
                    </a:lnTo>
                    <a:lnTo>
                      <a:pt x="40" y="30"/>
                    </a:lnTo>
                    <a:lnTo>
                      <a:pt x="36" y="30"/>
                    </a:lnTo>
                    <a:lnTo>
                      <a:pt x="32" y="30"/>
                    </a:lnTo>
                    <a:lnTo>
                      <a:pt x="27" y="30"/>
                    </a:lnTo>
                    <a:lnTo>
                      <a:pt x="23" y="28"/>
                    </a:lnTo>
                    <a:lnTo>
                      <a:pt x="18" y="27"/>
                    </a:lnTo>
                    <a:lnTo>
                      <a:pt x="13" y="25"/>
                    </a:lnTo>
                    <a:lnTo>
                      <a:pt x="10" y="23"/>
                    </a:lnTo>
                    <a:lnTo>
                      <a:pt x="6" y="18"/>
                    </a:lnTo>
                    <a:lnTo>
                      <a:pt x="2" y="15"/>
                    </a:lnTo>
                    <a:lnTo>
                      <a:pt x="0" y="12"/>
                    </a:lnTo>
                    <a:lnTo>
                      <a:pt x="1" y="9"/>
                    </a:lnTo>
                    <a:lnTo>
                      <a:pt x="3" y="8"/>
                    </a:lnTo>
                    <a:lnTo>
                      <a:pt x="8" y="3"/>
                    </a:lnTo>
                    <a:lnTo>
                      <a:pt x="14" y="2"/>
                    </a:lnTo>
                    <a:lnTo>
                      <a:pt x="20" y="1"/>
                    </a:lnTo>
                    <a:lnTo>
                      <a:pt x="28" y="1"/>
                    </a:lnTo>
                    <a:lnTo>
                      <a:pt x="37" y="0"/>
                    </a:lnTo>
                    <a:lnTo>
                      <a:pt x="44" y="1"/>
                    </a:lnTo>
                    <a:lnTo>
                      <a:pt x="52" y="2"/>
                    </a:lnTo>
                    <a:lnTo>
                      <a:pt x="58" y="3"/>
                    </a:lnTo>
                    <a:lnTo>
                      <a:pt x="65" y="4"/>
                    </a:lnTo>
                    <a:lnTo>
                      <a:pt x="69" y="8"/>
                    </a:lnTo>
                    <a:lnTo>
                      <a:pt x="73" y="9"/>
                    </a:lnTo>
                    <a:lnTo>
                      <a:pt x="73" y="12"/>
                    </a:lnTo>
                    <a:lnTo>
                      <a:pt x="70" y="15"/>
                    </a:lnTo>
                    <a:lnTo>
                      <a:pt x="70" y="15"/>
                    </a:lnTo>
                  </a:path>
                </a:pathLst>
              </a:custGeom>
              <a:solidFill>
                <a:srgbClr val="808080"/>
              </a:solidFill>
              <a:ln w="9525" cap="rnd">
                <a:noFill/>
                <a:round/>
                <a:headEnd/>
                <a:tailEnd/>
              </a:ln>
              <a:effectLst/>
            </p:spPr>
            <p:txBody>
              <a:bodyPr/>
              <a:lstStyle/>
              <a:p>
                <a:endParaRPr lang="en-US"/>
              </a:p>
            </p:txBody>
          </p:sp>
          <p:sp>
            <p:nvSpPr>
              <p:cNvPr id="161168" name="Freeform 400"/>
              <p:cNvSpPr>
                <a:spLocks/>
              </p:cNvSpPr>
              <p:nvPr/>
            </p:nvSpPr>
            <p:spPr bwMode="auto">
              <a:xfrm>
                <a:off x="3620" y="2516"/>
                <a:ext cx="93" cy="22"/>
              </a:xfrm>
              <a:custGeom>
                <a:avLst/>
                <a:gdLst/>
                <a:ahLst/>
                <a:cxnLst>
                  <a:cxn ang="0">
                    <a:pos x="3" y="0"/>
                  </a:cxn>
                  <a:cxn ang="0">
                    <a:pos x="0" y="21"/>
                  </a:cxn>
                  <a:cxn ang="0">
                    <a:pos x="92" y="21"/>
                  </a:cxn>
                  <a:cxn ang="0">
                    <a:pos x="90" y="19"/>
                  </a:cxn>
                  <a:cxn ang="0">
                    <a:pos x="2" y="19"/>
                  </a:cxn>
                  <a:cxn ang="0">
                    <a:pos x="3" y="1"/>
                  </a:cxn>
                  <a:cxn ang="0">
                    <a:pos x="3" y="0"/>
                  </a:cxn>
                  <a:cxn ang="0">
                    <a:pos x="3" y="0"/>
                  </a:cxn>
                </a:cxnLst>
                <a:rect l="0" t="0" r="r" b="b"/>
                <a:pathLst>
                  <a:path w="93" h="22">
                    <a:moveTo>
                      <a:pt x="3" y="0"/>
                    </a:moveTo>
                    <a:lnTo>
                      <a:pt x="0" y="21"/>
                    </a:lnTo>
                    <a:lnTo>
                      <a:pt x="92" y="21"/>
                    </a:lnTo>
                    <a:lnTo>
                      <a:pt x="90" y="19"/>
                    </a:lnTo>
                    <a:lnTo>
                      <a:pt x="2" y="19"/>
                    </a:lnTo>
                    <a:lnTo>
                      <a:pt x="3" y="1"/>
                    </a:lnTo>
                    <a:lnTo>
                      <a:pt x="3" y="0"/>
                    </a:lnTo>
                    <a:lnTo>
                      <a:pt x="3" y="0"/>
                    </a:lnTo>
                  </a:path>
                </a:pathLst>
              </a:custGeom>
              <a:solidFill>
                <a:srgbClr val="808080"/>
              </a:solidFill>
              <a:ln w="9525" cap="rnd">
                <a:noFill/>
                <a:round/>
                <a:headEnd/>
                <a:tailEnd/>
              </a:ln>
              <a:effectLst/>
            </p:spPr>
            <p:txBody>
              <a:bodyPr/>
              <a:lstStyle/>
              <a:p>
                <a:endParaRPr lang="en-US"/>
              </a:p>
            </p:txBody>
          </p:sp>
          <p:sp>
            <p:nvSpPr>
              <p:cNvPr id="161169" name="Freeform 401"/>
              <p:cNvSpPr>
                <a:spLocks/>
              </p:cNvSpPr>
              <p:nvPr/>
            </p:nvSpPr>
            <p:spPr bwMode="auto">
              <a:xfrm>
                <a:off x="3596" y="2405"/>
                <a:ext cx="141" cy="102"/>
              </a:xfrm>
              <a:custGeom>
                <a:avLst/>
                <a:gdLst/>
                <a:ahLst/>
                <a:cxnLst>
                  <a:cxn ang="0">
                    <a:pos x="0" y="95"/>
                  </a:cxn>
                  <a:cxn ang="0">
                    <a:pos x="0" y="97"/>
                  </a:cxn>
                  <a:cxn ang="0">
                    <a:pos x="0" y="98"/>
                  </a:cxn>
                  <a:cxn ang="0">
                    <a:pos x="0" y="101"/>
                  </a:cxn>
                  <a:cxn ang="0">
                    <a:pos x="2" y="101"/>
                  </a:cxn>
                  <a:cxn ang="0">
                    <a:pos x="3" y="101"/>
                  </a:cxn>
                  <a:cxn ang="0">
                    <a:pos x="4" y="101"/>
                  </a:cxn>
                  <a:cxn ang="0">
                    <a:pos x="6" y="101"/>
                  </a:cxn>
                  <a:cxn ang="0">
                    <a:pos x="131" y="101"/>
                  </a:cxn>
                  <a:cxn ang="0">
                    <a:pos x="132" y="101"/>
                  </a:cxn>
                  <a:cxn ang="0">
                    <a:pos x="133" y="101"/>
                  </a:cxn>
                  <a:cxn ang="0">
                    <a:pos x="135" y="101"/>
                  </a:cxn>
                  <a:cxn ang="0">
                    <a:pos x="137" y="101"/>
                  </a:cxn>
                  <a:cxn ang="0">
                    <a:pos x="137" y="98"/>
                  </a:cxn>
                  <a:cxn ang="0">
                    <a:pos x="137" y="98"/>
                  </a:cxn>
                  <a:cxn ang="0">
                    <a:pos x="140" y="97"/>
                  </a:cxn>
                  <a:cxn ang="0">
                    <a:pos x="140" y="5"/>
                  </a:cxn>
                  <a:cxn ang="0">
                    <a:pos x="137" y="5"/>
                  </a:cxn>
                  <a:cxn ang="0">
                    <a:pos x="137" y="3"/>
                  </a:cxn>
                  <a:cxn ang="0">
                    <a:pos x="137" y="2"/>
                  </a:cxn>
                  <a:cxn ang="0">
                    <a:pos x="136" y="2"/>
                  </a:cxn>
                  <a:cxn ang="0">
                    <a:pos x="135" y="2"/>
                  </a:cxn>
                  <a:cxn ang="0">
                    <a:pos x="133" y="2"/>
                  </a:cxn>
                  <a:cxn ang="0">
                    <a:pos x="132" y="2"/>
                  </a:cxn>
                  <a:cxn ang="0">
                    <a:pos x="132" y="0"/>
                  </a:cxn>
                  <a:cxn ang="0">
                    <a:pos x="7" y="0"/>
                  </a:cxn>
                  <a:cxn ang="0">
                    <a:pos x="5" y="2"/>
                  </a:cxn>
                  <a:cxn ang="0">
                    <a:pos x="3" y="2"/>
                  </a:cxn>
                  <a:cxn ang="0">
                    <a:pos x="2" y="2"/>
                  </a:cxn>
                  <a:cxn ang="0">
                    <a:pos x="0" y="3"/>
                  </a:cxn>
                  <a:cxn ang="0">
                    <a:pos x="0" y="5"/>
                  </a:cxn>
                  <a:cxn ang="0">
                    <a:pos x="0" y="95"/>
                  </a:cxn>
                  <a:cxn ang="0">
                    <a:pos x="0" y="95"/>
                  </a:cxn>
                </a:cxnLst>
                <a:rect l="0" t="0" r="r" b="b"/>
                <a:pathLst>
                  <a:path w="141" h="102">
                    <a:moveTo>
                      <a:pt x="0" y="95"/>
                    </a:moveTo>
                    <a:lnTo>
                      <a:pt x="0" y="97"/>
                    </a:lnTo>
                    <a:lnTo>
                      <a:pt x="0" y="98"/>
                    </a:lnTo>
                    <a:lnTo>
                      <a:pt x="0" y="101"/>
                    </a:lnTo>
                    <a:lnTo>
                      <a:pt x="2" y="101"/>
                    </a:lnTo>
                    <a:lnTo>
                      <a:pt x="3" y="101"/>
                    </a:lnTo>
                    <a:lnTo>
                      <a:pt x="4" y="101"/>
                    </a:lnTo>
                    <a:lnTo>
                      <a:pt x="6" y="101"/>
                    </a:lnTo>
                    <a:lnTo>
                      <a:pt x="131" y="101"/>
                    </a:lnTo>
                    <a:lnTo>
                      <a:pt x="132" y="101"/>
                    </a:lnTo>
                    <a:lnTo>
                      <a:pt x="133" y="101"/>
                    </a:lnTo>
                    <a:lnTo>
                      <a:pt x="135" y="101"/>
                    </a:lnTo>
                    <a:lnTo>
                      <a:pt x="137" y="101"/>
                    </a:lnTo>
                    <a:lnTo>
                      <a:pt x="137" y="98"/>
                    </a:lnTo>
                    <a:lnTo>
                      <a:pt x="137" y="98"/>
                    </a:lnTo>
                    <a:lnTo>
                      <a:pt x="140" y="97"/>
                    </a:lnTo>
                    <a:lnTo>
                      <a:pt x="140" y="5"/>
                    </a:lnTo>
                    <a:lnTo>
                      <a:pt x="137" y="5"/>
                    </a:lnTo>
                    <a:lnTo>
                      <a:pt x="137" y="3"/>
                    </a:lnTo>
                    <a:lnTo>
                      <a:pt x="137" y="2"/>
                    </a:lnTo>
                    <a:lnTo>
                      <a:pt x="136" y="2"/>
                    </a:lnTo>
                    <a:lnTo>
                      <a:pt x="135" y="2"/>
                    </a:lnTo>
                    <a:lnTo>
                      <a:pt x="133" y="2"/>
                    </a:lnTo>
                    <a:lnTo>
                      <a:pt x="132" y="2"/>
                    </a:lnTo>
                    <a:lnTo>
                      <a:pt x="132" y="0"/>
                    </a:lnTo>
                    <a:lnTo>
                      <a:pt x="7" y="0"/>
                    </a:lnTo>
                    <a:lnTo>
                      <a:pt x="5" y="2"/>
                    </a:lnTo>
                    <a:lnTo>
                      <a:pt x="3" y="2"/>
                    </a:lnTo>
                    <a:lnTo>
                      <a:pt x="2" y="2"/>
                    </a:lnTo>
                    <a:lnTo>
                      <a:pt x="0" y="3"/>
                    </a:lnTo>
                    <a:lnTo>
                      <a:pt x="0" y="5"/>
                    </a:lnTo>
                    <a:lnTo>
                      <a:pt x="0" y="95"/>
                    </a:lnTo>
                    <a:lnTo>
                      <a:pt x="0" y="95"/>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170" name="Freeform 402"/>
              <p:cNvSpPr>
                <a:spLocks/>
              </p:cNvSpPr>
              <p:nvPr/>
            </p:nvSpPr>
            <p:spPr bwMode="auto">
              <a:xfrm>
                <a:off x="3719" y="2415"/>
                <a:ext cx="19" cy="79"/>
              </a:xfrm>
              <a:custGeom>
                <a:avLst/>
                <a:gdLst/>
                <a:ahLst/>
                <a:cxnLst>
                  <a:cxn ang="0">
                    <a:pos x="16" y="2"/>
                  </a:cxn>
                  <a:cxn ang="0">
                    <a:pos x="14" y="2"/>
                  </a:cxn>
                  <a:cxn ang="0">
                    <a:pos x="14" y="2"/>
                  </a:cxn>
                  <a:cxn ang="0">
                    <a:pos x="14" y="1"/>
                  </a:cxn>
                  <a:cxn ang="0">
                    <a:pos x="12" y="1"/>
                  </a:cxn>
                  <a:cxn ang="0">
                    <a:pos x="12" y="0"/>
                  </a:cxn>
                  <a:cxn ang="0">
                    <a:pos x="0" y="4"/>
                  </a:cxn>
                  <a:cxn ang="0">
                    <a:pos x="0" y="5"/>
                  </a:cxn>
                  <a:cxn ang="0">
                    <a:pos x="4" y="5"/>
                  </a:cxn>
                  <a:cxn ang="0">
                    <a:pos x="4" y="6"/>
                  </a:cxn>
                  <a:cxn ang="0">
                    <a:pos x="4" y="6"/>
                  </a:cxn>
                  <a:cxn ang="0">
                    <a:pos x="8" y="6"/>
                  </a:cxn>
                  <a:cxn ang="0">
                    <a:pos x="8" y="74"/>
                  </a:cxn>
                  <a:cxn ang="0">
                    <a:pos x="18" y="78"/>
                  </a:cxn>
                  <a:cxn ang="0">
                    <a:pos x="16" y="2"/>
                  </a:cxn>
                  <a:cxn ang="0">
                    <a:pos x="16" y="2"/>
                  </a:cxn>
                </a:cxnLst>
                <a:rect l="0" t="0" r="r" b="b"/>
                <a:pathLst>
                  <a:path w="19" h="79">
                    <a:moveTo>
                      <a:pt x="16" y="2"/>
                    </a:moveTo>
                    <a:lnTo>
                      <a:pt x="14" y="2"/>
                    </a:lnTo>
                    <a:lnTo>
                      <a:pt x="14" y="2"/>
                    </a:lnTo>
                    <a:lnTo>
                      <a:pt x="14" y="1"/>
                    </a:lnTo>
                    <a:lnTo>
                      <a:pt x="12" y="1"/>
                    </a:lnTo>
                    <a:lnTo>
                      <a:pt x="12" y="0"/>
                    </a:lnTo>
                    <a:lnTo>
                      <a:pt x="0" y="4"/>
                    </a:lnTo>
                    <a:lnTo>
                      <a:pt x="0" y="5"/>
                    </a:lnTo>
                    <a:lnTo>
                      <a:pt x="4" y="5"/>
                    </a:lnTo>
                    <a:lnTo>
                      <a:pt x="4" y="6"/>
                    </a:lnTo>
                    <a:lnTo>
                      <a:pt x="4" y="6"/>
                    </a:lnTo>
                    <a:lnTo>
                      <a:pt x="8" y="6"/>
                    </a:lnTo>
                    <a:lnTo>
                      <a:pt x="8" y="74"/>
                    </a:lnTo>
                    <a:lnTo>
                      <a:pt x="18" y="78"/>
                    </a:lnTo>
                    <a:lnTo>
                      <a:pt x="16" y="2"/>
                    </a:lnTo>
                    <a:lnTo>
                      <a:pt x="16" y="2"/>
                    </a:lnTo>
                  </a:path>
                </a:pathLst>
              </a:custGeom>
              <a:solidFill>
                <a:srgbClr val="A2A2A2"/>
              </a:solidFill>
              <a:ln w="9525" cap="rnd">
                <a:noFill/>
                <a:round/>
                <a:headEnd/>
                <a:tailEnd/>
              </a:ln>
              <a:effectLst/>
            </p:spPr>
            <p:txBody>
              <a:bodyPr/>
              <a:lstStyle/>
              <a:p>
                <a:endParaRPr lang="en-US"/>
              </a:p>
            </p:txBody>
          </p:sp>
          <p:sp>
            <p:nvSpPr>
              <p:cNvPr id="161171" name="Freeform 403"/>
              <p:cNvSpPr>
                <a:spLocks/>
              </p:cNvSpPr>
              <p:nvPr/>
            </p:nvSpPr>
            <p:spPr bwMode="auto">
              <a:xfrm>
                <a:off x="3608" y="2415"/>
                <a:ext cx="19" cy="83"/>
              </a:xfrm>
              <a:custGeom>
                <a:avLst/>
                <a:gdLst/>
                <a:ahLst/>
                <a:cxnLst>
                  <a:cxn ang="0">
                    <a:pos x="0" y="79"/>
                  </a:cxn>
                  <a:cxn ang="0">
                    <a:pos x="0" y="80"/>
                  </a:cxn>
                  <a:cxn ang="0">
                    <a:pos x="0" y="82"/>
                  </a:cxn>
                  <a:cxn ang="0">
                    <a:pos x="2" y="82"/>
                  </a:cxn>
                  <a:cxn ang="0">
                    <a:pos x="4" y="82"/>
                  </a:cxn>
                  <a:cxn ang="0">
                    <a:pos x="6" y="82"/>
                  </a:cxn>
                  <a:cxn ang="0">
                    <a:pos x="18" y="78"/>
                  </a:cxn>
                  <a:cxn ang="0">
                    <a:pos x="13" y="78"/>
                  </a:cxn>
                  <a:cxn ang="0">
                    <a:pos x="11" y="78"/>
                  </a:cxn>
                  <a:cxn ang="0">
                    <a:pos x="9" y="78"/>
                  </a:cxn>
                  <a:cxn ang="0">
                    <a:pos x="9" y="76"/>
                  </a:cxn>
                  <a:cxn ang="0">
                    <a:pos x="9" y="41"/>
                  </a:cxn>
                  <a:cxn ang="0">
                    <a:pos x="9" y="7"/>
                  </a:cxn>
                  <a:cxn ang="0">
                    <a:pos x="11" y="5"/>
                  </a:cxn>
                  <a:cxn ang="0">
                    <a:pos x="13" y="5"/>
                  </a:cxn>
                  <a:cxn ang="0">
                    <a:pos x="18" y="4"/>
                  </a:cxn>
                  <a:cxn ang="0">
                    <a:pos x="6" y="0"/>
                  </a:cxn>
                  <a:cxn ang="0">
                    <a:pos x="4" y="1"/>
                  </a:cxn>
                  <a:cxn ang="0">
                    <a:pos x="2" y="1"/>
                  </a:cxn>
                  <a:cxn ang="0">
                    <a:pos x="0" y="2"/>
                  </a:cxn>
                  <a:cxn ang="0">
                    <a:pos x="0" y="79"/>
                  </a:cxn>
                  <a:cxn ang="0">
                    <a:pos x="0" y="79"/>
                  </a:cxn>
                  <a:cxn ang="0">
                    <a:pos x="0" y="79"/>
                  </a:cxn>
                </a:cxnLst>
                <a:rect l="0" t="0" r="r" b="b"/>
                <a:pathLst>
                  <a:path w="19" h="83">
                    <a:moveTo>
                      <a:pt x="0" y="79"/>
                    </a:moveTo>
                    <a:lnTo>
                      <a:pt x="0" y="80"/>
                    </a:lnTo>
                    <a:lnTo>
                      <a:pt x="0" y="82"/>
                    </a:lnTo>
                    <a:lnTo>
                      <a:pt x="2" y="82"/>
                    </a:lnTo>
                    <a:lnTo>
                      <a:pt x="4" y="82"/>
                    </a:lnTo>
                    <a:lnTo>
                      <a:pt x="6" y="82"/>
                    </a:lnTo>
                    <a:lnTo>
                      <a:pt x="18" y="78"/>
                    </a:lnTo>
                    <a:lnTo>
                      <a:pt x="13" y="78"/>
                    </a:lnTo>
                    <a:lnTo>
                      <a:pt x="11" y="78"/>
                    </a:lnTo>
                    <a:lnTo>
                      <a:pt x="9" y="78"/>
                    </a:lnTo>
                    <a:lnTo>
                      <a:pt x="9" y="76"/>
                    </a:lnTo>
                    <a:lnTo>
                      <a:pt x="9" y="41"/>
                    </a:lnTo>
                    <a:lnTo>
                      <a:pt x="9" y="7"/>
                    </a:lnTo>
                    <a:lnTo>
                      <a:pt x="11" y="5"/>
                    </a:lnTo>
                    <a:lnTo>
                      <a:pt x="13" y="5"/>
                    </a:lnTo>
                    <a:lnTo>
                      <a:pt x="18" y="4"/>
                    </a:lnTo>
                    <a:lnTo>
                      <a:pt x="6" y="0"/>
                    </a:lnTo>
                    <a:lnTo>
                      <a:pt x="4" y="1"/>
                    </a:lnTo>
                    <a:lnTo>
                      <a:pt x="2" y="1"/>
                    </a:lnTo>
                    <a:lnTo>
                      <a:pt x="0" y="2"/>
                    </a:lnTo>
                    <a:lnTo>
                      <a:pt x="0" y="79"/>
                    </a:lnTo>
                    <a:lnTo>
                      <a:pt x="0" y="79"/>
                    </a:lnTo>
                    <a:lnTo>
                      <a:pt x="0" y="79"/>
                    </a:lnTo>
                  </a:path>
                </a:pathLst>
              </a:custGeom>
              <a:solidFill>
                <a:srgbClr val="5F5F5F"/>
              </a:solidFill>
              <a:ln w="9525" cap="rnd">
                <a:noFill/>
                <a:round/>
                <a:headEnd/>
                <a:tailEnd/>
              </a:ln>
              <a:effectLst/>
            </p:spPr>
            <p:txBody>
              <a:bodyPr/>
              <a:lstStyle/>
              <a:p>
                <a:endParaRPr lang="en-US"/>
              </a:p>
            </p:txBody>
          </p:sp>
          <p:sp>
            <p:nvSpPr>
              <p:cNvPr id="161172" name="Freeform 404"/>
              <p:cNvSpPr>
                <a:spLocks/>
              </p:cNvSpPr>
              <p:nvPr/>
            </p:nvSpPr>
            <p:spPr bwMode="auto">
              <a:xfrm>
                <a:off x="3611" y="2415"/>
                <a:ext cx="116" cy="20"/>
              </a:xfrm>
              <a:custGeom>
                <a:avLst/>
                <a:gdLst/>
                <a:ahLst/>
                <a:cxnLst>
                  <a:cxn ang="0">
                    <a:pos x="0" y="0"/>
                  </a:cxn>
                  <a:cxn ang="0">
                    <a:pos x="0" y="4"/>
                  </a:cxn>
                  <a:cxn ang="0">
                    <a:pos x="1" y="4"/>
                  </a:cxn>
                  <a:cxn ang="0">
                    <a:pos x="1" y="9"/>
                  </a:cxn>
                  <a:cxn ang="0">
                    <a:pos x="2" y="9"/>
                  </a:cxn>
                  <a:cxn ang="0">
                    <a:pos x="2" y="19"/>
                  </a:cxn>
                  <a:cxn ang="0">
                    <a:pos x="3" y="19"/>
                  </a:cxn>
                  <a:cxn ang="0">
                    <a:pos x="4" y="19"/>
                  </a:cxn>
                  <a:cxn ang="0">
                    <a:pos x="109" y="19"/>
                  </a:cxn>
                  <a:cxn ang="0">
                    <a:pos x="115" y="0"/>
                  </a:cxn>
                  <a:cxn ang="0">
                    <a:pos x="0" y="0"/>
                  </a:cxn>
                  <a:cxn ang="0">
                    <a:pos x="0" y="0"/>
                  </a:cxn>
                </a:cxnLst>
                <a:rect l="0" t="0" r="r" b="b"/>
                <a:pathLst>
                  <a:path w="116" h="20">
                    <a:moveTo>
                      <a:pt x="0" y="0"/>
                    </a:moveTo>
                    <a:lnTo>
                      <a:pt x="0" y="4"/>
                    </a:lnTo>
                    <a:lnTo>
                      <a:pt x="1" y="4"/>
                    </a:lnTo>
                    <a:lnTo>
                      <a:pt x="1" y="9"/>
                    </a:lnTo>
                    <a:lnTo>
                      <a:pt x="2" y="9"/>
                    </a:lnTo>
                    <a:lnTo>
                      <a:pt x="2" y="19"/>
                    </a:lnTo>
                    <a:lnTo>
                      <a:pt x="3" y="19"/>
                    </a:lnTo>
                    <a:lnTo>
                      <a:pt x="4" y="19"/>
                    </a:lnTo>
                    <a:lnTo>
                      <a:pt x="109" y="19"/>
                    </a:lnTo>
                    <a:lnTo>
                      <a:pt x="115"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73" name="Freeform 405" descr="50%"/>
              <p:cNvSpPr>
                <a:spLocks/>
              </p:cNvSpPr>
              <p:nvPr/>
            </p:nvSpPr>
            <p:spPr bwMode="auto">
              <a:xfrm>
                <a:off x="3611" y="2489"/>
                <a:ext cx="118" cy="20"/>
              </a:xfrm>
              <a:custGeom>
                <a:avLst/>
                <a:gdLst/>
                <a:ahLst/>
                <a:cxnLst>
                  <a:cxn ang="0">
                    <a:pos x="113" y="19"/>
                  </a:cxn>
                  <a:cxn ang="0">
                    <a:pos x="114" y="19"/>
                  </a:cxn>
                  <a:cxn ang="0">
                    <a:pos x="117" y="12"/>
                  </a:cxn>
                  <a:cxn ang="0">
                    <a:pos x="112" y="0"/>
                  </a:cxn>
                  <a:cxn ang="0">
                    <a:pos x="110" y="6"/>
                  </a:cxn>
                  <a:cxn ang="0">
                    <a:pos x="109" y="6"/>
                  </a:cxn>
                  <a:cxn ang="0">
                    <a:pos x="108" y="6"/>
                  </a:cxn>
                  <a:cxn ang="0">
                    <a:pos x="4" y="6"/>
                  </a:cxn>
                  <a:cxn ang="0">
                    <a:pos x="0" y="19"/>
                  </a:cxn>
                  <a:cxn ang="0">
                    <a:pos x="113" y="19"/>
                  </a:cxn>
                  <a:cxn ang="0">
                    <a:pos x="113" y="19"/>
                  </a:cxn>
                </a:cxnLst>
                <a:rect l="0" t="0" r="r" b="b"/>
                <a:pathLst>
                  <a:path w="118" h="20">
                    <a:moveTo>
                      <a:pt x="113" y="19"/>
                    </a:moveTo>
                    <a:lnTo>
                      <a:pt x="114" y="19"/>
                    </a:lnTo>
                    <a:lnTo>
                      <a:pt x="117" y="12"/>
                    </a:lnTo>
                    <a:lnTo>
                      <a:pt x="112" y="0"/>
                    </a:lnTo>
                    <a:lnTo>
                      <a:pt x="110" y="6"/>
                    </a:lnTo>
                    <a:lnTo>
                      <a:pt x="109" y="6"/>
                    </a:lnTo>
                    <a:lnTo>
                      <a:pt x="108" y="6"/>
                    </a:lnTo>
                    <a:lnTo>
                      <a:pt x="4" y="6"/>
                    </a:lnTo>
                    <a:lnTo>
                      <a:pt x="0" y="19"/>
                    </a:lnTo>
                    <a:lnTo>
                      <a:pt x="113" y="19"/>
                    </a:lnTo>
                    <a:lnTo>
                      <a:pt x="113" y="19"/>
                    </a:lnTo>
                  </a:path>
                </a:pathLst>
              </a:custGeom>
              <a:pattFill prst="pct50">
                <a:fgClr>
                  <a:srgbClr val="C0C27C"/>
                </a:fgClr>
                <a:bgClr>
                  <a:srgbClr val="E1E1E1"/>
                </a:bgClr>
              </a:pattFill>
              <a:ln w="9525" cap="rnd">
                <a:noFill/>
                <a:round/>
                <a:headEnd/>
                <a:tailEnd/>
              </a:ln>
              <a:effectLst/>
            </p:spPr>
            <p:txBody>
              <a:bodyPr/>
              <a:lstStyle/>
              <a:p>
                <a:endParaRPr lang="en-US"/>
              </a:p>
            </p:txBody>
          </p:sp>
          <p:sp>
            <p:nvSpPr>
              <p:cNvPr id="161174" name="Freeform 406"/>
              <p:cNvSpPr>
                <a:spLocks/>
              </p:cNvSpPr>
              <p:nvPr/>
            </p:nvSpPr>
            <p:spPr bwMode="auto">
              <a:xfrm>
                <a:off x="3611" y="2419"/>
                <a:ext cx="112" cy="72"/>
              </a:xfrm>
              <a:custGeom>
                <a:avLst/>
                <a:gdLst/>
                <a:ahLst/>
                <a:cxnLst>
                  <a:cxn ang="0">
                    <a:pos x="0" y="66"/>
                  </a:cxn>
                  <a:cxn ang="0">
                    <a:pos x="0" y="68"/>
                  </a:cxn>
                  <a:cxn ang="0">
                    <a:pos x="0" y="68"/>
                  </a:cxn>
                  <a:cxn ang="0">
                    <a:pos x="0" y="69"/>
                  </a:cxn>
                  <a:cxn ang="0">
                    <a:pos x="1" y="69"/>
                  </a:cxn>
                  <a:cxn ang="0">
                    <a:pos x="1" y="71"/>
                  </a:cxn>
                  <a:cxn ang="0">
                    <a:pos x="2" y="71"/>
                  </a:cxn>
                  <a:cxn ang="0">
                    <a:pos x="2" y="71"/>
                  </a:cxn>
                  <a:cxn ang="0">
                    <a:pos x="4" y="71"/>
                  </a:cxn>
                  <a:cxn ang="0">
                    <a:pos x="104" y="71"/>
                  </a:cxn>
                  <a:cxn ang="0">
                    <a:pos x="106" y="71"/>
                  </a:cxn>
                  <a:cxn ang="0">
                    <a:pos x="107" y="71"/>
                  </a:cxn>
                  <a:cxn ang="0">
                    <a:pos x="108" y="71"/>
                  </a:cxn>
                  <a:cxn ang="0">
                    <a:pos x="109" y="69"/>
                  </a:cxn>
                  <a:cxn ang="0">
                    <a:pos x="111" y="68"/>
                  </a:cxn>
                  <a:cxn ang="0">
                    <a:pos x="111" y="3"/>
                  </a:cxn>
                  <a:cxn ang="0">
                    <a:pos x="109" y="3"/>
                  </a:cxn>
                  <a:cxn ang="0">
                    <a:pos x="108" y="3"/>
                  </a:cxn>
                  <a:cxn ang="0">
                    <a:pos x="108" y="2"/>
                  </a:cxn>
                  <a:cxn ang="0">
                    <a:pos x="107" y="2"/>
                  </a:cxn>
                  <a:cxn ang="0">
                    <a:pos x="107" y="1"/>
                  </a:cxn>
                  <a:cxn ang="0">
                    <a:pos x="105" y="1"/>
                  </a:cxn>
                  <a:cxn ang="0">
                    <a:pos x="105" y="0"/>
                  </a:cxn>
                  <a:cxn ang="0">
                    <a:pos x="5" y="0"/>
                  </a:cxn>
                  <a:cxn ang="0">
                    <a:pos x="3" y="1"/>
                  </a:cxn>
                  <a:cxn ang="0">
                    <a:pos x="2" y="1"/>
                  </a:cxn>
                  <a:cxn ang="0">
                    <a:pos x="1" y="1"/>
                  </a:cxn>
                  <a:cxn ang="0">
                    <a:pos x="0" y="2"/>
                  </a:cxn>
                  <a:cxn ang="0">
                    <a:pos x="0" y="3"/>
                  </a:cxn>
                  <a:cxn ang="0">
                    <a:pos x="0" y="66"/>
                  </a:cxn>
                  <a:cxn ang="0">
                    <a:pos x="0" y="66"/>
                  </a:cxn>
                </a:cxnLst>
                <a:rect l="0" t="0" r="r" b="b"/>
                <a:pathLst>
                  <a:path w="112" h="72">
                    <a:moveTo>
                      <a:pt x="0" y="66"/>
                    </a:moveTo>
                    <a:lnTo>
                      <a:pt x="0" y="68"/>
                    </a:lnTo>
                    <a:lnTo>
                      <a:pt x="0" y="68"/>
                    </a:lnTo>
                    <a:lnTo>
                      <a:pt x="0" y="69"/>
                    </a:lnTo>
                    <a:lnTo>
                      <a:pt x="1" y="69"/>
                    </a:lnTo>
                    <a:lnTo>
                      <a:pt x="1" y="71"/>
                    </a:lnTo>
                    <a:lnTo>
                      <a:pt x="2" y="71"/>
                    </a:lnTo>
                    <a:lnTo>
                      <a:pt x="2" y="71"/>
                    </a:lnTo>
                    <a:lnTo>
                      <a:pt x="4" y="71"/>
                    </a:lnTo>
                    <a:lnTo>
                      <a:pt x="104" y="71"/>
                    </a:lnTo>
                    <a:lnTo>
                      <a:pt x="106" y="71"/>
                    </a:lnTo>
                    <a:lnTo>
                      <a:pt x="107" y="71"/>
                    </a:lnTo>
                    <a:lnTo>
                      <a:pt x="108" y="71"/>
                    </a:lnTo>
                    <a:lnTo>
                      <a:pt x="109" y="69"/>
                    </a:lnTo>
                    <a:lnTo>
                      <a:pt x="111" y="68"/>
                    </a:lnTo>
                    <a:lnTo>
                      <a:pt x="111" y="3"/>
                    </a:lnTo>
                    <a:lnTo>
                      <a:pt x="109" y="3"/>
                    </a:lnTo>
                    <a:lnTo>
                      <a:pt x="108" y="3"/>
                    </a:lnTo>
                    <a:lnTo>
                      <a:pt x="108" y="2"/>
                    </a:lnTo>
                    <a:lnTo>
                      <a:pt x="107" y="2"/>
                    </a:lnTo>
                    <a:lnTo>
                      <a:pt x="107" y="1"/>
                    </a:lnTo>
                    <a:lnTo>
                      <a:pt x="105" y="1"/>
                    </a:lnTo>
                    <a:lnTo>
                      <a:pt x="105" y="0"/>
                    </a:lnTo>
                    <a:lnTo>
                      <a:pt x="5" y="0"/>
                    </a:lnTo>
                    <a:lnTo>
                      <a:pt x="3" y="1"/>
                    </a:lnTo>
                    <a:lnTo>
                      <a:pt x="2" y="1"/>
                    </a:lnTo>
                    <a:lnTo>
                      <a:pt x="1" y="1"/>
                    </a:lnTo>
                    <a:lnTo>
                      <a:pt x="0" y="2"/>
                    </a:lnTo>
                    <a:lnTo>
                      <a:pt x="0" y="3"/>
                    </a:lnTo>
                    <a:lnTo>
                      <a:pt x="0" y="66"/>
                    </a:lnTo>
                    <a:lnTo>
                      <a:pt x="0" y="66"/>
                    </a:lnTo>
                  </a:path>
                </a:pathLst>
              </a:custGeom>
              <a:solidFill>
                <a:srgbClr val="404040"/>
              </a:solidFill>
              <a:ln w="9525" cap="rnd">
                <a:noFill/>
                <a:round/>
                <a:headEnd/>
                <a:tailEnd/>
              </a:ln>
              <a:effectLst/>
            </p:spPr>
            <p:txBody>
              <a:bodyPr/>
              <a:lstStyle/>
              <a:p>
                <a:endParaRPr lang="en-US"/>
              </a:p>
            </p:txBody>
          </p:sp>
          <p:sp>
            <p:nvSpPr>
              <p:cNvPr id="161175" name="AutoShape 407"/>
              <p:cNvSpPr>
                <a:spLocks noChangeArrowheads="1"/>
              </p:cNvSpPr>
              <p:nvPr/>
            </p:nvSpPr>
            <p:spPr bwMode="auto">
              <a:xfrm>
                <a:off x="3526" y="2688"/>
                <a:ext cx="167" cy="22"/>
              </a:xfrm>
              <a:prstGeom prst="roundRect">
                <a:avLst>
                  <a:gd name="adj" fmla="val 12495"/>
                </a:avLst>
              </a:prstGeom>
              <a:solidFill>
                <a:srgbClr val="C0C0C0"/>
              </a:solidFill>
              <a:ln w="12699">
                <a:solidFill>
                  <a:srgbClr val="727272"/>
                </a:solidFill>
                <a:round/>
                <a:headEnd/>
                <a:tailEnd/>
              </a:ln>
              <a:effectLst/>
            </p:spPr>
            <p:txBody>
              <a:bodyPr wrap="none" anchor="ctr"/>
              <a:lstStyle/>
              <a:p>
                <a:endParaRPr lang="en-US"/>
              </a:p>
            </p:txBody>
          </p:sp>
          <p:sp>
            <p:nvSpPr>
              <p:cNvPr id="161176" name="Freeform 408"/>
              <p:cNvSpPr>
                <a:spLocks/>
              </p:cNvSpPr>
              <p:nvPr/>
            </p:nvSpPr>
            <p:spPr bwMode="auto">
              <a:xfrm>
                <a:off x="3523" y="2658"/>
                <a:ext cx="176" cy="30"/>
              </a:xfrm>
              <a:custGeom>
                <a:avLst/>
                <a:gdLst/>
                <a:ahLst/>
                <a:cxnLst>
                  <a:cxn ang="0">
                    <a:pos x="11" y="0"/>
                  </a:cxn>
                  <a:cxn ang="0">
                    <a:pos x="162" y="1"/>
                  </a:cxn>
                  <a:cxn ang="0">
                    <a:pos x="175" y="29"/>
                  </a:cxn>
                  <a:cxn ang="0">
                    <a:pos x="0" y="29"/>
                  </a:cxn>
                  <a:cxn ang="0">
                    <a:pos x="11" y="0"/>
                  </a:cxn>
                  <a:cxn ang="0">
                    <a:pos x="11" y="0"/>
                  </a:cxn>
                </a:cxnLst>
                <a:rect l="0" t="0" r="r" b="b"/>
                <a:pathLst>
                  <a:path w="176" h="30">
                    <a:moveTo>
                      <a:pt x="11" y="0"/>
                    </a:moveTo>
                    <a:lnTo>
                      <a:pt x="162" y="1"/>
                    </a:lnTo>
                    <a:lnTo>
                      <a:pt x="175" y="29"/>
                    </a:lnTo>
                    <a:lnTo>
                      <a:pt x="0" y="29"/>
                    </a:lnTo>
                    <a:lnTo>
                      <a:pt x="11" y="0"/>
                    </a:lnTo>
                    <a:lnTo>
                      <a:pt x="11" y="0"/>
                    </a:lnTo>
                  </a:path>
                </a:pathLst>
              </a:custGeom>
              <a:solidFill>
                <a:srgbClr val="808080"/>
              </a:solidFill>
              <a:ln w="9525" cap="rnd">
                <a:noFill/>
                <a:round/>
                <a:headEnd/>
                <a:tailEnd/>
              </a:ln>
              <a:effectLst/>
            </p:spPr>
            <p:txBody>
              <a:bodyPr/>
              <a:lstStyle/>
              <a:p>
                <a:endParaRPr lang="en-US"/>
              </a:p>
            </p:txBody>
          </p:sp>
          <p:sp>
            <p:nvSpPr>
              <p:cNvPr id="161177" name="Freeform 409"/>
              <p:cNvSpPr>
                <a:spLocks/>
              </p:cNvSpPr>
              <p:nvPr/>
            </p:nvSpPr>
            <p:spPr bwMode="auto">
              <a:xfrm>
                <a:off x="3644" y="2704"/>
                <a:ext cx="44" cy="20"/>
              </a:xfrm>
              <a:custGeom>
                <a:avLst/>
                <a:gdLst/>
                <a:ahLst/>
                <a:cxnLst>
                  <a:cxn ang="0">
                    <a:pos x="43" y="9"/>
                  </a:cxn>
                  <a:cxn ang="0">
                    <a:pos x="13" y="9"/>
                  </a:cxn>
                  <a:cxn ang="0">
                    <a:pos x="13" y="0"/>
                  </a:cxn>
                  <a:cxn ang="0">
                    <a:pos x="1" y="0"/>
                  </a:cxn>
                  <a:cxn ang="0">
                    <a:pos x="0" y="19"/>
                  </a:cxn>
                  <a:cxn ang="0">
                    <a:pos x="13" y="19"/>
                  </a:cxn>
                  <a:cxn ang="0">
                    <a:pos x="13" y="9"/>
                  </a:cxn>
                  <a:cxn ang="0">
                    <a:pos x="43" y="9"/>
                  </a:cxn>
                  <a:cxn ang="0">
                    <a:pos x="43" y="9"/>
                  </a:cxn>
                </a:cxnLst>
                <a:rect l="0" t="0" r="r" b="b"/>
                <a:pathLst>
                  <a:path w="44" h="20">
                    <a:moveTo>
                      <a:pt x="43" y="9"/>
                    </a:moveTo>
                    <a:lnTo>
                      <a:pt x="13" y="9"/>
                    </a:lnTo>
                    <a:lnTo>
                      <a:pt x="13" y="0"/>
                    </a:lnTo>
                    <a:lnTo>
                      <a:pt x="1" y="0"/>
                    </a:lnTo>
                    <a:lnTo>
                      <a:pt x="0" y="19"/>
                    </a:lnTo>
                    <a:lnTo>
                      <a:pt x="13" y="19"/>
                    </a:lnTo>
                    <a:lnTo>
                      <a:pt x="13" y="9"/>
                    </a:lnTo>
                    <a:lnTo>
                      <a:pt x="43" y="9"/>
                    </a:lnTo>
                    <a:lnTo>
                      <a:pt x="43" y="9"/>
                    </a:lnTo>
                  </a:path>
                </a:pathLst>
              </a:custGeom>
              <a:solidFill>
                <a:srgbClr val="000000"/>
              </a:solidFill>
              <a:ln w="12699" cap="rnd" cmpd="sng">
                <a:solidFill>
                  <a:srgbClr val="727272"/>
                </a:solidFill>
                <a:prstDash val="solid"/>
                <a:round/>
                <a:headEnd/>
                <a:tailEnd/>
              </a:ln>
              <a:effectLst/>
            </p:spPr>
            <p:txBody>
              <a:bodyPr/>
              <a:lstStyle/>
              <a:p>
                <a:endParaRPr lang="en-US"/>
              </a:p>
            </p:txBody>
          </p:sp>
          <p:sp>
            <p:nvSpPr>
              <p:cNvPr id="161178" name="Freeform 410"/>
              <p:cNvSpPr>
                <a:spLocks/>
              </p:cNvSpPr>
              <p:nvPr/>
            </p:nvSpPr>
            <p:spPr bwMode="auto">
              <a:xfrm>
                <a:off x="3501" y="2744"/>
                <a:ext cx="226" cy="18"/>
              </a:xfrm>
              <a:custGeom>
                <a:avLst/>
                <a:gdLst/>
                <a:ahLst/>
                <a:cxnLst>
                  <a:cxn ang="0">
                    <a:pos x="2" y="0"/>
                  </a:cxn>
                  <a:cxn ang="0">
                    <a:pos x="225" y="3"/>
                  </a:cxn>
                  <a:cxn ang="0">
                    <a:pos x="225" y="17"/>
                  </a:cxn>
                  <a:cxn ang="0">
                    <a:pos x="0" y="17"/>
                  </a:cxn>
                  <a:cxn ang="0">
                    <a:pos x="0" y="3"/>
                  </a:cxn>
                  <a:cxn ang="0">
                    <a:pos x="2" y="0"/>
                  </a:cxn>
                  <a:cxn ang="0">
                    <a:pos x="2" y="0"/>
                  </a:cxn>
                </a:cxnLst>
                <a:rect l="0" t="0" r="r" b="b"/>
                <a:pathLst>
                  <a:path w="226" h="18">
                    <a:moveTo>
                      <a:pt x="2" y="0"/>
                    </a:moveTo>
                    <a:lnTo>
                      <a:pt x="225" y="3"/>
                    </a:lnTo>
                    <a:lnTo>
                      <a:pt x="225" y="17"/>
                    </a:lnTo>
                    <a:lnTo>
                      <a:pt x="0" y="17"/>
                    </a:lnTo>
                    <a:lnTo>
                      <a:pt x="0" y="3"/>
                    </a:lnTo>
                    <a:lnTo>
                      <a:pt x="2" y="0"/>
                    </a:lnTo>
                    <a:lnTo>
                      <a:pt x="2" y="0"/>
                    </a:lnTo>
                  </a:path>
                </a:pathLst>
              </a:custGeom>
              <a:solidFill>
                <a:srgbClr val="5F5F5F"/>
              </a:solidFill>
              <a:ln w="9525" cap="rnd">
                <a:noFill/>
                <a:round/>
                <a:headEnd/>
                <a:tailEnd/>
              </a:ln>
              <a:effectLst/>
            </p:spPr>
            <p:txBody>
              <a:bodyPr/>
              <a:lstStyle/>
              <a:p>
                <a:endParaRPr lang="en-US"/>
              </a:p>
            </p:txBody>
          </p:sp>
          <p:sp>
            <p:nvSpPr>
              <p:cNvPr id="161179" name="Freeform 411"/>
              <p:cNvSpPr>
                <a:spLocks/>
              </p:cNvSpPr>
              <p:nvPr/>
            </p:nvSpPr>
            <p:spPr bwMode="auto">
              <a:xfrm>
                <a:off x="3501" y="2720"/>
                <a:ext cx="226" cy="26"/>
              </a:xfrm>
              <a:custGeom>
                <a:avLst/>
                <a:gdLst/>
                <a:ahLst/>
                <a:cxnLst>
                  <a:cxn ang="0">
                    <a:pos x="8" y="0"/>
                  </a:cxn>
                  <a:cxn ang="0">
                    <a:pos x="0" y="25"/>
                  </a:cxn>
                  <a:cxn ang="0">
                    <a:pos x="225" y="25"/>
                  </a:cxn>
                  <a:cxn ang="0">
                    <a:pos x="214" y="0"/>
                  </a:cxn>
                  <a:cxn ang="0">
                    <a:pos x="8" y="0"/>
                  </a:cxn>
                  <a:cxn ang="0">
                    <a:pos x="8" y="0"/>
                  </a:cxn>
                </a:cxnLst>
                <a:rect l="0" t="0" r="r" b="b"/>
                <a:pathLst>
                  <a:path w="226" h="26">
                    <a:moveTo>
                      <a:pt x="8" y="0"/>
                    </a:moveTo>
                    <a:lnTo>
                      <a:pt x="0" y="25"/>
                    </a:lnTo>
                    <a:lnTo>
                      <a:pt x="225" y="25"/>
                    </a:lnTo>
                    <a:lnTo>
                      <a:pt x="214" y="0"/>
                    </a:lnTo>
                    <a:lnTo>
                      <a:pt x="8" y="0"/>
                    </a:lnTo>
                    <a:lnTo>
                      <a:pt x="8" y="0"/>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180" name="Freeform 412"/>
              <p:cNvSpPr>
                <a:spLocks/>
              </p:cNvSpPr>
              <p:nvPr/>
            </p:nvSpPr>
            <p:spPr bwMode="auto">
              <a:xfrm>
                <a:off x="3676" y="2722"/>
                <a:ext cx="41" cy="21"/>
              </a:xfrm>
              <a:custGeom>
                <a:avLst/>
                <a:gdLst/>
                <a:ahLst/>
                <a:cxnLst>
                  <a:cxn ang="0">
                    <a:pos x="0" y="0"/>
                  </a:cxn>
                  <a:cxn ang="0">
                    <a:pos x="3" y="20"/>
                  </a:cxn>
                  <a:cxn ang="0">
                    <a:pos x="40" y="20"/>
                  </a:cxn>
                  <a:cxn ang="0">
                    <a:pos x="32" y="0"/>
                  </a:cxn>
                  <a:cxn ang="0">
                    <a:pos x="0" y="0"/>
                  </a:cxn>
                  <a:cxn ang="0">
                    <a:pos x="0" y="0"/>
                  </a:cxn>
                </a:cxnLst>
                <a:rect l="0" t="0" r="r" b="b"/>
                <a:pathLst>
                  <a:path w="41" h="21">
                    <a:moveTo>
                      <a:pt x="0" y="0"/>
                    </a:moveTo>
                    <a:lnTo>
                      <a:pt x="3" y="20"/>
                    </a:lnTo>
                    <a:lnTo>
                      <a:pt x="40" y="20"/>
                    </a:lnTo>
                    <a:lnTo>
                      <a:pt x="32"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81" name="Freeform 413"/>
              <p:cNvSpPr>
                <a:spLocks/>
              </p:cNvSpPr>
              <p:nvPr/>
            </p:nvSpPr>
            <p:spPr bwMode="auto">
              <a:xfrm>
                <a:off x="3644" y="2722"/>
                <a:ext cx="31" cy="21"/>
              </a:xfrm>
              <a:custGeom>
                <a:avLst/>
                <a:gdLst/>
                <a:ahLst/>
                <a:cxnLst>
                  <a:cxn ang="0">
                    <a:pos x="0" y="0"/>
                  </a:cxn>
                  <a:cxn ang="0">
                    <a:pos x="2" y="12"/>
                  </a:cxn>
                  <a:cxn ang="0">
                    <a:pos x="7" y="12"/>
                  </a:cxn>
                  <a:cxn ang="0">
                    <a:pos x="7" y="14"/>
                  </a:cxn>
                  <a:cxn ang="0">
                    <a:pos x="2" y="14"/>
                  </a:cxn>
                  <a:cxn ang="0">
                    <a:pos x="2" y="20"/>
                  </a:cxn>
                  <a:cxn ang="0">
                    <a:pos x="30" y="20"/>
                  </a:cxn>
                  <a:cxn ang="0">
                    <a:pos x="28" y="14"/>
                  </a:cxn>
                  <a:cxn ang="0">
                    <a:pos x="23" y="14"/>
                  </a:cxn>
                  <a:cxn ang="0">
                    <a:pos x="22" y="12"/>
                  </a:cxn>
                  <a:cxn ang="0">
                    <a:pos x="28" y="12"/>
                  </a:cxn>
                  <a:cxn ang="0">
                    <a:pos x="25" y="0"/>
                  </a:cxn>
                  <a:cxn ang="0">
                    <a:pos x="0" y="0"/>
                  </a:cxn>
                  <a:cxn ang="0">
                    <a:pos x="0" y="0"/>
                  </a:cxn>
                </a:cxnLst>
                <a:rect l="0" t="0" r="r" b="b"/>
                <a:pathLst>
                  <a:path w="31" h="21">
                    <a:moveTo>
                      <a:pt x="0" y="0"/>
                    </a:moveTo>
                    <a:lnTo>
                      <a:pt x="2" y="12"/>
                    </a:lnTo>
                    <a:lnTo>
                      <a:pt x="7" y="12"/>
                    </a:lnTo>
                    <a:lnTo>
                      <a:pt x="7" y="14"/>
                    </a:lnTo>
                    <a:lnTo>
                      <a:pt x="2" y="14"/>
                    </a:lnTo>
                    <a:lnTo>
                      <a:pt x="2" y="20"/>
                    </a:lnTo>
                    <a:lnTo>
                      <a:pt x="30" y="20"/>
                    </a:lnTo>
                    <a:lnTo>
                      <a:pt x="28" y="14"/>
                    </a:lnTo>
                    <a:lnTo>
                      <a:pt x="23" y="14"/>
                    </a:lnTo>
                    <a:lnTo>
                      <a:pt x="22" y="12"/>
                    </a:lnTo>
                    <a:lnTo>
                      <a:pt x="28" y="12"/>
                    </a:lnTo>
                    <a:lnTo>
                      <a:pt x="25"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82" name="Freeform 414"/>
              <p:cNvSpPr>
                <a:spLocks/>
              </p:cNvSpPr>
              <p:nvPr/>
            </p:nvSpPr>
            <p:spPr bwMode="auto">
              <a:xfrm>
                <a:off x="3509" y="2722"/>
                <a:ext cx="128" cy="21"/>
              </a:xfrm>
              <a:custGeom>
                <a:avLst/>
                <a:gdLst/>
                <a:ahLst/>
                <a:cxnLst>
                  <a:cxn ang="0">
                    <a:pos x="5" y="0"/>
                  </a:cxn>
                  <a:cxn ang="0">
                    <a:pos x="5" y="3"/>
                  </a:cxn>
                  <a:cxn ang="0">
                    <a:pos x="8" y="3"/>
                  </a:cxn>
                  <a:cxn ang="0">
                    <a:pos x="8" y="8"/>
                  </a:cxn>
                  <a:cxn ang="0">
                    <a:pos x="3" y="8"/>
                  </a:cxn>
                  <a:cxn ang="0">
                    <a:pos x="0" y="17"/>
                  </a:cxn>
                  <a:cxn ang="0">
                    <a:pos x="8" y="17"/>
                  </a:cxn>
                  <a:cxn ang="0">
                    <a:pos x="7" y="20"/>
                  </a:cxn>
                  <a:cxn ang="0">
                    <a:pos x="100" y="20"/>
                  </a:cxn>
                  <a:cxn ang="0">
                    <a:pos x="100" y="17"/>
                  </a:cxn>
                  <a:cxn ang="0">
                    <a:pos x="118" y="17"/>
                  </a:cxn>
                  <a:cxn ang="0">
                    <a:pos x="118" y="15"/>
                  </a:cxn>
                  <a:cxn ang="0">
                    <a:pos x="123" y="16"/>
                  </a:cxn>
                  <a:cxn ang="0">
                    <a:pos x="123" y="8"/>
                  </a:cxn>
                  <a:cxn ang="0">
                    <a:pos x="127" y="8"/>
                  </a:cxn>
                  <a:cxn ang="0">
                    <a:pos x="127" y="0"/>
                  </a:cxn>
                  <a:cxn ang="0">
                    <a:pos x="5" y="0"/>
                  </a:cxn>
                  <a:cxn ang="0">
                    <a:pos x="5" y="0"/>
                  </a:cxn>
                </a:cxnLst>
                <a:rect l="0" t="0" r="r" b="b"/>
                <a:pathLst>
                  <a:path w="128" h="21">
                    <a:moveTo>
                      <a:pt x="5" y="0"/>
                    </a:moveTo>
                    <a:lnTo>
                      <a:pt x="5" y="3"/>
                    </a:lnTo>
                    <a:lnTo>
                      <a:pt x="8" y="3"/>
                    </a:lnTo>
                    <a:lnTo>
                      <a:pt x="8" y="8"/>
                    </a:lnTo>
                    <a:lnTo>
                      <a:pt x="3" y="8"/>
                    </a:lnTo>
                    <a:lnTo>
                      <a:pt x="0" y="17"/>
                    </a:lnTo>
                    <a:lnTo>
                      <a:pt x="8" y="17"/>
                    </a:lnTo>
                    <a:lnTo>
                      <a:pt x="7" y="20"/>
                    </a:lnTo>
                    <a:lnTo>
                      <a:pt x="100" y="20"/>
                    </a:lnTo>
                    <a:lnTo>
                      <a:pt x="100" y="17"/>
                    </a:lnTo>
                    <a:lnTo>
                      <a:pt x="118" y="17"/>
                    </a:lnTo>
                    <a:lnTo>
                      <a:pt x="118" y="15"/>
                    </a:lnTo>
                    <a:lnTo>
                      <a:pt x="123" y="16"/>
                    </a:lnTo>
                    <a:lnTo>
                      <a:pt x="123" y="8"/>
                    </a:lnTo>
                    <a:lnTo>
                      <a:pt x="127" y="8"/>
                    </a:lnTo>
                    <a:lnTo>
                      <a:pt x="127" y="0"/>
                    </a:lnTo>
                    <a:lnTo>
                      <a:pt x="5" y="0"/>
                    </a:lnTo>
                    <a:lnTo>
                      <a:pt x="5" y="0"/>
                    </a:lnTo>
                  </a:path>
                </a:pathLst>
              </a:custGeom>
              <a:solidFill>
                <a:srgbClr val="808080"/>
              </a:solidFill>
              <a:ln w="9525" cap="rnd">
                <a:noFill/>
                <a:round/>
                <a:headEnd/>
                <a:tailEnd/>
              </a:ln>
              <a:effectLst/>
            </p:spPr>
            <p:txBody>
              <a:bodyPr/>
              <a:lstStyle/>
              <a:p>
                <a:endParaRPr lang="en-US"/>
              </a:p>
            </p:txBody>
          </p:sp>
          <p:sp>
            <p:nvSpPr>
              <p:cNvPr id="161183" name="Freeform 415"/>
              <p:cNvSpPr>
                <a:spLocks/>
              </p:cNvSpPr>
              <p:nvPr/>
            </p:nvSpPr>
            <p:spPr bwMode="auto">
              <a:xfrm>
                <a:off x="3560" y="2654"/>
                <a:ext cx="101" cy="28"/>
              </a:xfrm>
              <a:custGeom>
                <a:avLst/>
                <a:gdLst/>
                <a:ahLst/>
                <a:cxnLst>
                  <a:cxn ang="0">
                    <a:pos x="19" y="0"/>
                  </a:cxn>
                  <a:cxn ang="0">
                    <a:pos x="81" y="0"/>
                  </a:cxn>
                  <a:cxn ang="0">
                    <a:pos x="94" y="3"/>
                  </a:cxn>
                  <a:cxn ang="0">
                    <a:pos x="100" y="25"/>
                  </a:cxn>
                  <a:cxn ang="0">
                    <a:pos x="97" y="27"/>
                  </a:cxn>
                  <a:cxn ang="0">
                    <a:pos x="2" y="27"/>
                  </a:cxn>
                  <a:cxn ang="0">
                    <a:pos x="0" y="25"/>
                  </a:cxn>
                  <a:cxn ang="0">
                    <a:pos x="4" y="3"/>
                  </a:cxn>
                  <a:cxn ang="0">
                    <a:pos x="19" y="0"/>
                  </a:cxn>
                  <a:cxn ang="0">
                    <a:pos x="19" y="0"/>
                  </a:cxn>
                </a:cxnLst>
                <a:rect l="0" t="0" r="r" b="b"/>
                <a:pathLst>
                  <a:path w="101" h="28">
                    <a:moveTo>
                      <a:pt x="19" y="0"/>
                    </a:moveTo>
                    <a:lnTo>
                      <a:pt x="81" y="0"/>
                    </a:lnTo>
                    <a:lnTo>
                      <a:pt x="94" y="3"/>
                    </a:lnTo>
                    <a:lnTo>
                      <a:pt x="100" y="25"/>
                    </a:lnTo>
                    <a:lnTo>
                      <a:pt x="97" y="27"/>
                    </a:lnTo>
                    <a:lnTo>
                      <a:pt x="2" y="27"/>
                    </a:lnTo>
                    <a:lnTo>
                      <a:pt x="0" y="25"/>
                    </a:lnTo>
                    <a:lnTo>
                      <a:pt x="4" y="3"/>
                    </a:lnTo>
                    <a:lnTo>
                      <a:pt x="19" y="0"/>
                    </a:lnTo>
                    <a:lnTo>
                      <a:pt x="19" y="0"/>
                    </a:lnTo>
                  </a:path>
                </a:pathLst>
              </a:custGeom>
              <a:solidFill>
                <a:srgbClr val="C0C0C0"/>
              </a:solidFill>
              <a:ln w="12699" cap="rnd" cmpd="sng">
                <a:solidFill>
                  <a:srgbClr val="C0C0C0"/>
                </a:solidFill>
                <a:prstDash val="solid"/>
                <a:round/>
                <a:headEnd/>
                <a:tailEnd/>
              </a:ln>
              <a:effectLst/>
            </p:spPr>
            <p:txBody>
              <a:bodyPr/>
              <a:lstStyle/>
              <a:p>
                <a:endParaRPr lang="en-US"/>
              </a:p>
            </p:txBody>
          </p:sp>
          <p:sp>
            <p:nvSpPr>
              <p:cNvPr id="161184" name="Freeform 416"/>
              <p:cNvSpPr>
                <a:spLocks/>
              </p:cNvSpPr>
              <p:nvPr/>
            </p:nvSpPr>
            <p:spPr bwMode="auto">
              <a:xfrm>
                <a:off x="3575" y="2635"/>
                <a:ext cx="68" cy="43"/>
              </a:xfrm>
              <a:custGeom>
                <a:avLst/>
                <a:gdLst/>
                <a:ahLst/>
                <a:cxnLst>
                  <a:cxn ang="0">
                    <a:pos x="64" y="18"/>
                  </a:cxn>
                  <a:cxn ang="0">
                    <a:pos x="60" y="16"/>
                  </a:cxn>
                  <a:cxn ang="0">
                    <a:pos x="57" y="10"/>
                  </a:cxn>
                  <a:cxn ang="0">
                    <a:pos x="54" y="8"/>
                  </a:cxn>
                  <a:cxn ang="0">
                    <a:pos x="50" y="4"/>
                  </a:cxn>
                  <a:cxn ang="0">
                    <a:pos x="45" y="2"/>
                  </a:cxn>
                  <a:cxn ang="0">
                    <a:pos x="41" y="1"/>
                  </a:cxn>
                  <a:cxn ang="0">
                    <a:pos x="37" y="1"/>
                  </a:cxn>
                  <a:cxn ang="0">
                    <a:pos x="34" y="0"/>
                  </a:cxn>
                  <a:cxn ang="0">
                    <a:pos x="28" y="1"/>
                  </a:cxn>
                  <a:cxn ang="0">
                    <a:pos x="24" y="1"/>
                  </a:cxn>
                  <a:cxn ang="0">
                    <a:pos x="20" y="2"/>
                  </a:cxn>
                  <a:cxn ang="0">
                    <a:pos x="16" y="4"/>
                  </a:cxn>
                  <a:cxn ang="0">
                    <a:pos x="12" y="8"/>
                  </a:cxn>
                  <a:cxn ang="0">
                    <a:pos x="8" y="12"/>
                  </a:cxn>
                  <a:cxn ang="0">
                    <a:pos x="6" y="17"/>
                  </a:cxn>
                  <a:cxn ang="0">
                    <a:pos x="2" y="21"/>
                  </a:cxn>
                  <a:cxn ang="0">
                    <a:pos x="0" y="26"/>
                  </a:cxn>
                  <a:cxn ang="0">
                    <a:pos x="0" y="31"/>
                  </a:cxn>
                  <a:cxn ang="0">
                    <a:pos x="2" y="35"/>
                  </a:cxn>
                  <a:cxn ang="0">
                    <a:pos x="7" y="37"/>
                  </a:cxn>
                  <a:cxn ang="0">
                    <a:pos x="12" y="39"/>
                  </a:cxn>
                  <a:cxn ang="0">
                    <a:pos x="18" y="40"/>
                  </a:cxn>
                  <a:cxn ang="0">
                    <a:pos x="25" y="42"/>
                  </a:cxn>
                  <a:cxn ang="0">
                    <a:pos x="34" y="42"/>
                  </a:cxn>
                  <a:cxn ang="0">
                    <a:pos x="40" y="42"/>
                  </a:cxn>
                  <a:cxn ang="0">
                    <a:pos x="47" y="40"/>
                  </a:cxn>
                  <a:cxn ang="0">
                    <a:pos x="54" y="39"/>
                  </a:cxn>
                  <a:cxn ang="0">
                    <a:pos x="59" y="37"/>
                  </a:cxn>
                  <a:cxn ang="0">
                    <a:pos x="63" y="33"/>
                  </a:cxn>
                  <a:cxn ang="0">
                    <a:pos x="65" y="29"/>
                  </a:cxn>
                  <a:cxn ang="0">
                    <a:pos x="67" y="24"/>
                  </a:cxn>
                  <a:cxn ang="0">
                    <a:pos x="64" y="18"/>
                  </a:cxn>
                  <a:cxn ang="0">
                    <a:pos x="64" y="18"/>
                  </a:cxn>
                </a:cxnLst>
                <a:rect l="0" t="0" r="r" b="b"/>
                <a:pathLst>
                  <a:path w="68" h="43">
                    <a:moveTo>
                      <a:pt x="64" y="18"/>
                    </a:moveTo>
                    <a:lnTo>
                      <a:pt x="60" y="16"/>
                    </a:lnTo>
                    <a:lnTo>
                      <a:pt x="57" y="10"/>
                    </a:lnTo>
                    <a:lnTo>
                      <a:pt x="54" y="8"/>
                    </a:lnTo>
                    <a:lnTo>
                      <a:pt x="50" y="4"/>
                    </a:lnTo>
                    <a:lnTo>
                      <a:pt x="45" y="2"/>
                    </a:lnTo>
                    <a:lnTo>
                      <a:pt x="41" y="1"/>
                    </a:lnTo>
                    <a:lnTo>
                      <a:pt x="37" y="1"/>
                    </a:lnTo>
                    <a:lnTo>
                      <a:pt x="34" y="0"/>
                    </a:lnTo>
                    <a:lnTo>
                      <a:pt x="28" y="1"/>
                    </a:lnTo>
                    <a:lnTo>
                      <a:pt x="24" y="1"/>
                    </a:lnTo>
                    <a:lnTo>
                      <a:pt x="20" y="2"/>
                    </a:lnTo>
                    <a:lnTo>
                      <a:pt x="16" y="4"/>
                    </a:lnTo>
                    <a:lnTo>
                      <a:pt x="12" y="8"/>
                    </a:lnTo>
                    <a:lnTo>
                      <a:pt x="8" y="12"/>
                    </a:lnTo>
                    <a:lnTo>
                      <a:pt x="6" y="17"/>
                    </a:lnTo>
                    <a:lnTo>
                      <a:pt x="2" y="21"/>
                    </a:lnTo>
                    <a:lnTo>
                      <a:pt x="0" y="26"/>
                    </a:lnTo>
                    <a:lnTo>
                      <a:pt x="0" y="31"/>
                    </a:lnTo>
                    <a:lnTo>
                      <a:pt x="2" y="35"/>
                    </a:lnTo>
                    <a:lnTo>
                      <a:pt x="7" y="37"/>
                    </a:lnTo>
                    <a:lnTo>
                      <a:pt x="12" y="39"/>
                    </a:lnTo>
                    <a:lnTo>
                      <a:pt x="18" y="40"/>
                    </a:lnTo>
                    <a:lnTo>
                      <a:pt x="25" y="42"/>
                    </a:lnTo>
                    <a:lnTo>
                      <a:pt x="34" y="42"/>
                    </a:lnTo>
                    <a:lnTo>
                      <a:pt x="40" y="42"/>
                    </a:lnTo>
                    <a:lnTo>
                      <a:pt x="47" y="40"/>
                    </a:lnTo>
                    <a:lnTo>
                      <a:pt x="54" y="39"/>
                    </a:lnTo>
                    <a:lnTo>
                      <a:pt x="59" y="37"/>
                    </a:lnTo>
                    <a:lnTo>
                      <a:pt x="63" y="33"/>
                    </a:lnTo>
                    <a:lnTo>
                      <a:pt x="65" y="29"/>
                    </a:lnTo>
                    <a:lnTo>
                      <a:pt x="67" y="24"/>
                    </a:lnTo>
                    <a:lnTo>
                      <a:pt x="64" y="18"/>
                    </a:lnTo>
                    <a:lnTo>
                      <a:pt x="64" y="18"/>
                    </a:lnTo>
                  </a:path>
                </a:pathLst>
              </a:custGeom>
              <a:solidFill>
                <a:srgbClr val="E1E1E1"/>
              </a:solidFill>
              <a:ln w="9525" cap="rnd">
                <a:noFill/>
                <a:round/>
                <a:headEnd/>
                <a:tailEnd/>
              </a:ln>
              <a:effectLst/>
            </p:spPr>
            <p:txBody>
              <a:bodyPr/>
              <a:lstStyle/>
              <a:p>
                <a:endParaRPr lang="en-US"/>
              </a:p>
            </p:txBody>
          </p:sp>
          <p:sp>
            <p:nvSpPr>
              <p:cNvPr id="161185" name="Freeform 417"/>
              <p:cNvSpPr>
                <a:spLocks/>
              </p:cNvSpPr>
              <p:nvPr/>
            </p:nvSpPr>
            <p:spPr bwMode="auto">
              <a:xfrm>
                <a:off x="3570" y="2625"/>
                <a:ext cx="75" cy="30"/>
              </a:xfrm>
              <a:custGeom>
                <a:avLst/>
                <a:gdLst/>
                <a:ahLst/>
                <a:cxnLst>
                  <a:cxn ang="0">
                    <a:pos x="71" y="13"/>
                  </a:cxn>
                  <a:cxn ang="0">
                    <a:pos x="66" y="18"/>
                  </a:cxn>
                  <a:cxn ang="0">
                    <a:pos x="63" y="20"/>
                  </a:cxn>
                  <a:cxn ang="0">
                    <a:pos x="58" y="24"/>
                  </a:cxn>
                  <a:cxn ang="0">
                    <a:pos x="55" y="26"/>
                  </a:cxn>
                  <a:cxn ang="0">
                    <a:pos x="50" y="27"/>
                  </a:cxn>
                  <a:cxn ang="0">
                    <a:pos x="46" y="29"/>
                  </a:cxn>
                  <a:cxn ang="0">
                    <a:pos x="41" y="29"/>
                  </a:cxn>
                  <a:cxn ang="0">
                    <a:pos x="37" y="29"/>
                  </a:cxn>
                  <a:cxn ang="0">
                    <a:pos x="33" y="29"/>
                  </a:cxn>
                  <a:cxn ang="0">
                    <a:pos x="28" y="29"/>
                  </a:cxn>
                  <a:cxn ang="0">
                    <a:pos x="23" y="27"/>
                  </a:cxn>
                  <a:cxn ang="0">
                    <a:pos x="19" y="26"/>
                  </a:cxn>
                  <a:cxn ang="0">
                    <a:pos x="14" y="24"/>
                  </a:cxn>
                  <a:cxn ang="0">
                    <a:pos x="11" y="20"/>
                  </a:cxn>
                  <a:cxn ang="0">
                    <a:pos x="7" y="18"/>
                  </a:cxn>
                  <a:cxn ang="0">
                    <a:pos x="3" y="13"/>
                  </a:cxn>
                  <a:cxn ang="0">
                    <a:pos x="0" y="11"/>
                  </a:cxn>
                  <a:cxn ang="0">
                    <a:pos x="1" y="9"/>
                  </a:cxn>
                  <a:cxn ang="0">
                    <a:pos x="3" y="6"/>
                  </a:cxn>
                  <a:cxn ang="0">
                    <a:pos x="9" y="4"/>
                  </a:cxn>
                  <a:cxn ang="0">
                    <a:pos x="15" y="2"/>
                  </a:cxn>
                  <a:cxn ang="0">
                    <a:pos x="21" y="2"/>
                  </a:cxn>
                  <a:cxn ang="0">
                    <a:pos x="29" y="2"/>
                  </a:cxn>
                  <a:cxn ang="0">
                    <a:pos x="38" y="0"/>
                  </a:cxn>
                  <a:cxn ang="0">
                    <a:pos x="44" y="2"/>
                  </a:cxn>
                  <a:cxn ang="0">
                    <a:pos x="52" y="2"/>
                  </a:cxn>
                  <a:cxn ang="0">
                    <a:pos x="59" y="3"/>
                  </a:cxn>
                  <a:cxn ang="0">
                    <a:pos x="66" y="4"/>
                  </a:cxn>
                  <a:cxn ang="0">
                    <a:pos x="70" y="6"/>
                  </a:cxn>
                  <a:cxn ang="0">
                    <a:pos x="74" y="9"/>
                  </a:cxn>
                  <a:cxn ang="0">
                    <a:pos x="74" y="12"/>
                  </a:cxn>
                  <a:cxn ang="0">
                    <a:pos x="71" y="13"/>
                  </a:cxn>
                  <a:cxn ang="0">
                    <a:pos x="71" y="13"/>
                  </a:cxn>
                </a:cxnLst>
                <a:rect l="0" t="0" r="r" b="b"/>
                <a:pathLst>
                  <a:path w="75" h="30">
                    <a:moveTo>
                      <a:pt x="71" y="13"/>
                    </a:moveTo>
                    <a:lnTo>
                      <a:pt x="66" y="18"/>
                    </a:lnTo>
                    <a:lnTo>
                      <a:pt x="63" y="20"/>
                    </a:lnTo>
                    <a:lnTo>
                      <a:pt x="58" y="24"/>
                    </a:lnTo>
                    <a:lnTo>
                      <a:pt x="55" y="26"/>
                    </a:lnTo>
                    <a:lnTo>
                      <a:pt x="50" y="27"/>
                    </a:lnTo>
                    <a:lnTo>
                      <a:pt x="46" y="29"/>
                    </a:lnTo>
                    <a:lnTo>
                      <a:pt x="41" y="29"/>
                    </a:lnTo>
                    <a:lnTo>
                      <a:pt x="37" y="29"/>
                    </a:lnTo>
                    <a:lnTo>
                      <a:pt x="33" y="29"/>
                    </a:lnTo>
                    <a:lnTo>
                      <a:pt x="28" y="29"/>
                    </a:lnTo>
                    <a:lnTo>
                      <a:pt x="23" y="27"/>
                    </a:lnTo>
                    <a:lnTo>
                      <a:pt x="19" y="26"/>
                    </a:lnTo>
                    <a:lnTo>
                      <a:pt x="14" y="24"/>
                    </a:lnTo>
                    <a:lnTo>
                      <a:pt x="11" y="20"/>
                    </a:lnTo>
                    <a:lnTo>
                      <a:pt x="7" y="18"/>
                    </a:lnTo>
                    <a:lnTo>
                      <a:pt x="3" y="13"/>
                    </a:lnTo>
                    <a:lnTo>
                      <a:pt x="0" y="11"/>
                    </a:lnTo>
                    <a:lnTo>
                      <a:pt x="1" y="9"/>
                    </a:lnTo>
                    <a:lnTo>
                      <a:pt x="3" y="6"/>
                    </a:lnTo>
                    <a:lnTo>
                      <a:pt x="9" y="4"/>
                    </a:lnTo>
                    <a:lnTo>
                      <a:pt x="15" y="2"/>
                    </a:lnTo>
                    <a:lnTo>
                      <a:pt x="21" y="2"/>
                    </a:lnTo>
                    <a:lnTo>
                      <a:pt x="29" y="2"/>
                    </a:lnTo>
                    <a:lnTo>
                      <a:pt x="38" y="0"/>
                    </a:lnTo>
                    <a:lnTo>
                      <a:pt x="44" y="2"/>
                    </a:lnTo>
                    <a:lnTo>
                      <a:pt x="52" y="2"/>
                    </a:lnTo>
                    <a:lnTo>
                      <a:pt x="59" y="3"/>
                    </a:lnTo>
                    <a:lnTo>
                      <a:pt x="66" y="4"/>
                    </a:lnTo>
                    <a:lnTo>
                      <a:pt x="70" y="6"/>
                    </a:lnTo>
                    <a:lnTo>
                      <a:pt x="74" y="9"/>
                    </a:lnTo>
                    <a:lnTo>
                      <a:pt x="74" y="12"/>
                    </a:lnTo>
                    <a:lnTo>
                      <a:pt x="71" y="13"/>
                    </a:lnTo>
                    <a:lnTo>
                      <a:pt x="71" y="13"/>
                    </a:lnTo>
                  </a:path>
                </a:pathLst>
              </a:custGeom>
              <a:solidFill>
                <a:srgbClr val="808080"/>
              </a:solidFill>
              <a:ln w="9525" cap="rnd">
                <a:noFill/>
                <a:round/>
                <a:headEnd/>
                <a:tailEnd/>
              </a:ln>
              <a:effectLst/>
            </p:spPr>
            <p:txBody>
              <a:bodyPr/>
              <a:lstStyle/>
              <a:p>
                <a:endParaRPr lang="en-US"/>
              </a:p>
            </p:txBody>
          </p:sp>
          <p:sp>
            <p:nvSpPr>
              <p:cNvPr id="161186" name="Freeform 418"/>
              <p:cNvSpPr>
                <a:spLocks/>
              </p:cNvSpPr>
              <p:nvPr/>
            </p:nvSpPr>
            <p:spPr bwMode="auto">
              <a:xfrm>
                <a:off x="3563" y="2659"/>
                <a:ext cx="92" cy="22"/>
              </a:xfrm>
              <a:custGeom>
                <a:avLst/>
                <a:gdLst/>
                <a:ahLst/>
                <a:cxnLst>
                  <a:cxn ang="0">
                    <a:pos x="3" y="0"/>
                  </a:cxn>
                  <a:cxn ang="0">
                    <a:pos x="0" y="21"/>
                  </a:cxn>
                  <a:cxn ang="0">
                    <a:pos x="91" y="21"/>
                  </a:cxn>
                  <a:cxn ang="0">
                    <a:pos x="89" y="18"/>
                  </a:cxn>
                  <a:cxn ang="0">
                    <a:pos x="2" y="18"/>
                  </a:cxn>
                  <a:cxn ang="0">
                    <a:pos x="3" y="1"/>
                  </a:cxn>
                  <a:cxn ang="0">
                    <a:pos x="3" y="0"/>
                  </a:cxn>
                  <a:cxn ang="0">
                    <a:pos x="3" y="0"/>
                  </a:cxn>
                </a:cxnLst>
                <a:rect l="0" t="0" r="r" b="b"/>
                <a:pathLst>
                  <a:path w="92" h="22">
                    <a:moveTo>
                      <a:pt x="3" y="0"/>
                    </a:moveTo>
                    <a:lnTo>
                      <a:pt x="0" y="21"/>
                    </a:lnTo>
                    <a:lnTo>
                      <a:pt x="91" y="21"/>
                    </a:lnTo>
                    <a:lnTo>
                      <a:pt x="89" y="18"/>
                    </a:lnTo>
                    <a:lnTo>
                      <a:pt x="2" y="18"/>
                    </a:lnTo>
                    <a:lnTo>
                      <a:pt x="3" y="1"/>
                    </a:lnTo>
                    <a:lnTo>
                      <a:pt x="3" y="0"/>
                    </a:lnTo>
                    <a:lnTo>
                      <a:pt x="3" y="0"/>
                    </a:lnTo>
                  </a:path>
                </a:pathLst>
              </a:custGeom>
              <a:solidFill>
                <a:srgbClr val="808080"/>
              </a:solidFill>
              <a:ln w="9525" cap="rnd">
                <a:noFill/>
                <a:round/>
                <a:headEnd/>
                <a:tailEnd/>
              </a:ln>
              <a:effectLst/>
            </p:spPr>
            <p:txBody>
              <a:bodyPr/>
              <a:lstStyle/>
              <a:p>
                <a:endParaRPr lang="en-US"/>
              </a:p>
            </p:txBody>
          </p:sp>
          <p:sp>
            <p:nvSpPr>
              <p:cNvPr id="161187" name="Freeform 419"/>
              <p:cNvSpPr>
                <a:spLocks/>
              </p:cNvSpPr>
              <p:nvPr/>
            </p:nvSpPr>
            <p:spPr bwMode="auto">
              <a:xfrm>
                <a:off x="3538" y="2548"/>
                <a:ext cx="141" cy="100"/>
              </a:xfrm>
              <a:custGeom>
                <a:avLst/>
                <a:gdLst/>
                <a:ahLst/>
                <a:cxnLst>
                  <a:cxn ang="0">
                    <a:pos x="0" y="92"/>
                  </a:cxn>
                  <a:cxn ang="0">
                    <a:pos x="0" y="94"/>
                  </a:cxn>
                  <a:cxn ang="0">
                    <a:pos x="0" y="96"/>
                  </a:cxn>
                  <a:cxn ang="0">
                    <a:pos x="0" y="97"/>
                  </a:cxn>
                  <a:cxn ang="0">
                    <a:pos x="1" y="97"/>
                  </a:cxn>
                  <a:cxn ang="0">
                    <a:pos x="1" y="99"/>
                  </a:cxn>
                  <a:cxn ang="0">
                    <a:pos x="2" y="99"/>
                  </a:cxn>
                  <a:cxn ang="0">
                    <a:pos x="3" y="99"/>
                  </a:cxn>
                  <a:cxn ang="0">
                    <a:pos x="4" y="99"/>
                  </a:cxn>
                  <a:cxn ang="0">
                    <a:pos x="6" y="99"/>
                  </a:cxn>
                  <a:cxn ang="0">
                    <a:pos x="132" y="99"/>
                  </a:cxn>
                  <a:cxn ang="0">
                    <a:pos x="132" y="99"/>
                  </a:cxn>
                  <a:cxn ang="0">
                    <a:pos x="134" y="99"/>
                  </a:cxn>
                  <a:cxn ang="0">
                    <a:pos x="136" y="99"/>
                  </a:cxn>
                  <a:cxn ang="0">
                    <a:pos x="137" y="97"/>
                  </a:cxn>
                  <a:cxn ang="0">
                    <a:pos x="138" y="96"/>
                  </a:cxn>
                  <a:cxn ang="0">
                    <a:pos x="138" y="96"/>
                  </a:cxn>
                  <a:cxn ang="0">
                    <a:pos x="140" y="94"/>
                  </a:cxn>
                  <a:cxn ang="0">
                    <a:pos x="140" y="5"/>
                  </a:cxn>
                  <a:cxn ang="0">
                    <a:pos x="138" y="5"/>
                  </a:cxn>
                  <a:cxn ang="0">
                    <a:pos x="138" y="3"/>
                  </a:cxn>
                  <a:cxn ang="0">
                    <a:pos x="138" y="2"/>
                  </a:cxn>
                  <a:cxn ang="0">
                    <a:pos x="137" y="2"/>
                  </a:cxn>
                  <a:cxn ang="0">
                    <a:pos x="136" y="2"/>
                  </a:cxn>
                  <a:cxn ang="0">
                    <a:pos x="136" y="1"/>
                  </a:cxn>
                  <a:cxn ang="0">
                    <a:pos x="134" y="1"/>
                  </a:cxn>
                  <a:cxn ang="0">
                    <a:pos x="133" y="1"/>
                  </a:cxn>
                  <a:cxn ang="0">
                    <a:pos x="133" y="0"/>
                  </a:cxn>
                  <a:cxn ang="0">
                    <a:pos x="7" y="0"/>
                  </a:cxn>
                  <a:cxn ang="0">
                    <a:pos x="5" y="1"/>
                  </a:cxn>
                  <a:cxn ang="0">
                    <a:pos x="3" y="1"/>
                  </a:cxn>
                  <a:cxn ang="0">
                    <a:pos x="2" y="1"/>
                  </a:cxn>
                  <a:cxn ang="0">
                    <a:pos x="0" y="2"/>
                  </a:cxn>
                  <a:cxn ang="0">
                    <a:pos x="0" y="4"/>
                  </a:cxn>
                  <a:cxn ang="0">
                    <a:pos x="0" y="92"/>
                  </a:cxn>
                  <a:cxn ang="0">
                    <a:pos x="0" y="92"/>
                  </a:cxn>
                </a:cxnLst>
                <a:rect l="0" t="0" r="r" b="b"/>
                <a:pathLst>
                  <a:path w="141" h="100">
                    <a:moveTo>
                      <a:pt x="0" y="92"/>
                    </a:moveTo>
                    <a:lnTo>
                      <a:pt x="0" y="94"/>
                    </a:lnTo>
                    <a:lnTo>
                      <a:pt x="0" y="96"/>
                    </a:lnTo>
                    <a:lnTo>
                      <a:pt x="0" y="97"/>
                    </a:lnTo>
                    <a:lnTo>
                      <a:pt x="1" y="97"/>
                    </a:lnTo>
                    <a:lnTo>
                      <a:pt x="1" y="99"/>
                    </a:lnTo>
                    <a:lnTo>
                      <a:pt x="2" y="99"/>
                    </a:lnTo>
                    <a:lnTo>
                      <a:pt x="3" y="99"/>
                    </a:lnTo>
                    <a:lnTo>
                      <a:pt x="4" y="99"/>
                    </a:lnTo>
                    <a:lnTo>
                      <a:pt x="6" y="99"/>
                    </a:lnTo>
                    <a:lnTo>
                      <a:pt x="132" y="99"/>
                    </a:lnTo>
                    <a:lnTo>
                      <a:pt x="132" y="99"/>
                    </a:lnTo>
                    <a:lnTo>
                      <a:pt x="134" y="99"/>
                    </a:lnTo>
                    <a:lnTo>
                      <a:pt x="136" y="99"/>
                    </a:lnTo>
                    <a:lnTo>
                      <a:pt x="137" y="97"/>
                    </a:lnTo>
                    <a:lnTo>
                      <a:pt x="138" y="96"/>
                    </a:lnTo>
                    <a:lnTo>
                      <a:pt x="138" y="96"/>
                    </a:lnTo>
                    <a:lnTo>
                      <a:pt x="140" y="94"/>
                    </a:lnTo>
                    <a:lnTo>
                      <a:pt x="140" y="5"/>
                    </a:lnTo>
                    <a:lnTo>
                      <a:pt x="138" y="5"/>
                    </a:lnTo>
                    <a:lnTo>
                      <a:pt x="138" y="3"/>
                    </a:lnTo>
                    <a:lnTo>
                      <a:pt x="138" y="2"/>
                    </a:lnTo>
                    <a:lnTo>
                      <a:pt x="137" y="2"/>
                    </a:lnTo>
                    <a:lnTo>
                      <a:pt x="136" y="2"/>
                    </a:lnTo>
                    <a:lnTo>
                      <a:pt x="136" y="1"/>
                    </a:lnTo>
                    <a:lnTo>
                      <a:pt x="134" y="1"/>
                    </a:lnTo>
                    <a:lnTo>
                      <a:pt x="133" y="1"/>
                    </a:lnTo>
                    <a:lnTo>
                      <a:pt x="133" y="0"/>
                    </a:lnTo>
                    <a:lnTo>
                      <a:pt x="7" y="0"/>
                    </a:lnTo>
                    <a:lnTo>
                      <a:pt x="5" y="1"/>
                    </a:lnTo>
                    <a:lnTo>
                      <a:pt x="3" y="1"/>
                    </a:lnTo>
                    <a:lnTo>
                      <a:pt x="2" y="1"/>
                    </a:lnTo>
                    <a:lnTo>
                      <a:pt x="0" y="2"/>
                    </a:lnTo>
                    <a:lnTo>
                      <a:pt x="0" y="4"/>
                    </a:lnTo>
                    <a:lnTo>
                      <a:pt x="0" y="92"/>
                    </a:lnTo>
                    <a:lnTo>
                      <a:pt x="0" y="92"/>
                    </a:lnTo>
                  </a:path>
                </a:pathLst>
              </a:custGeom>
              <a:solidFill>
                <a:srgbClr val="C0C0C0"/>
              </a:solidFill>
              <a:ln w="12699" cap="rnd" cmpd="sng">
                <a:solidFill>
                  <a:srgbClr val="727272"/>
                </a:solidFill>
                <a:prstDash val="solid"/>
                <a:round/>
                <a:headEnd/>
                <a:tailEnd/>
              </a:ln>
              <a:effectLst/>
            </p:spPr>
            <p:txBody>
              <a:bodyPr/>
              <a:lstStyle/>
              <a:p>
                <a:endParaRPr lang="en-US"/>
              </a:p>
            </p:txBody>
          </p:sp>
          <p:sp>
            <p:nvSpPr>
              <p:cNvPr id="161188" name="Freeform 420"/>
              <p:cNvSpPr>
                <a:spLocks/>
              </p:cNvSpPr>
              <p:nvPr/>
            </p:nvSpPr>
            <p:spPr bwMode="auto">
              <a:xfrm>
                <a:off x="3662" y="2557"/>
                <a:ext cx="19" cy="79"/>
              </a:xfrm>
              <a:custGeom>
                <a:avLst/>
                <a:gdLst/>
                <a:ahLst/>
                <a:cxnLst>
                  <a:cxn ang="0">
                    <a:pos x="18" y="2"/>
                  </a:cxn>
                  <a:cxn ang="0">
                    <a:pos x="15" y="2"/>
                  </a:cxn>
                  <a:cxn ang="0">
                    <a:pos x="13" y="2"/>
                  </a:cxn>
                  <a:cxn ang="0">
                    <a:pos x="13" y="1"/>
                  </a:cxn>
                  <a:cxn ang="0">
                    <a:pos x="11" y="1"/>
                  </a:cxn>
                  <a:cxn ang="0">
                    <a:pos x="11" y="0"/>
                  </a:cxn>
                  <a:cxn ang="0">
                    <a:pos x="0" y="4"/>
                  </a:cxn>
                  <a:cxn ang="0">
                    <a:pos x="0" y="5"/>
                  </a:cxn>
                  <a:cxn ang="0">
                    <a:pos x="4" y="5"/>
                  </a:cxn>
                  <a:cxn ang="0">
                    <a:pos x="4" y="6"/>
                  </a:cxn>
                  <a:cxn ang="0">
                    <a:pos x="6" y="6"/>
                  </a:cxn>
                  <a:cxn ang="0">
                    <a:pos x="6" y="73"/>
                  </a:cxn>
                  <a:cxn ang="0">
                    <a:pos x="18" y="78"/>
                  </a:cxn>
                  <a:cxn ang="0">
                    <a:pos x="18" y="2"/>
                  </a:cxn>
                  <a:cxn ang="0">
                    <a:pos x="18" y="2"/>
                  </a:cxn>
                </a:cxnLst>
                <a:rect l="0" t="0" r="r" b="b"/>
                <a:pathLst>
                  <a:path w="19" h="79">
                    <a:moveTo>
                      <a:pt x="18" y="2"/>
                    </a:moveTo>
                    <a:lnTo>
                      <a:pt x="15" y="2"/>
                    </a:lnTo>
                    <a:lnTo>
                      <a:pt x="13" y="2"/>
                    </a:lnTo>
                    <a:lnTo>
                      <a:pt x="13" y="1"/>
                    </a:lnTo>
                    <a:lnTo>
                      <a:pt x="11" y="1"/>
                    </a:lnTo>
                    <a:lnTo>
                      <a:pt x="11" y="0"/>
                    </a:lnTo>
                    <a:lnTo>
                      <a:pt x="0" y="4"/>
                    </a:lnTo>
                    <a:lnTo>
                      <a:pt x="0" y="5"/>
                    </a:lnTo>
                    <a:lnTo>
                      <a:pt x="4" y="5"/>
                    </a:lnTo>
                    <a:lnTo>
                      <a:pt x="4" y="6"/>
                    </a:lnTo>
                    <a:lnTo>
                      <a:pt x="6" y="6"/>
                    </a:lnTo>
                    <a:lnTo>
                      <a:pt x="6" y="73"/>
                    </a:lnTo>
                    <a:lnTo>
                      <a:pt x="18" y="78"/>
                    </a:lnTo>
                    <a:lnTo>
                      <a:pt x="18" y="2"/>
                    </a:lnTo>
                    <a:lnTo>
                      <a:pt x="18" y="2"/>
                    </a:lnTo>
                  </a:path>
                </a:pathLst>
              </a:custGeom>
              <a:solidFill>
                <a:srgbClr val="A2A2A2"/>
              </a:solidFill>
              <a:ln w="9525" cap="rnd">
                <a:noFill/>
                <a:round/>
                <a:headEnd/>
                <a:tailEnd/>
              </a:ln>
              <a:effectLst/>
            </p:spPr>
            <p:txBody>
              <a:bodyPr/>
              <a:lstStyle/>
              <a:p>
                <a:endParaRPr lang="en-US"/>
              </a:p>
            </p:txBody>
          </p:sp>
          <p:sp>
            <p:nvSpPr>
              <p:cNvPr id="161189" name="Freeform 421"/>
              <p:cNvSpPr>
                <a:spLocks/>
              </p:cNvSpPr>
              <p:nvPr/>
            </p:nvSpPr>
            <p:spPr bwMode="auto">
              <a:xfrm>
                <a:off x="3551" y="2557"/>
                <a:ext cx="19" cy="82"/>
              </a:xfrm>
              <a:custGeom>
                <a:avLst/>
                <a:gdLst/>
                <a:ahLst/>
                <a:cxnLst>
                  <a:cxn ang="0">
                    <a:pos x="0" y="78"/>
                  </a:cxn>
                  <a:cxn ang="0">
                    <a:pos x="0" y="79"/>
                  </a:cxn>
                  <a:cxn ang="0">
                    <a:pos x="0" y="81"/>
                  </a:cxn>
                  <a:cxn ang="0">
                    <a:pos x="5" y="81"/>
                  </a:cxn>
                  <a:cxn ang="0">
                    <a:pos x="7" y="81"/>
                  </a:cxn>
                  <a:cxn ang="0">
                    <a:pos x="18" y="76"/>
                  </a:cxn>
                  <a:cxn ang="0">
                    <a:pos x="12" y="76"/>
                  </a:cxn>
                  <a:cxn ang="0">
                    <a:pos x="12" y="76"/>
                  </a:cxn>
                  <a:cxn ang="0">
                    <a:pos x="10" y="76"/>
                  </a:cxn>
                  <a:cxn ang="0">
                    <a:pos x="10" y="73"/>
                  </a:cxn>
                  <a:cxn ang="0">
                    <a:pos x="10" y="41"/>
                  </a:cxn>
                  <a:cxn ang="0">
                    <a:pos x="10" y="7"/>
                  </a:cxn>
                  <a:cxn ang="0">
                    <a:pos x="12" y="5"/>
                  </a:cxn>
                  <a:cxn ang="0">
                    <a:pos x="12" y="5"/>
                  </a:cxn>
                  <a:cxn ang="0">
                    <a:pos x="18" y="3"/>
                  </a:cxn>
                  <a:cxn ang="0">
                    <a:pos x="7" y="0"/>
                  </a:cxn>
                  <a:cxn ang="0">
                    <a:pos x="5" y="1"/>
                  </a:cxn>
                  <a:cxn ang="0">
                    <a:pos x="0" y="1"/>
                  </a:cxn>
                  <a:cxn ang="0">
                    <a:pos x="0" y="2"/>
                  </a:cxn>
                  <a:cxn ang="0">
                    <a:pos x="0" y="78"/>
                  </a:cxn>
                  <a:cxn ang="0">
                    <a:pos x="0" y="78"/>
                  </a:cxn>
                  <a:cxn ang="0">
                    <a:pos x="0" y="78"/>
                  </a:cxn>
                </a:cxnLst>
                <a:rect l="0" t="0" r="r" b="b"/>
                <a:pathLst>
                  <a:path w="19" h="82">
                    <a:moveTo>
                      <a:pt x="0" y="78"/>
                    </a:moveTo>
                    <a:lnTo>
                      <a:pt x="0" y="79"/>
                    </a:lnTo>
                    <a:lnTo>
                      <a:pt x="0" y="81"/>
                    </a:lnTo>
                    <a:lnTo>
                      <a:pt x="5" y="81"/>
                    </a:lnTo>
                    <a:lnTo>
                      <a:pt x="7" y="81"/>
                    </a:lnTo>
                    <a:lnTo>
                      <a:pt x="18" y="76"/>
                    </a:lnTo>
                    <a:lnTo>
                      <a:pt x="12" y="76"/>
                    </a:lnTo>
                    <a:lnTo>
                      <a:pt x="12" y="76"/>
                    </a:lnTo>
                    <a:lnTo>
                      <a:pt x="10" y="76"/>
                    </a:lnTo>
                    <a:lnTo>
                      <a:pt x="10" y="73"/>
                    </a:lnTo>
                    <a:lnTo>
                      <a:pt x="10" y="41"/>
                    </a:lnTo>
                    <a:lnTo>
                      <a:pt x="10" y="7"/>
                    </a:lnTo>
                    <a:lnTo>
                      <a:pt x="12" y="5"/>
                    </a:lnTo>
                    <a:lnTo>
                      <a:pt x="12" y="5"/>
                    </a:lnTo>
                    <a:lnTo>
                      <a:pt x="18" y="3"/>
                    </a:lnTo>
                    <a:lnTo>
                      <a:pt x="7" y="0"/>
                    </a:lnTo>
                    <a:lnTo>
                      <a:pt x="5" y="1"/>
                    </a:lnTo>
                    <a:lnTo>
                      <a:pt x="0" y="1"/>
                    </a:lnTo>
                    <a:lnTo>
                      <a:pt x="0" y="2"/>
                    </a:lnTo>
                    <a:lnTo>
                      <a:pt x="0" y="78"/>
                    </a:lnTo>
                    <a:lnTo>
                      <a:pt x="0" y="78"/>
                    </a:lnTo>
                    <a:lnTo>
                      <a:pt x="0" y="78"/>
                    </a:lnTo>
                  </a:path>
                </a:pathLst>
              </a:custGeom>
              <a:solidFill>
                <a:srgbClr val="5F5F5F"/>
              </a:solidFill>
              <a:ln w="9525" cap="rnd">
                <a:noFill/>
                <a:round/>
                <a:headEnd/>
                <a:tailEnd/>
              </a:ln>
              <a:effectLst/>
            </p:spPr>
            <p:txBody>
              <a:bodyPr/>
              <a:lstStyle/>
              <a:p>
                <a:endParaRPr lang="en-US"/>
              </a:p>
            </p:txBody>
          </p:sp>
          <p:sp>
            <p:nvSpPr>
              <p:cNvPr id="161190" name="Freeform 422"/>
              <p:cNvSpPr>
                <a:spLocks/>
              </p:cNvSpPr>
              <p:nvPr/>
            </p:nvSpPr>
            <p:spPr bwMode="auto">
              <a:xfrm>
                <a:off x="3553" y="2557"/>
                <a:ext cx="115" cy="20"/>
              </a:xfrm>
              <a:custGeom>
                <a:avLst/>
                <a:gdLst/>
                <a:ahLst/>
                <a:cxnLst>
                  <a:cxn ang="0">
                    <a:pos x="0" y="0"/>
                  </a:cxn>
                  <a:cxn ang="0">
                    <a:pos x="0" y="4"/>
                  </a:cxn>
                  <a:cxn ang="0">
                    <a:pos x="1" y="4"/>
                  </a:cxn>
                  <a:cxn ang="0">
                    <a:pos x="1" y="9"/>
                  </a:cxn>
                  <a:cxn ang="0">
                    <a:pos x="2" y="9"/>
                  </a:cxn>
                  <a:cxn ang="0">
                    <a:pos x="2" y="14"/>
                  </a:cxn>
                  <a:cxn ang="0">
                    <a:pos x="3" y="14"/>
                  </a:cxn>
                  <a:cxn ang="0">
                    <a:pos x="3" y="19"/>
                  </a:cxn>
                  <a:cxn ang="0">
                    <a:pos x="4" y="14"/>
                  </a:cxn>
                  <a:cxn ang="0">
                    <a:pos x="107" y="19"/>
                  </a:cxn>
                  <a:cxn ang="0">
                    <a:pos x="114" y="0"/>
                  </a:cxn>
                  <a:cxn ang="0">
                    <a:pos x="0" y="0"/>
                  </a:cxn>
                  <a:cxn ang="0">
                    <a:pos x="0" y="0"/>
                  </a:cxn>
                </a:cxnLst>
                <a:rect l="0" t="0" r="r" b="b"/>
                <a:pathLst>
                  <a:path w="115" h="20">
                    <a:moveTo>
                      <a:pt x="0" y="0"/>
                    </a:moveTo>
                    <a:lnTo>
                      <a:pt x="0" y="4"/>
                    </a:lnTo>
                    <a:lnTo>
                      <a:pt x="1" y="4"/>
                    </a:lnTo>
                    <a:lnTo>
                      <a:pt x="1" y="9"/>
                    </a:lnTo>
                    <a:lnTo>
                      <a:pt x="2" y="9"/>
                    </a:lnTo>
                    <a:lnTo>
                      <a:pt x="2" y="14"/>
                    </a:lnTo>
                    <a:lnTo>
                      <a:pt x="3" y="14"/>
                    </a:lnTo>
                    <a:lnTo>
                      <a:pt x="3" y="19"/>
                    </a:lnTo>
                    <a:lnTo>
                      <a:pt x="4" y="14"/>
                    </a:lnTo>
                    <a:lnTo>
                      <a:pt x="107" y="19"/>
                    </a:lnTo>
                    <a:lnTo>
                      <a:pt x="114" y="0"/>
                    </a:lnTo>
                    <a:lnTo>
                      <a:pt x="0" y="0"/>
                    </a:lnTo>
                    <a:lnTo>
                      <a:pt x="0" y="0"/>
                    </a:lnTo>
                  </a:path>
                </a:pathLst>
              </a:custGeom>
              <a:solidFill>
                <a:srgbClr val="808080"/>
              </a:solidFill>
              <a:ln w="9525" cap="rnd">
                <a:noFill/>
                <a:round/>
                <a:headEnd/>
                <a:tailEnd/>
              </a:ln>
              <a:effectLst/>
            </p:spPr>
            <p:txBody>
              <a:bodyPr/>
              <a:lstStyle/>
              <a:p>
                <a:endParaRPr lang="en-US"/>
              </a:p>
            </p:txBody>
          </p:sp>
          <p:sp>
            <p:nvSpPr>
              <p:cNvPr id="161191" name="Freeform 423" descr="50%"/>
              <p:cNvSpPr>
                <a:spLocks/>
              </p:cNvSpPr>
              <p:nvPr/>
            </p:nvSpPr>
            <p:spPr bwMode="auto">
              <a:xfrm>
                <a:off x="3553" y="2631"/>
                <a:ext cx="119" cy="20"/>
              </a:xfrm>
              <a:custGeom>
                <a:avLst/>
                <a:gdLst/>
                <a:ahLst/>
                <a:cxnLst>
                  <a:cxn ang="0">
                    <a:pos x="114" y="19"/>
                  </a:cxn>
                  <a:cxn ang="0">
                    <a:pos x="115" y="15"/>
                  </a:cxn>
                  <a:cxn ang="0">
                    <a:pos x="118" y="15"/>
                  </a:cxn>
                  <a:cxn ang="0">
                    <a:pos x="113" y="0"/>
                  </a:cxn>
                  <a:cxn ang="0">
                    <a:pos x="111" y="3"/>
                  </a:cxn>
                  <a:cxn ang="0">
                    <a:pos x="110" y="3"/>
                  </a:cxn>
                  <a:cxn ang="0">
                    <a:pos x="109" y="3"/>
                  </a:cxn>
                  <a:cxn ang="0">
                    <a:pos x="108" y="3"/>
                  </a:cxn>
                  <a:cxn ang="0">
                    <a:pos x="4" y="3"/>
                  </a:cxn>
                  <a:cxn ang="0">
                    <a:pos x="0" y="19"/>
                  </a:cxn>
                  <a:cxn ang="0">
                    <a:pos x="114" y="19"/>
                  </a:cxn>
                  <a:cxn ang="0">
                    <a:pos x="114" y="19"/>
                  </a:cxn>
                </a:cxnLst>
                <a:rect l="0" t="0" r="r" b="b"/>
                <a:pathLst>
                  <a:path w="119" h="20">
                    <a:moveTo>
                      <a:pt x="114" y="19"/>
                    </a:moveTo>
                    <a:lnTo>
                      <a:pt x="115" y="15"/>
                    </a:lnTo>
                    <a:lnTo>
                      <a:pt x="118" y="15"/>
                    </a:lnTo>
                    <a:lnTo>
                      <a:pt x="113" y="0"/>
                    </a:lnTo>
                    <a:lnTo>
                      <a:pt x="111" y="3"/>
                    </a:lnTo>
                    <a:lnTo>
                      <a:pt x="110" y="3"/>
                    </a:lnTo>
                    <a:lnTo>
                      <a:pt x="109" y="3"/>
                    </a:lnTo>
                    <a:lnTo>
                      <a:pt x="108" y="3"/>
                    </a:lnTo>
                    <a:lnTo>
                      <a:pt x="4" y="3"/>
                    </a:lnTo>
                    <a:lnTo>
                      <a:pt x="0" y="19"/>
                    </a:lnTo>
                    <a:lnTo>
                      <a:pt x="114" y="19"/>
                    </a:lnTo>
                    <a:lnTo>
                      <a:pt x="114" y="19"/>
                    </a:lnTo>
                  </a:path>
                </a:pathLst>
              </a:custGeom>
              <a:pattFill prst="pct50">
                <a:fgClr>
                  <a:srgbClr val="C0C27C"/>
                </a:fgClr>
                <a:bgClr>
                  <a:srgbClr val="E1E1E1"/>
                </a:bgClr>
              </a:pattFill>
              <a:ln w="9525" cap="rnd">
                <a:noFill/>
                <a:round/>
                <a:headEnd/>
                <a:tailEnd/>
              </a:ln>
              <a:effectLst/>
            </p:spPr>
            <p:txBody>
              <a:bodyPr/>
              <a:lstStyle/>
              <a:p>
                <a:endParaRPr lang="en-US"/>
              </a:p>
            </p:txBody>
          </p:sp>
          <p:sp>
            <p:nvSpPr>
              <p:cNvPr id="161192" name="Freeform 424"/>
              <p:cNvSpPr>
                <a:spLocks/>
              </p:cNvSpPr>
              <p:nvPr/>
            </p:nvSpPr>
            <p:spPr bwMode="auto">
              <a:xfrm>
                <a:off x="3554" y="2562"/>
                <a:ext cx="112" cy="73"/>
              </a:xfrm>
              <a:custGeom>
                <a:avLst/>
                <a:gdLst/>
                <a:ahLst/>
                <a:cxnLst>
                  <a:cxn ang="0">
                    <a:pos x="0" y="67"/>
                  </a:cxn>
                  <a:cxn ang="0">
                    <a:pos x="0" y="69"/>
                  </a:cxn>
                  <a:cxn ang="0">
                    <a:pos x="0" y="70"/>
                  </a:cxn>
                  <a:cxn ang="0">
                    <a:pos x="1" y="70"/>
                  </a:cxn>
                  <a:cxn ang="0">
                    <a:pos x="1" y="72"/>
                  </a:cxn>
                  <a:cxn ang="0">
                    <a:pos x="2" y="72"/>
                  </a:cxn>
                  <a:cxn ang="0">
                    <a:pos x="2" y="72"/>
                  </a:cxn>
                  <a:cxn ang="0">
                    <a:pos x="4" y="72"/>
                  </a:cxn>
                  <a:cxn ang="0">
                    <a:pos x="104" y="72"/>
                  </a:cxn>
                  <a:cxn ang="0">
                    <a:pos x="106" y="72"/>
                  </a:cxn>
                  <a:cxn ang="0">
                    <a:pos x="108" y="72"/>
                  </a:cxn>
                  <a:cxn ang="0">
                    <a:pos x="108" y="69"/>
                  </a:cxn>
                  <a:cxn ang="0">
                    <a:pos x="111" y="68"/>
                  </a:cxn>
                  <a:cxn ang="0">
                    <a:pos x="111" y="2"/>
                  </a:cxn>
                  <a:cxn ang="0">
                    <a:pos x="108" y="2"/>
                  </a:cxn>
                  <a:cxn ang="0">
                    <a:pos x="108" y="2"/>
                  </a:cxn>
                  <a:cxn ang="0">
                    <a:pos x="107" y="2"/>
                  </a:cxn>
                  <a:cxn ang="0">
                    <a:pos x="107" y="1"/>
                  </a:cxn>
                  <a:cxn ang="0">
                    <a:pos x="105" y="1"/>
                  </a:cxn>
                  <a:cxn ang="0">
                    <a:pos x="105" y="0"/>
                  </a:cxn>
                  <a:cxn ang="0">
                    <a:pos x="5" y="0"/>
                  </a:cxn>
                  <a:cxn ang="0">
                    <a:pos x="3" y="1"/>
                  </a:cxn>
                  <a:cxn ang="0">
                    <a:pos x="2" y="1"/>
                  </a:cxn>
                  <a:cxn ang="0">
                    <a:pos x="1" y="1"/>
                  </a:cxn>
                  <a:cxn ang="0">
                    <a:pos x="0" y="2"/>
                  </a:cxn>
                  <a:cxn ang="0">
                    <a:pos x="0" y="67"/>
                  </a:cxn>
                  <a:cxn ang="0">
                    <a:pos x="0" y="67"/>
                  </a:cxn>
                </a:cxnLst>
                <a:rect l="0" t="0" r="r" b="b"/>
                <a:pathLst>
                  <a:path w="112" h="73">
                    <a:moveTo>
                      <a:pt x="0" y="67"/>
                    </a:moveTo>
                    <a:lnTo>
                      <a:pt x="0" y="69"/>
                    </a:lnTo>
                    <a:lnTo>
                      <a:pt x="0" y="70"/>
                    </a:lnTo>
                    <a:lnTo>
                      <a:pt x="1" y="70"/>
                    </a:lnTo>
                    <a:lnTo>
                      <a:pt x="1" y="72"/>
                    </a:lnTo>
                    <a:lnTo>
                      <a:pt x="2" y="72"/>
                    </a:lnTo>
                    <a:lnTo>
                      <a:pt x="2" y="72"/>
                    </a:lnTo>
                    <a:lnTo>
                      <a:pt x="4" y="72"/>
                    </a:lnTo>
                    <a:lnTo>
                      <a:pt x="104" y="72"/>
                    </a:lnTo>
                    <a:lnTo>
                      <a:pt x="106" y="72"/>
                    </a:lnTo>
                    <a:lnTo>
                      <a:pt x="108" y="72"/>
                    </a:lnTo>
                    <a:lnTo>
                      <a:pt x="108" y="69"/>
                    </a:lnTo>
                    <a:lnTo>
                      <a:pt x="111" y="68"/>
                    </a:lnTo>
                    <a:lnTo>
                      <a:pt x="111" y="2"/>
                    </a:lnTo>
                    <a:lnTo>
                      <a:pt x="108" y="2"/>
                    </a:lnTo>
                    <a:lnTo>
                      <a:pt x="108" y="2"/>
                    </a:lnTo>
                    <a:lnTo>
                      <a:pt x="107" y="2"/>
                    </a:lnTo>
                    <a:lnTo>
                      <a:pt x="107" y="1"/>
                    </a:lnTo>
                    <a:lnTo>
                      <a:pt x="105" y="1"/>
                    </a:lnTo>
                    <a:lnTo>
                      <a:pt x="105" y="0"/>
                    </a:lnTo>
                    <a:lnTo>
                      <a:pt x="5" y="0"/>
                    </a:lnTo>
                    <a:lnTo>
                      <a:pt x="3" y="1"/>
                    </a:lnTo>
                    <a:lnTo>
                      <a:pt x="2" y="1"/>
                    </a:lnTo>
                    <a:lnTo>
                      <a:pt x="1" y="1"/>
                    </a:lnTo>
                    <a:lnTo>
                      <a:pt x="0" y="2"/>
                    </a:lnTo>
                    <a:lnTo>
                      <a:pt x="0" y="67"/>
                    </a:lnTo>
                    <a:lnTo>
                      <a:pt x="0" y="67"/>
                    </a:lnTo>
                  </a:path>
                </a:pathLst>
              </a:custGeom>
              <a:solidFill>
                <a:srgbClr val="404040"/>
              </a:solidFill>
              <a:ln w="9525" cap="rnd">
                <a:noFill/>
                <a:round/>
                <a:headEnd/>
                <a:tailEnd/>
              </a:ln>
              <a:effectLst/>
            </p:spPr>
            <p:txBody>
              <a:bodyPr/>
              <a:lstStyle/>
              <a:p>
                <a:endParaRPr lang="en-US"/>
              </a:p>
            </p:txBody>
          </p:sp>
          <p:sp>
            <p:nvSpPr>
              <p:cNvPr id="161193" name="Line 425"/>
              <p:cNvSpPr>
                <a:spLocks noChangeShapeType="1"/>
              </p:cNvSpPr>
              <p:nvPr/>
            </p:nvSpPr>
            <p:spPr bwMode="auto">
              <a:xfrm flipV="1">
                <a:off x="3000" y="1964"/>
                <a:ext cx="0" cy="297"/>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sp>
            <p:nvSpPr>
              <p:cNvPr id="161194" name="Line 426"/>
              <p:cNvSpPr>
                <a:spLocks noChangeShapeType="1"/>
              </p:cNvSpPr>
              <p:nvPr/>
            </p:nvSpPr>
            <p:spPr bwMode="auto">
              <a:xfrm>
                <a:off x="3076" y="1938"/>
                <a:ext cx="0" cy="296"/>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sp>
            <p:nvSpPr>
              <p:cNvPr id="161195" name="Line 427"/>
              <p:cNvSpPr>
                <a:spLocks noChangeShapeType="1"/>
              </p:cNvSpPr>
              <p:nvPr/>
            </p:nvSpPr>
            <p:spPr bwMode="auto">
              <a:xfrm flipV="1">
                <a:off x="3000" y="2414"/>
                <a:ext cx="0" cy="297"/>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sp>
            <p:nvSpPr>
              <p:cNvPr id="161196" name="Line 428"/>
              <p:cNvSpPr>
                <a:spLocks noChangeShapeType="1"/>
              </p:cNvSpPr>
              <p:nvPr/>
            </p:nvSpPr>
            <p:spPr bwMode="auto">
              <a:xfrm>
                <a:off x="3068" y="2390"/>
                <a:ext cx="0" cy="297"/>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sp>
            <p:nvSpPr>
              <p:cNvPr id="161197" name="AutoShape 429"/>
              <p:cNvSpPr>
                <a:spLocks noChangeArrowheads="1"/>
              </p:cNvSpPr>
              <p:nvPr/>
            </p:nvSpPr>
            <p:spPr bwMode="auto">
              <a:xfrm>
                <a:off x="1664" y="1426"/>
                <a:ext cx="2498" cy="1537"/>
              </a:xfrm>
              <a:prstGeom prst="roundRect">
                <a:avLst>
                  <a:gd name="adj" fmla="val 12495"/>
                </a:avLst>
              </a:prstGeom>
              <a:noFill/>
              <a:ln w="25399">
                <a:solidFill>
                  <a:srgbClr val="000066"/>
                </a:solidFill>
                <a:round/>
                <a:headEnd/>
                <a:tailEnd/>
              </a:ln>
              <a:effectLst/>
            </p:spPr>
            <p:txBody>
              <a:bodyPr wrap="none" anchor="ctr"/>
              <a:lstStyle/>
              <a:p>
                <a:endParaRPr lang="en-US"/>
              </a:p>
            </p:txBody>
          </p:sp>
        </p:grpSp>
        <p:grpSp>
          <p:nvGrpSpPr>
            <p:cNvPr id="4" name="Group 430"/>
            <p:cNvGrpSpPr>
              <a:grpSpLocks/>
            </p:cNvGrpSpPr>
            <p:nvPr/>
          </p:nvGrpSpPr>
          <p:grpSpPr bwMode="auto">
            <a:xfrm>
              <a:off x="2139" y="3030"/>
              <a:ext cx="2204" cy="921"/>
              <a:chOff x="1975" y="3030"/>
              <a:chExt cx="2035" cy="921"/>
            </a:xfrm>
          </p:grpSpPr>
          <p:sp>
            <p:nvSpPr>
              <p:cNvPr id="161199" name="Rectangle 431"/>
              <p:cNvSpPr>
                <a:spLocks noChangeArrowheads="1"/>
              </p:cNvSpPr>
              <p:nvPr/>
            </p:nvSpPr>
            <p:spPr bwMode="auto">
              <a:xfrm>
                <a:off x="2130" y="3472"/>
                <a:ext cx="1727" cy="479"/>
              </a:xfrm>
              <a:prstGeom prst="rect">
                <a:avLst/>
              </a:prstGeom>
              <a:noFill/>
              <a:ln w="9525">
                <a:noFill/>
                <a:miter lim="800000"/>
                <a:headEnd/>
                <a:tailEnd/>
              </a:ln>
              <a:effectLst/>
            </p:spPr>
            <p:txBody>
              <a:bodyPr lIns="0" tIns="0" rIns="0" bIns="0"/>
              <a:lstStyle/>
              <a:p>
                <a:pPr defTabSz="325438"/>
                <a:r>
                  <a:rPr lang="en-US" sz="1200" b="1" dirty="0">
                    <a:latin typeface="ZapfHumnst Dm BT" charset="0"/>
                  </a:rPr>
                  <a:t>Business Process Controls</a:t>
                </a:r>
              </a:p>
            </p:txBody>
          </p:sp>
          <p:grpSp>
            <p:nvGrpSpPr>
              <p:cNvPr id="5" name="Group 432"/>
              <p:cNvGrpSpPr>
                <a:grpSpLocks/>
              </p:cNvGrpSpPr>
              <p:nvPr/>
            </p:nvGrpSpPr>
            <p:grpSpPr bwMode="auto">
              <a:xfrm>
                <a:off x="1975" y="3030"/>
                <a:ext cx="2035" cy="876"/>
                <a:chOff x="1975" y="3030"/>
                <a:chExt cx="2035" cy="876"/>
              </a:xfrm>
            </p:grpSpPr>
            <p:sp>
              <p:nvSpPr>
                <p:cNvPr id="161201" name="Line 433"/>
                <p:cNvSpPr>
                  <a:spLocks noChangeShapeType="1"/>
                </p:cNvSpPr>
                <p:nvPr/>
              </p:nvSpPr>
              <p:spPr bwMode="auto">
                <a:xfrm flipV="1">
                  <a:off x="2782" y="3030"/>
                  <a:ext cx="80" cy="367"/>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sp>
              <p:nvSpPr>
                <p:cNvPr id="161202" name="AutoShape 434"/>
                <p:cNvSpPr>
                  <a:spLocks noChangeArrowheads="1"/>
                </p:cNvSpPr>
                <p:nvPr/>
              </p:nvSpPr>
              <p:spPr bwMode="auto">
                <a:xfrm>
                  <a:off x="1975" y="3408"/>
                  <a:ext cx="2035" cy="498"/>
                </a:xfrm>
                <a:prstGeom prst="roundRect">
                  <a:avLst>
                    <a:gd name="adj" fmla="val 15620"/>
                  </a:avLst>
                </a:prstGeom>
                <a:noFill/>
                <a:ln w="25399">
                  <a:noFill/>
                  <a:round/>
                  <a:headEnd/>
                  <a:tailEnd/>
                </a:ln>
                <a:effectLst/>
              </p:spPr>
              <p:txBody>
                <a:bodyPr wrap="none" anchor="ctr"/>
                <a:lstStyle/>
                <a:p>
                  <a:endParaRPr lang="en-US"/>
                </a:p>
              </p:txBody>
            </p:sp>
          </p:grpSp>
        </p:grpSp>
        <p:grpSp>
          <p:nvGrpSpPr>
            <p:cNvPr id="6" name="Group 435"/>
            <p:cNvGrpSpPr>
              <a:grpSpLocks/>
            </p:cNvGrpSpPr>
            <p:nvPr/>
          </p:nvGrpSpPr>
          <p:grpSpPr bwMode="auto">
            <a:xfrm>
              <a:off x="901" y="771"/>
              <a:ext cx="1230" cy="621"/>
              <a:chOff x="832" y="771"/>
              <a:chExt cx="1136" cy="621"/>
            </a:xfrm>
          </p:grpSpPr>
          <p:sp>
            <p:nvSpPr>
              <p:cNvPr id="161204" name="Rectangle 436"/>
              <p:cNvSpPr>
                <a:spLocks noChangeArrowheads="1"/>
              </p:cNvSpPr>
              <p:nvPr/>
            </p:nvSpPr>
            <p:spPr bwMode="auto">
              <a:xfrm>
                <a:off x="832" y="771"/>
                <a:ext cx="1136" cy="429"/>
              </a:xfrm>
              <a:prstGeom prst="rect">
                <a:avLst/>
              </a:prstGeom>
              <a:noFill/>
              <a:ln w="9525">
                <a:noFill/>
                <a:miter lim="800000"/>
                <a:headEnd/>
                <a:tailEnd/>
              </a:ln>
              <a:effectLst/>
            </p:spPr>
            <p:txBody>
              <a:bodyPr lIns="0" tIns="0" rIns="0" bIns="0"/>
              <a:lstStyle/>
              <a:p>
                <a:pPr defTabSz="325438"/>
                <a:r>
                  <a:rPr lang="en-US" sz="1200" b="1" dirty="0" smtClean="0">
                    <a:latin typeface="ZapfHumnst Dm BT" charset="0"/>
                  </a:rPr>
                  <a:t>Authorizations </a:t>
                </a:r>
                <a:r>
                  <a:rPr lang="en-US" sz="1200" b="1" dirty="0">
                    <a:latin typeface="ZapfHumnst Dm BT" charset="0"/>
                  </a:rPr>
                  <a:t>and Security</a:t>
                </a:r>
              </a:p>
            </p:txBody>
          </p:sp>
          <p:sp>
            <p:nvSpPr>
              <p:cNvPr id="161205" name="Line 437"/>
              <p:cNvSpPr>
                <a:spLocks noChangeShapeType="1"/>
              </p:cNvSpPr>
              <p:nvPr/>
            </p:nvSpPr>
            <p:spPr bwMode="auto">
              <a:xfrm>
                <a:off x="1528" y="1248"/>
                <a:ext cx="330" cy="144"/>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grpSp>
        <p:grpSp>
          <p:nvGrpSpPr>
            <p:cNvPr id="7" name="Group 438"/>
            <p:cNvGrpSpPr>
              <a:grpSpLocks/>
            </p:cNvGrpSpPr>
            <p:nvPr/>
          </p:nvGrpSpPr>
          <p:grpSpPr bwMode="auto">
            <a:xfrm>
              <a:off x="3535" y="771"/>
              <a:ext cx="2131" cy="621"/>
              <a:chOff x="3264" y="771"/>
              <a:chExt cx="1968" cy="621"/>
            </a:xfrm>
          </p:grpSpPr>
          <p:sp>
            <p:nvSpPr>
              <p:cNvPr id="161207" name="Rectangle 439"/>
              <p:cNvSpPr>
                <a:spLocks noChangeArrowheads="1"/>
              </p:cNvSpPr>
              <p:nvPr/>
            </p:nvSpPr>
            <p:spPr bwMode="auto">
              <a:xfrm>
                <a:off x="3688" y="771"/>
                <a:ext cx="1544" cy="429"/>
              </a:xfrm>
              <a:prstGeom prst="rect">
                <a:avLst/>
              </a:prstGeom>
              <a:noFill/>
              <a:ln w="9525">
                <a:noFill/>
                <a:miter lim="800000"/>
                <a:headEnd/>
                <a:tailEnd/>
              </a:ln>
              <a:effectLst/>
            </p:spPr>
            <p:txBody>
              <a:bodyPr lIns="0" tIns="0" rIns="0" bIns="0"/>
              <a:lstStyle/>
              <a:p>
                <a:pPr defTabSz="325438"/>
                <a:r>
                  <a:rPr lang="en-US" sz="1200" b="1" dirty="0">
                    <a:latin typeface="ZapfHumnst Dm BT" charset="0"/>
                  </a:rPr>
                  <a:t>Testing, Conversion &amp; project management</a:t>
                </a:r>
              </a:p>
            </p:txBody>
          </p:sp>
          <p:sp>
            <p:nvSpPr>
              <p:cNvPr id="161208" name="Line 440"/>
              <p:cNvSpPr>
                <a:spLocks noChangeShapeType="1"/>
              </p:cNvSpPr>
              <p:nvPr/>
            </p:nvSpPr>
            <p:spPr bwMode="auto">
              <a:xfrm flipH="1">
                <a:off x="3264" y="1056"/>
                <a:ext cx="637" cy="336"/>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grpSp>
        <p:grpSp>
          <p:nvGrpSpPr>
            <p:cNvPr id="8" name="Group 441"/>
            <p:cNvGrpSpPr>
              <a:grpSpLocks/>
            </p:cNvGrpSpPr>
            <p:nvPr/>
          </p:nvGrpSpPr>
          <p:grpSpPr bwMode="auto">
            <a:xfrm>
              <a:off x="517" y="1657"/>
              <a:ext cx="2433" cy="908"/>
              <a:chOff x="477" y="1657"/>
              <a:chExt cx="2247" cy="908"/>
            </a:xfrm>
          </p:grpSpPr>
          <p:sp>
            <p:nvSpPr>
              <p:cNvPr id="161210" name="Rectangle 442"/>
              <p:cNvSpPr>
                <a:spLocks noChangeArrowheads="1"/>
              </p:cNvSpPr>
              <p:nvPr/>
            </p:nvSpPr>
            <p:spPr bwMode="auto">
              <a:xfrm>
                <a:off x="477" y="1818"/>
                <a:ext cx="751" cy="320"/>
              </a:xfrm>
              <a:prstGeom prst="rect">
                <a:avLst/>
              </a:prstGeom>
              <a:noFill/>
              <a:ln w="9525">
                <a:noFill/>
                <a:miter lim="800000"/>
                <a:headEnd/>
                <a:tailEnd/>
              </a:ln>
              <a:effectLst/>
            </p:spPr>
            <p:txBody>
              <a:bodyPr lIns="0" tIns="0" rIns="0" bIns="0"/>
              <a:lstStyle/>
              <a:p>
                <a:pPr defTabSz="325438"/>
                <a:r>
                  <a:rPr lang="en-US" sz="1200" b="1" dirty="0">
                    <a:latin typeface="ZapfHumnst Dm BT" charset="0"/>
                  </a:rPr>
                  <a:t>Operating System Security</a:t>
                </a:r>
              </a:p>
            </p:txBody>
          </p:sp>
          <p:sp>
            <p:nvSpPr>
              <p:cNvPr id="161211" name="Line 443"/>
              <p:cNvSpPr>
                <a:spLocks noChangeShapeType="1"/>
              </p:cNvSpPr>
              <p:nvPr/>
            </p:nvSpPr>
            <p:spPr bwMode="auto">
              <a:xfrm flipV="1">
                <a:off x="1138" y="1657"/>
                <a:ext cx="1586" cy="417"/>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sp>
            <p:nvSpPr>
              <p:cNvPr id="161212" name="Line 444"/>
              <p:cNvSpPr>
                <a:spLocks noChangeShapeType="1"/>
              </p:cNvSpPr>
              <p:nvPr/>
            </p:nvSpPr>
            <p:spPr bwMode="auto">
              <a:xfrm>
                <a:off x="1128" y="2087"/>
                <a:ext cx="1175" cy="71"/>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sp>
            <p:nvSpPr>
              <p:cNvPr id="161213" name="Line 445"/>
              <p:cNvSpPr>
                <a:spLocks noChangeShapeType="1"/>
              </p:cNvSpPr>
              <p:nvPr/>
            </p:nvSpPr>
            <p:spPr bwMode="auto">
              <a:xfrm>
                <a:off x="1128" y="2087"/>
                <a:ext cx="1261" cy="478"/>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grpSp>
        <p:grpSp>
          <p:nvGrpSpPr>
            <p:cNvPr id="9" name="Group 446"/>
            <p:cNvGrpSpPr>
              <a:grpSpLocks/>
            </p:cNvGrpSpPr>
            <p:nvPr/>
          </p:nvGrpSpPr>
          <p:grpSpPr bwMode="auto">
            <a:xfrm>
              <a:off x="4236" y="1860"/>
              <a:ext cx="1521" cy="897"/>
              <a:chOff x="3911" y="1860"/>
              <a:chExt cx="1405" cy="897"/>
            </a:xfrm>
          </p:grpSpPr>
          <p:sp>
            <p:nvSpPr>
              <p:cNvPr id="161215" name="Rectangle 447"/>
              <p:cNvSpPr>
                <a:spLocks noChangeArrowheads="1"/>
              </p:cNvSpPr>
              <p:nvPr/>
            </p:nvSpPr>
            <p:spPr bwMode="auto">
              <a:xfrm>
                <a:off x="4717" y="1872"/>
                <a:ext cx="599" cy="429"/>
              </a:xfrm>
              <a:prstGeom prst="rect">
                <a:avLst/>
              </a:prstGeom>
              <a:noFill/>
              <a:ln w="9525">
                <a:noFill/>
                <a:miter lim="800000"/>
                <a:headEnd/>
                <a:tailEnd/>
              </a:ln>
              <a:effectLst/>
            </p:spPr>
            <p:txBody>
              <a:bodyPr lIns="0" tIns="0" rIns="0" bIns="0"/>
              <a:lstStyle/>
              <a:p>
                <a:pPr defTabSz="325438"/>
                <a:r>
                  <a:rPr lang="en-US" sz="1200" b="1" dirty="0">
                    <a:latin typeface="ZapfHumnst Dm BT" charset="0"/>
                  </a:rPr>
                  <a:t>Change Control</a:t>
                </a:r>
              </a:p>
            </p:txBody>
          </p:sp>
          <p:sp>
            <p:nvSpPr>
              <p:cNvPr id="161216" name="Line 448"/>
              <p:cNvSpPr>
                <a:spLocks noChangeShapeType="1"/>
              </p:cNvSpPr>
              <p:nvPr/>
            </p:nvSpPr>
            <p:spPr bwMode="auto">
              <a:xfrm flipH="1" flipV="1">
                <a:off x="3911" y="1860"/>
                <a:ext cx="822" cy="155"/>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sp>
            <p:nvSpPr>
              <p:cNvPr id="161217" name="Line 449"/>
              <p:cNvSpPr>
                <a:spLocks noChangeShapeType="1"/>
              </p:cNvSpPr>
              <p:nvPr/>
            </p:nvSpPr>
            <p:spPr bwMode="auto">
              <a:xfrm flipH="1">
                <a:off x="3933" y="2015"/>
                <a:ext cx="800" cy="299"/>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sp>
            <p:nvSpPr>
              <p:cNvPr id="161218" name="Line 450"/>
              <p:cNvSpPr>
                <a:spLocks noChangeShapeType="1"/>
              </p:cNvSpPr>
              <p:nvPr/>
            </p:nvSpPr>
            <p:spPr bwMode="auto">
              <a:xfrm flipH="1">
                <a:off x="3921" y="2026"/>
                <a:ext cx="799" cy="731"/>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grpSp>
        <p:grpSp>
          <p:nvGrpSpPr>
            <p:cNvPr id="10" name="Group 451"/>
            <p:cNvGrpSpPr>
              <a:grpSpLocks/>
            </p:cNvGrpSpPr>
            <p:nvPr/>
          </p:nvGrpSpPr>
          <p:grpSpPr bwMode="auto">
            <a:xfrm>
              <a:off x="572" y="3007"/>
              <a:ext cx="1796" cy="942"/>
              <a:chOff x="288" y="2983"/>
              <a:chExt cx="1659" cy="942"/>
            </a:xfrm>
          </p:grpSpPr>
          <p:sp>
            <p:nvSpPr>
              <p:cNvPr id="161220" name="Rectangle 452"/>
              <p:cNvSpPr>
                <a:spLocks noChangeArrowheads="1"/>
              </p:cNvSpPr>
              <p:nvPr/>
            </p:nvSpPr>
            <p:spPr bwMode="auto">
              <a:xfrm>
                <a:off x="288" y="3284"/>
                <a:ext cx="1366" cy="641"/>
              </a:xfrm>
              <a:prstGeom prst="rect">
                <a:avLst/>
              </a:prstGeom>
              <a:noFill/>
              <a:ln w="9525">
                <a:noFill/>
                <a:miter lim="800000"/>
                <a:headEnd/>
                <a:tailEnd/>
              </a:ln>
              <a:effectLst/>
            </p:spPr>
            <p:txBody>
              <a:bodyPr lIns="0" tIns="0" rIns="0" bIns="0"/>
              <a:lstStyle/>
              <a:p>
                <a:pPr defTabSz="325438"/>
                <a:r>
                  <a:rPr lang="en-US" sz="1200" b="1" dirty="0">
                    <a:latin typeface="ZapfHumnst Dm BT" charset="0"/>
                  </a:rPr>
                  <a:t>Configuration Management &amp; Control</a:t>
                </a:r>
              </a:p>
            </p:txBody>
          </p:sp>
          <p:sp>
            <p:nvSpPr>
              <p:cNvPr id="161221" name="Line 453"/>
              <p:cNvSpPr>
                <a:spLocks noChangeShapeType="1"/>
              </p:cNvSpPr>
              <p:nvPr/>
            </p:nvSpPr>
            <p:spPr bwMode="auto">
              <a:xfrm flipV="1">
                <a:off x="1440" y="2983"/>
                <a:ext cx="507" cy="295"/>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grpSp>
        <p:grpSp>
          <p:nvGrpSpPr>
            <p:cNvPr id="11" name="Group 454"/>
            <p:cNvGrpSpPr>
              <a:grpSpLocks/>
            </p:cNvGrpSpPr>
            <p:nvPr/>
          </p:nvGrpSpPr>
          <p:grpSpPr bwMode="auto">
            <a:xfrm>
              <a:off x="4422" y="2929"/>
              <a:ext cx="1552" cy="801"/>
              <a:chOff x="4083" y="2929"/>
              <a:chExt cx="1433" cy="801"/>
            </a:xfrm>
          </p:grpSpPr>
          <p:sp>
            <p:nvSpPr>
              <p:cNvPr id="161223" name="Rectangle 455"/>
              <p:cNvSpPr>
                <a:spLocks noChangeArrowheads="1"/>
              </p:cNvSpPr>
              <p:nvPr/>
            </p:nvSpPr>
            <p:spPr bwMode="auto">
              <a:xfrm>
                <a:off x="4083" y="3319"/>
                <a:ext cx="1433" cy="411"/>
              </a:xfrm>
              <a:prstGeom prst="rect">
                <a:avLst/>
              </a:prstGeom>
              <a:noFill/>
              <a:ln w="9525">
                <a:noFill/>
                <a:miter lim="800000"/>
                <a:headEnd/>
                <a:tailEnd/>
              </a:ln>
              <a:effectLst/>
            </p:spPr>
            <p:txBody>
              <a:bodyPr lIns="0" tIns="0" rIns="0" bIns="0"/>
              <a:lstStyle/>
              <a:p>
                <a:pPr defTabSz="325438"/>
                <a:r>
                  <a:rPr lang="en-US" sz="1200" b="1" dirty="0">
                    <a:latin typeface="ZapfHumnst Dm BT" charset="0"/>
                  </a:rPr>
                  <a:t>Backup, Recovery and Contingency Planning</a:t>
                </a:r>
              </a:p>
            </p:txBody>
          </p:sp>
          <p:sp>
            <p:nvSpPr>
              <p:cNvPr id="161224" name="Line 456"/>
              <p:cNvSpPr>
                <a:spLocks noChangeShapeType="1"/>
              </p:cNvSpPr>
              <p:nvPr/>
            </p:nvSpPr>
            <p:spPr bwMode="auto">
              <a:xfrm flipH="1" flipV="1">
                <a:off x="4153" y="2929"/>
                <a:ext cx="600" cy="342"/>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grpSp>
        <p:grpSp>
          <p:nvGrpSpPr>
            <p:cNvPr id="12" name="Group 457"/>
            <p:cNvGrpSpPr>
              <a:grpSpLocks/>
            </p:cNvGrpSpPr>
            <p:nvPr/>
          </p:nvGrpSpPr>
          <p:grpSpPr bwMode="auto">
            <a:xfrm>
              <a:off x="277" y="1251"/>
              <a:ext cx="1482" cy="429"/>
              <a:chOff x="256" y="1251"/>
              <a:chExt cx="1368" cy="429"/>
            </a:xfrm>
          </p:grpSpPr>
          <p:sp>
            <p:nvSpPr>
              <p:cNvPr id="161226" name="Rectangle 458"/>
              <p:cNvSpPr>
                <a:spLocks noChangeArrowheads="1"/>
              </p:cNvSpPr>
              <p:nvPr/>
            </p:nvSpPr>
            <p:spPr bwMode="auto">
              <a:xfrm>
                <a:off x="256" y="1251"/>
                <a:ext cx="752" cy="429"/>
              </a:xfrm>
              <a:prstGeom prst="rect">
                <a:avLst/>
              </a:prstGeom>
              <a:noFill/>
              <a:ln w="9525">
                <a:noFill/>
                <a:miter lim="800000"/>
                <a:headEnd/>
                <a:tailEnd/>
              </a:ln>
              <a:effectLst/>
            </p:spPr>
            <p:txBody>
              <a:bodyPr lIns="0" tIns="0" rIns="0" bIns="0"/>
              <a:lstStyle/>
              <a:p>
                <a:pPr defTabSz="325438"/>
                <a:r>
                  <a:rPr lang="en-US" sz="1200" b="1" dirty="0">
                    <a:latin typeface="ZapfHumnst Dm BT" charset="0"/>
                  </a:rPr>
                  <a:t>Physical </a:t>
                </a:r>
                <a:r>
                  <a:rPr lang="en-US" sz="1200" b="1" dirty="0" smtClean="0">
                    <a:latin typeface="ZapfHumnst Dm BT" charset="0"/>
                  </a:rPr>
                  <a:t>Security &amp; Environmental </a:t>
                </a:r>
                <a:endParaRPr lang="en-US" sz="1200" b="1" dirty="0">
                  <a:latin typeface="ZapfHumnst Dm BT" charset="0"/>
                </a:endParaRPr>
              </a:p>
            </p:txBody>
          </p:sp>
          <p:sp>
            <p:nvSpPr>
              <p:cNvPr id="161227" name="Line 459"/>
              <p:cNvSpPr>
                <a:spLocks noChangeShapeType="1"/>
              </p:cNvSpPr>
              <p:nvPr/>
            </p:nvSpPr>
            <p:spPr bwMode="auto">
              <a:xfrm>
                <a:off x="835" y="1411"/>
                <a:ext cx="789" cy="198"/>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grpSp>
        <p:grpSp>
          <p:nvGrpSpPr>
            <p:cNvPr id="13" name="Group 460"/>
            <p:cNvGrpSpPr>
              <a:grpSpLocks/>
            </p:cNvGrpSpPr>
            <p:nvPr/>
          </p:nvGrpSpPr>
          <p:grpSpPr bwMode="auto">
            <a:xfrm>
              <a:off x="3633" y="1251"/>
              <a:ext cx="2352" cy="640"/>
              <a:chOff x="3355" y="1251"/>
              <a:chExt cx="2171" cy="640"/>
            </a:xfrm>
          </p:grpSpPr>
          <p:sp>
            <p:nvSpPr>
              <p:cNvPr id="161229" name="Rectangle 461"/>
              <p:cNvSpPr>
                <a:spLocks noChangeArrowheads="1"/>
              </p:cNvSpPr>
              <p:nvPr/>
            </p:nvSpPr>
            <p:spPr bwMode="auto">
              <a:xfrm>
                <a:off x="4532" y="1251"/>
                <a:ext cx="994" cy="640"/>
              </a:xfrm>
              <a:prstGeom prst="rect">
                <a:avLst/>
              </a:prstGeom>
              <a:noFill/>
              <a:ln w="9525">
                <a:noFill/>
                <a:miter lim="800000"/>
                <a:headEnd/>
                <a:tailEnd/>
              </a:ln>
              <a:effectLst/>
            </p:spPr>
            <p:txBody>
              <a:bodyPr lIns="0" tIns="0" rIns="0" bIns="0"/>
              <a:lstStyle/>
              <a:p>
                <a:pPr defTabSz="325438"/>
                <a:r>
                  <a:rPr lang="en-US" sz="1200" b="1" dirty="0">
                    <a:latin typeface="ZapfHumnst Dm BT" charset="0"/>
                  </a:rPr>
                  <a:t>Database Management Integrity</a:t>
                </a:r>
              </a:p>
            </p:txBody>
          </p:sp>
          <p:sp>
            <p:nvSpPr>
              <p:cNvPr id="161230" name="Line 462"/>
              <p:cNvSpPr>
                <a:spLocks noChangeShapeType="1"/>
              </p:cNvSpPr>
              <p:nvPr/>
            </p:nvSpPr>
            <p:spPr bwMode="auto">
              <a:xfrm flipH="1">
                <a:off x="3355" y="1496"/>
                <a:ext cx="1213" cy="209"/>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grpSp>
        <p:grpSp>
          <p:nvGrpSpPr>
            <p:cNvPr id="14" name="Group 463"/>
            <p:cNvGrpSpPr>
              <a:grpSpLocks/>
            </p:cNvGrpSpPr>
            <p:nvPr/>
          </p:nvGrpSpPr>
          <p:grpSpPr bwMode="auto">
            <a:xfrm>
              <a:off x="208" y="2534"/>
              <a:ext cx="1533" cy="730"/>
              <a:chOff x="192" y="2534"/>
              <a:chExt cx="1416" cy="730"/>
            </a:xfrm>
          </p:grpSpPr>
          <p:sp>
            <p:nvSpPr>
              <p:cNvPr id="161232" name="Rectangle 464"/>
              <p:cNvSpPr>
                <a:spLocks noChangeArrowheads="1"/>
              </p:cNvSpPr>
              <p:nvPr/>
            </p:nvSpPr>
            <p:spPr bwMode="auto">
              <a:xfrm>
                <a:off x="192" y="2534"/>
                <a:ext cx="889" cy="730"/>
              </a:xfrm>
              <a:prstGeom prst="rect">
                <a:avLst/>
              </a:prstGeom>
              <a:noFill/>
              <a:ln w="9525">
                <a:noFill/>
                <a:miter lim="800000"/>
                <a:headEnd/>
                <a:tailEnd/>
              </a:ln>
              <a:effectLst/>
            </p:spPr>
            <p:txBody>
              <a:bodyPr lIns="0" tIns="0" rIns="0" bIns="0"/>
              <a:lstStyle/>
              <a:p>
                <a:pPr defTabSz="325438"/>
                <a:r>
                  <a:rPr lang="en-US" sz="1200" b="1" dirty="0">
                    <a:latin typeface="ZapfHumnst Dm BT" charset="0"/>
                  </a:rPr>
                  <a:t>Enterprise Security Policies &amp;   Procedures</a:t>
                </a:r>
              </a:p>
            </p:txBody>
          </p:sp>
          <p:sp>
            <p:nvSpPr>
              <p:cNvPr id="161233" name="Line 465"/>
              <p:cNvSpPr>
                <a:spLocks noChangeShapeType="1"/>
              </p:cNvSpPr>
              <p:nvPr/>
            </p:nvSpPr>
            <p:spPr bwMode="auto">
              <a:xfrm flipV="1">
                <a:off x="897" y="2724"/>
                <a:ext cx="711" cy="227"/>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grpSp>
        <p:grpSp>
          <p:nvGrpSpPr>
            <p:cNvPr id="15" name="Group 466"/>
            <p:cNvGrpSpPr>
              <a:grpSpLocks/>
            </p:cNvGrpSpPr>
            <p:nvPr/>
          </p:nvGrpSpPr>
          <p:grpSpPr bwMode="auto">
            <a:xfrm>
              <a:off x="4538" y="2520"/>
              <a:ext cx="1386" cy="430"/>
              <a:chOff x="4190" y="2520"/>
              <a:chExt cx="1280" cy="430"/>
            </a:xfrm>
          </p:grpSpPr>
          <p:sp>
            <p:nvSpPr>
              <p:cNvPr id="161235" name="Rectangle 467"/>
              <p:cNvSpPr>
                <a:spLocks noChangeArrowheads="1"/>
              </p:cNvSpPr>
              <p:nvPr/>
            </p:nvSpPr>
            <p:spPr bwMode="auto">
              <a:xfrm>
                <a:off x="4692" y="2520"/>
                <a:ext cx="778" cy="430"/>
              </a:xfrm>
              <a:prstGeom prst="rect">
                <a:avLst/>
              </a:prstGeom>
              <a:noFill/>
              <a:ln w="9525">
                <a:noFill/>
                <a:miter lim="800000"/>
                <a:headEnd/>
                <a:tailEnd/>
              </a:ln>
              <a:effectLst/>
            </p:spPr>
            <p:txBody>
              <a:bodyPr lIns="0" tIns="0" rIns="0" bIns="0"/>
              <a:lstStyle/>
              <a:p>
                <a:pPr defTabSz="325438"/>
                <a:r>
                  <a:rPr lang="en-US" sz="1200" b="1" dirty="0">
                    <a:latin typeface="ZapfHumnst Dm BT" charset="0"/>
                  </a:rPr>
                  <a:t>Internet Firewalls</a:t>
                </a:r>
              </a:p>
            </p:txBody>
          </p:sp>
          <p:sp>
            <p:nvSpPr>
              <p:cNvPr id="161236" name="Line 468"/>
              <p:cNvSpPr>
                <a:spLocks noChangeShapeType="1"/>
              </p:cNvSpPr>
              <p:nvPr/>
            </p:nvSpPr>
            <p:spPr bwMode="auto">
              <a:xfrm flipH="1" flipV="1">
                <a:off x="4190" y="2701"/>
                <a:ext cx="530" cy="1"/>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grpSp>
        <p:grpSp>
          <p:nvGrpSpPr>
            <p:cNvPr id="16" name="Group 469"/>
            <p:cNvGrpSpPr>
              <a:grpSpLocks/>
            </p:cNvGrpSpPr>
            <p:nvPr/>
          </p:nvGrpSpPr>
          <p:grpSpPr bwMode="auto">
            <a:xfrm>
              <a:off x="2287" y="771"/>
              <a:ext cx="1300" cy="621"/>
              <a:chOff x="2112" y="771"/>
              <a:chExt cx="1200" cy="621"/>
            </a:xfrm>
          </p:grpSpPr>
          <p:sp>
            <p:nvSpPr>
              <p:cNvPr id="161238" name="Rectangle 470"/>
              <p:cNvSpPr>
                <a:spLocks noChangeArrowheads="1"/>
              </p:cNvSpPr>
              <p:nvPr/>
            </p:nvSpPr>
            <p:spPr bwMode="auto">
              <a:xfrm>
                <a:off x="2112" y="771"/>
                <a:ext cx="1200" cy="429"/>
              </a:xfrm>
              <a:prstGeom prst="rect">
                <a:avLst/>
              </a:prstGeom>
              <a:noFill/>
              <a:ln w="9525">
                <a:noFill/>
                <a:miter lim="800000"/>
                <a:headEnd/>
                <a:tailEnd/>
              </a:ln>
              <a:effectLst/>
            </p:spPr>
            <p:txBody>
              <a:bodyPr lIns="0" tIns="0" rIns="0" bIns="0"/>
              <a:lstStyle/>
              <a:p>
                <a:pPr defTabSz="325438"/>
                <a:r>
                  <a:rPr lang="en-US" sz="1200" b="1" dirty="0">
                    <a:latin typeface="ZapfHumnst Dm BT" charset="0"/>
                  </a:rPr>
                  <a:t>Legacy System Interfaces</a:t>
                </a:r>
              </a:p>
            </p:txBody>
          </p:sp>
          <p:sp>
            <p:nvSpPr>
              <p:cNvPr id="161239" name="Line 471"/>
              <p:cNvSpPr>
                <a:spLocks noChangeShapeType="1"/>
              </p:cNvSpPr>
              <p:nvPr/>
            </p:nvSpPr>
            <p:spPr bwMode="auto">
              <a:xfrm>
                <a:off x="2789" y="1104"/>
                <a:ext cx="0" cy="288"/>
              </a:xfrm>
              <a:prstGeom prst="line">
                <a:avLst/>
              </a:prstGeom>
              <a:ln>
                <a:headEnd type="none" w="sm" len="sm"/>
                <a:tailEnd type="stealth" w="med" len="lg"/>
              </a:ln>
            </p:spPr>
            <p:style>
              <a:lnRef idx="1">
                <a:schemeClr val="dk1"/>
              </a:lnRef>
              <a:fillRef idx="0">
                <a:schemeClr val="dk1"/>
              </a:fillRef>
              <a:effectRef idx="0">
                <a:schemeClr val="dk1"/>
              </a:effectRef>
              <a:fontRef idx="minor">
                <a:schemeClr val="tx1"/>
              </a:fontRef>
            </p:style>
            <p:txBody>
              <a:bodyPr wrap="none" anchor="ctr"/>
              <a:lstStyle/>
              <a:p>
                <a:endParaRPr lang="en-US"/>
              </a:p>
            </p:txBody>
          </p:sp>
        </p:gr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457200"/>
            <a:ext cx="8805862" cy="755650"/>
          </a:xfrm>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What does IT Security Auditing involves.. </a:t>
            </a:r>
            <a:br>
              <a:rPr lang="en-US" sz="2800" b="1" kern="1200" dirty="0" smtClean="0">
                <a:solidFill>
                  <a:schemeClr val="tx1"/>
                </a:solidFill>
              </a:rPr>
            </a:br>
            <a:r>
              <a:rPr lang="en-US" sz="2800" b="1" kern="1200" dirty="0" smtClean="0">
                <a:solidFill>
                  <a:schemeClr val="tx1"/>
                </a:solidFill>
              </a:rPr>
              <a:t>Some standard techniques </a:t>
            </a:r>
            <a:endParaRPr lang="en-US" sz="2800" b="1" kern="1200" dirty="0">
              <a:solidFill>
                <a:schemeClr val="tx1"/>
              </a:solidFill>
            </a:endParaRPr>
          </a:p>
        </p:txBody>
      </p:sp>
      <p:sp>
        <p:nvSpPr>
          <p:cNvPr id="3" name="Content Placeholder 2"/>
          <p:cNvSpPr>
            <a:spLocks noGrp="1"/>
          </p:cNvSpPr>
          <p:nvPr>
            <p:ph idx="1"/>
          </p:nvPr>
        </p:nvSpPr>
        <p:spPr>
          <a:xfrm>
            <a:off x="84139" y="1524000"/>
            <a:ext cx="8602661" cy="4335463"/>
          </a:xfrm>
        </p:spPr>
        <p:txBody>
          <a:bodyPr/>
          <a:lstStyle/>
          <a:p>
            <a:pPr marL="0" indent="0">
              <a:spcBef>
                <a:spcPts val="1200"/>
              </a:spcBef>
              <a:spcAft>
                <a:spcPts val="600"/>
              </a:spcAft>
            </a:pPr>
            <a:r>
              <a:rPr lang="en-US" sz="1800" dirty="0" smtClean="0"/>
              <a:t> IT security auditing to assess the security posture of systems and networks can include a combination of the following:</a:t>
            </a:r>
          </a:p>
          <a:p>
            <a:pPr lvl="3">
              <a:spcBef>
                <a:spcPts val="1200"/>
              </a:spcBef>
              <a:spcAft>
                <a:spcPts val="600"/>
              </a:spcAft>
              <a:buFont typeface="Arial" pitchFamily="34" charset="0"/>
              <a:buChar char="•"/>
            </a:pPr>
            <a:r>
              <a:rPr lang="en-US" sz="1800" dirty="0" smtClean="0">
                <a:ea typeface="+mn-ea"/>
              </a:rPr>
              <a:t>Network Scanning </a:t>
            </a:r>
          </a:p>
          <a:p>
            <a:pPr lvl="3">
              <a:spcBef>
                <a:spcPts val="1200"/>
              </a:spcBef>
              <a:spcAft>
                <a:spcPts val="600"/>
              </a:spcAft>
              <a:buFont typeface="Arial" pitchFamily="34" charset="0"/>
              <a:buChar char="•"/>
            </a:pPr>
            <a:r>
              <a:rPr lang="en-US" sz="1800" dirty="0" smtClean="0">
                <a:ea typeface="+mn-ea"/>
              </a:rPr>
              <a:t>Vulnerability Scanning </a:t>
            </a:r>
          </a:p>
          <a:p>
            <a:pPr lvl="3">
              <a:spcBef>
                <a:spcPts val="1200"/>
              </a:spcBef>
              <a:spcAft>
                <a:spcPts val="600"/>
              </a:spcAft>
              <a:buFont typeface="Arial" pitchFamily="34" charset="0"/>
              <a:buChar char="•"/>
            </a:pPr>
            <a:r>
              <a:rPr lang="en-US" sz="1800" dirty="0" smtClean="0">
                <a:ea typeface="+mn-ea"/>
              </a:rPr>
              <a:t>Password Cracking </a:t>
            </a:r>
          </a:p>
          <a:p>
            <a:pPr lvl="3">
              <a:spcBef>
                <a:spcPts val="1200"/>
              </a:spcBef>
              <a:spcAft>
                <a:spcPts val="600"/>
              </a:spcAft>
              <a:buFont typeface="Arial" pitchFamily="34" charset="0"/>
              <a:buChar char="•"/>
            </a:pPr>
            <a:r>
              <a:rPr lang="en-US" sz="1800" dirty="0" smtClean="0">
                <a:ea typeface="+mn-ea"/>
              </a:rPr>
              <a:t>Log Review </a:t>
            </a:r>
          </a:p>
          <a:p>
            <a:pPr lvl="3">
              <a:spcBef>
                <a:spcPts val="1200"/>
              </a:spcBef>
              <a:spcAft>
                <a:spcPts val="600"/>
              </a:spcAft>
              <a:buFont typeface="Arial" pitchFamily="34" charset="0"/>
              <a:buChar char="•"/>
            </a:pPr>
            <a:r>
              <a:rPr lang="en-US" sz="1800" dirty="0" smtClean="0">
                <a:ea typeface="+mn-ea"/>
              </a:rPr>
              <a:t>Integrity Checkers </a:t>
            </a:r>
          </a:p>
          <a:p>
            <a:pPr lvl="3">
              <a:spcBef>
                <a:spcPts val="1200"/>
              </a:spcBef>
              <a:spcAft>
                <a:spcPts val="600"/>
              </a:spcAft>
              <a:buFont typeface="Arial" pitchFamily="34" charset="0"/>
              <a:buChar char="•"/>
            </a:pPr>
            <a:r>
              <a:rPr lang="en-US" sz="1800" dirty="0" smtClean="0">
                <a:ea typeface="+mn-ea"/>
              </a:rPr>
              <a:t>Virus Detection </a:t>
            </a:r>
          </a:p>
          <a:p>
            <a:pPr lvl="3">
              <a:spcBef>
                <a:spcPts val="1200"/>
              </a:spcBef>
              <a:spcAft>
                <a:spcPts val="600"/>
              </a:spcAft>
              <a:buFont typeface="Arial" pitchFamily="34" charset="0"/>
              <a:buChar char="•"/>
            </a:pPr>
            <a:r>
              <a:rPr lang="en-US" sz="1800" dirty="0" smtClean="0">
                <a:ea typeface="+mn-ea"/>
              </a:rPr>
              <a:t>Penetration Testing etc…</a:t>
            </a:r>
          </a:p>
        </p:txBody>
      </p:sp>
      <p:sp>
        <p:nvSpPr>
          <p:cNvPr id="5" name="Footer Placeholder 4"/>
          <p:cNvSpPr>
            <a:spLocks noGrp="1"/>
          </p:cNvSpPr>
          <p:nvPr>
            <p:ph type="ftr" sz="quarter" idx="11"/>
          </p:nvPr>
        </p:nvSpPr>
        <p:spPr/>
        <p:txBody>
          <a:bodyPr/>
          <a:lstStyle/>
          <a:p>
            <a:pPr algn="ctr">
              <a:defRPr/>
            </a:pPr>
            <a:r>
              <a:rPr lang="en-US" dirty="0" smtClean="0"/>
              <a:t>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Network Scanning </a:t>
            </a:r>
            <a:br>
              <a:rPr lang="en-US" sz="2800" b="1" kern="1200" dirty="0" smtClean="0">
                <a:solidFill>
                  <a:schemeClr val="tx1"/>
                </a:solidFill>
              </a:rPr>
            </a:br>
            <a:endParaRPr lang="en-US" sz="2800" b="1" kern="1200" dirty="0">
              <a:solidFill>
                <a:schemeClr val="tx1"/>
              </a:solidFill>
            </a:endParaRPr>
          </a:p>
        </p:txBody>
      </p:sp>
      <p:sp>
        <p:nvSpPr>
          <p:cNvPr id="3" name="Content Placeholder 2"/>
          <p:cNvSpPr>
            <a:spLocks noGrp="1"/>
          </p:cNvSpPr>
          <p:nvPr>
            <p:ph idx="1"/>
          </p:nvPr>
        </p:nvSpPr>
        <p:spPr>
          <a:xfrm>
            <a:off x="160339" y="1371600"/>
            <a:ext cx="8821737" cy="4335463"/>
          </a:xfrm>
        </p:spPr>
        <p:txBody>
          <a:bodyPr/>
          <a:lstStyle/>
          <a:p>
            <a:pPr>
              <a:buFont typeface="Arial" pitchFamily="34" charset="0"/>
              <a:buChar char="•"/>
            </a:pPr>
            <a:r>
              <a:rPr lang="en-US" sz="1800" dirty="0" smtClean="0"/>
              <a:t>Involves using a port scanner to identify all hosts potentially connected to an organization's network, the network services operating on those hosts and specific application running the identified service. </a:t>
            </a:r>
          </a:p>
          <a:p>
            <a:pPr>
              <a:buFont typeface="Arial" pitchFamily="34" charset="0"/>
              <a:buChar char="•"/>
            </a:pPr>
            <a:endParaRPr lang="en-US" sz="1800" dirty="0" smtClean="0"/>
          </a:p>
          <a:p>
            <a:pPr>
              <a:buFont typeface="Arial" pitchFamily="34" charset="0"/>
              <a:buChar char="•"/>
            </a:pPr>
            <a:r>
              <a:rPr lang="en-US" sz="1800" dirty="0" smtClean="0"/>
              <a:t>Provides a comprehensive list of all active hosts and services, printers, switches, and routers operating in the address space scanned by the port-scanning tool, i.e., any device that has a network address or is accessible to any other device.</a:t>
            </a:r>
          </a:p>
          <a:p>
            <a:pPr>
              <a:buFont typeface="Arial" pitchFamily="34" charset="0"/>
              <a:buChar char="•"/>
            </a:pPr>
            <a:endParaRPr lang="en-US" sz="1800" dirty="0" smtClean="0"/>
          </a:p>
          <a:p>
            <a:pPr>
              <a:buFont typeface="Arial" pitchFamily="34" charset="0"/>
              <a:buChar char="•"/>
            </a:pPr>
            <a:r>
              <a:rPr lang="en-US" sz="1800" dirty="0" smtClean="0"/>
              <a:t>Port scanners first identify active hosts in the address range specified by the user using Transport Control Protocol/Internet Protocol (TCP/IP) Internet Control Message Protocol (ICMP) ECHO and ICMP ECHO_REPLY packets </a:t>
            </a: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179388" y="608013"/>
            <a:ext cx="8786812" cy="820737"/>
          </a:xfrm>
        </p:spPr>
        <p:txBody>
          <a:bodyPr/>
          <a:lstStyle/>
          <a:p>
            <a:pPr eaLnBrk="1" hangingPunct="1"/>
            <a:r>
              <a:rPr lang="en-US" sz="2800" b="1" dirty="0" smtClean="0"/>
              <a:t>Agenda</a:t>
            </a:r>
          </a:p>
        </p:txBody>
      </p:sp>
      <p:sp>
        <p:nvSpPr>
          <p:cNvPr id="10243" name="Rectangle 3"/>
          <p:cNvSpPr>
            <a:spLocks noGrp="1" noChangeArrowheads="1"/>
          </p:cNvSpPr>
          <p:nvPr>
            <p:ph type="subTitle" sz="quarter" idx="1"/>
          </p:nvPr>
        </p:nvSpPr>
        <p:spPr/>
        <p:txBody>
          <a:bodyPr/>
          <a:lstStyle/>
          <a:p>
            <a:pPr lvl="1">
              <a:buFont typeface="Wingdings" pitchFamily="2" charset="2"/>
              <a:buChar char="Ø"/>
            </a:pPr>
            <a:r>
              <a:rPr lang="en-US" dirty="0" smtClean="0">
                <a:solidFill>
                  <a:schemeClr val="tx1"/>
                </a:solidFill>
              </a:rPr>
              <a:t>Need for information security audit and its objectives</a:t>
            </a:r>
          </a:p>
          <a:p>
            <a:pPr lvl="1">
              <a:buFont typeface="Wingdings" pitchFamily="2" charset="2"/>
              <a:buChar char="Ø"/>
            </a:pPr>
            <a:r>
              <a:rPr lang="en-US" dirty="0" smtClean="0">
                <a:solidFill>
                  <a:schemeClr val="tx1"/>
                </a:solidFill>
              </a:rPr>
              <a:t>Categories of information security audit</a:t>
            </a:r>
          </a:p>
          <a:p>
            <a:pPr lvl="1">
              <a:buFont typeface="Wingdings" pitchFamily="2" charset="2"/>
              <a:buChar char="Ø"/>
            </a:pPr>
            <a:r>
              <a:rPr lang="en-US" dirty="0" smtClean="0">
                <a:solidFill>
                  <a:schemeClr val="tx1"/>
                </a:solidFill>
              </a:rPr>
              <a:t>Scope of information security audit and expected outcomes</a:t>
            </a:r>
          </a:p>
          <a:p>
            <a:pPr lvl="1">
              <a:buFont typeface="Wingdings" pitchFamily="2" charset="2"/>
              <a:buChar char="Ø"/>
            </a:pPr>
            <a:r>
              <a:rPr lang="en-US" dirty="0" smtClean="0">
                <a:solidFill>
                  <a:schemeClr val="tx1"/>
                </a:solidFill>
              </a:rPr>
              <a:t>Network security assessment </a:t>
            </a:r>
          </a:p>
          <a:p>
            <a:pPr lvl="1">
              <a:buFont typeface="Wingdings" pitchFamily="2" charset="2"/>
              <a:buChar char="Ø"/>
            </a:pPr>
            <a:r>
              <a:rPr lang="en-US" dirty="0" smtClean="0">
                <a:solidFill>
                  <a:schemeClr val="tx1"/>
                </a:solidFill>
              </a:rPr>
              <a:t>Role of information security auditor</a:t>
            </a:r>
          </a:p>
          <a:p>
            <a:pPr lvl="1" eaLnBrk="1" hangingPunct="1">
              <a:buFont typeface="Wingdings" pitchFamily="2" charset="2"/>
              <a:buChar char="Ø"/>
            </a:pPr>
            <a:endParaRPr lang="en-US" dirty="0" smtClean="0">
              <a:solidFill>
                <a:schemeClr val="tx1"/>
              </a:solidFill>
            </a:endParaRP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Network Scanning (contd..) </a:t>
            </a:r>
            <a:endParaRPr lang="en-US" sz="2800" b="1" kern="1200" dirty="0">
              <a:solidFill>
                <a:schemeClr val="tx1"/>
              </a:solidFill>
            </a:endParaRPr>
          </a:p>
        </p:txBody>
      </p:sp>
      <p:graphicFrame>
        <p:nvGraphicFramePr>
          <p:cNvPr id="8" name="Content Placeholder 7"/>
          <p:cNvGraphicFramePr>
            <a:graphicFrameLocks noGrp="1"/>
          </p:cNvGraphicFramePr>
          <p:nvPr>
            <p:ph idx="1"/>
          </p:nvPr>
        </p:nvGraphicFramePr>
        <p:xfrm>
          <a:off x="160339" y="1295400"/>
          <a:ext cx="8821737" cy="45640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Network Scanning (contd..) </a:t>
            </a:r>
            <a:endParaRPr lang="en-US" sz="2800" b="1" kern="1200" dirty="0">
              <a:solidFill>
                <a:schemeClr val="tx1"/>
              </a:solidFill>
            </a:endParaRPr>
          </a:p>
        </p:txBody>
      </p:sp>
      <p:sp>
        <p:nvSpPr>
          <p:cNvPr id="3" name="Content Placeholder 2"/>
          <p:cNvSpPr>
            <a:spLocks noGrp="1"/>
          </p:cNvSpPr>
          <p:nvPr>
            <p:ph idx="1"/>
          </p:nvPr>
        </p:nvSpPr>
        <p:spPr>
          <a:xfrm>
            <a:off x="160339" y="1447800"/>
            <a:ext cx="8821737" cy="4335463"/>
          </a:xfrm>
        </p:spPr>
        <p:txBody>
          <a:bodyPr/>
          <a:lstStyle/>
          <a:p>
            <a:pPr>
              <a:spcAft>
                <a:spcPts val="1200"/>
              </a:spcAft>
            </a:pPr>
            <a:r>
              <a:rPr lang="en-US" sz="2400" dirty="0" smtClean="0"/>
              <a:t>	The </a:t>
            </a:r>
            <a:r>
              <a:rPr lang="en-US" sz="2400" dirty="0" smtClean="0"/>
              <a:t>following corrective actions may be necessary as a result of network scanning: </a:t>
            </a:r>
          </a:p>
          <a:p>
            <a:pPr lvl="2">
              <a:spcAft>
                <a:spcPts val="1200"/>
              </a:spcAft>
              <a:buFont typeface="Arial" pitchFamily="34" charset="0"/>
              <a:buChar char="•"/>
            </a:pPr>
            <a:r>
              <a:rPr lang="en-US" sz="2000" dirty="0" smtClean="0"/>
              <a:t>Investigate and disconnect unauthorized hosts, </a:t>
            </a:r>
          </a:p>
          <a:p>
            <a:pPr lvl="2">
              <a:spcAft>
                <a:spcPts val="1200"/>
              </a:spcAft>
              <a:buFont typeface="Arial" pitchFamily="34" charset="0"/>
              <a:buChar char="•"/>
            </a:pPr>
            <a:r>
              <a:rPr lang="en-US" sz="2000" dirty="0" smtClean="0"/>
              <a:t>Disable or remove unnecessary and vulnerable services, </a:t>
            </a:r>
          </a:p>
          <a:p>
            <a:pPr lvl="2">
              <a:spcAft>
                <a:spcPts val="1200"/>
              </a:spcAft>
              <a:buFont typeface="Arial" pitchFamily="34" charset="0"/>
              <a:buChar char="•"/>
            </a:pPr>
            <a:r>
              <a:rPr lang="en-US" sz="2000" dirty="0" smtClean="0"/>
              <a:t>Modify vulnerable hosts to restrict access to vulnerable services to a limited number of required hosts (e.g., host level firewall or TCP wrappers), and </a:t>
            </a:r>
          </a:p>
          <a:p>
            <a:pPr lvl="2">
              <a:spcAft>
                <a:spcPts val="1200"/>
              </a:spcAft>
              <a:buFont typeface="Arial" pitchFamily="34" charset="0"/>
              <a:buChar char="•"/>
            </a:pPr>
            <a:r>
              <a:rPr lang="en-US" sz="2000" dirty="0" smtClean="0"/>
              <a:t>Modify enterprise firewalls to restrict outside access to known vulnerable services. </a:t>
            </a:r>
          </a:p>
          <a:p>
            <a:pPr>
              <a:spcAft>
                <a:spcPts val="1200"/>
              </a:spcAft>
            </a:pPr>
            <a:endParaRPr lang="en-US" sz="24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Vulnerability Scanning </a:t>
            </a:r>
            <a:br>
              <a:rPr lang="en-US" sz="2800" b="1" kern="1200" dirty="0" smtClean="0">
                <a:solidFill>
                  <a:schemeClr val="tx1"/>
                </a:solidFill>
              </a:rPr>
            </a:br>
            <a:endParaRPr lang="en-US" sz="2800" b="1" kern="1200" dirty="0">
              <a:solidFill>
                <a:schemeClr val="tx1"/>
              </a:solidFill>
            </a:endParaRPr>
          </a:p>
        </p:txBody>
      </p:sp>
      <p:sp>
        <p:nvSpPr>
          <p:cNvPr id="3" name="Content Placeholder 2"/>
          <p:cNvSpPr>
            <a:spLocks noGrp="1"/>
          </p:cNvSpPr>
          <p:nvPr>
            <p:ph idx="1"/>
          </p:nvPr>
        </p:nvSpPr>
        <p:spPr>
          <a:xfrm>
            <a:off x="160339" y="1371600"/>
            <a:ext cx="8821737" cy="4495798"/>
          </a:xfrm>
        </p:spPr>
        <p:txBody>
          <a:bodyPr/>
          <a:lstStyle/>
          <a:p>
            <a:pPr lvl="1">
              <a:spcBef>
                <a:spcPts val="1200"/>
              </a:spcBef>
              <a:spcAft>
                <a:spcPts val="600"/>
              </a:spcAft>
              <a:buFont typeface="Arial" pitchFamily="34" charset="0"/>
              <a:buChar char="•"/>
            </a:pPr>
            <a:r>
              <a:rPr lang="en-US" sz="1800" dirty="0" smtClean="0"/>
              <a:t>Vulnerability scanning identifies hosts and open ports, together with information on the associated vulnerabilities </a:t>
            </a:r>
          </a:p>
          <a:p>
            <a:pPr lvl="1">
              <a:spcBef>
                <a:spcPts val="1200"/>
              </a:spcBef>
              <a:spcAft>
                <a:spcPts val="600"/>
              </a:spcAft>
              <a:buFont typeface="Arial" pitchFamily="34" charset="0"/>
              <a:buChar char="•"/>
            </a:pPr>
            <a:r>
              <a:rPr lang="en-US" sz="1800" dirty="0" smtClean="0"/>
              <a:t>Different to port scanning as doesn’t rely on human interpretation of the results</a:t>
            </a:r>
          </a:p>
          <a:p>
            <a:pPr lvl="1">
              <a:spcBef>
                <a:spcPts val="1200"/>
              </a:spcBef>
              <a:spcAft>
                <a:spcPts val="600"/>
              </a:spcAft>
              <a:buFont typeface="Arial" pitchFamily="34" charset="0"/>
              <a:buChar char="•"/>
            </a:pPr>
            <a:r>
              <a:rPr lang="en-US" sz="1800" dirty="0" smtClean="0"/>
              <a:t>Most vulnerability scanners also attempt to provide information on mitigating discovered vulnerabilities</a:t>
            </a:r>
          </a:p>
          <a:p>
            <a:pPr lvl="1">
              <a:spcBef>
                <a:spcPts val="1200"/>
              </a:spcBef>
              <a:spcAft>
                <a:spcPts val="600"/>
              </a:spcAft>
              <a:buFont typeface="Arial" pitchFamily="34" charset="0"/>
              <a:buChar char="•"/>
            </a:pPr>
            <a:r>
              <a:rPr lang="en-US" sz="1800" dirty="0" smtClean="0"/>
              <a:t>Vulnerability scanners provide system and network administrators with proactive tools that can be used to identify vulnerabilities before an adversary can find them </a:t>
            </a:r>
          </a:p>
          <a:p>
            <a:pPr lvl="1">
              <a:spcBef>
                <a:spcPts val="1200"/>
              </a:spcBef>
              <a:spcAft>
                <a:spcPts val="600"/>
              </a:spcAft>
              <a:buFont typeface="Arial" pitchFamily="34" charset="0"/>
              <a:buChar char="•"/>
            </a:pPr>
            <a:r>
              <a:rPr lang="en-US" sz="1800" dirty="0" smtClean="0"/>
              <a:t>A vulnerability scanner is a relatively fast and easy way to quantify an organization's exposure to surface vulnerabilities</a:t>
            </a:r>
          </a:p>
          <a:p>
            <a:pPr lvl="1">
              <a:spcBef>
                <a:spcPts val="1200"/>
              </a:spcBef>
              <a:spcAft>
                <a:spcPts val="600"/>
              </a:spcAft>
              <a:buFont typeface="Arial" pitchFamily="34" charset="0"/>
              <a:buChar char="•"/>
            </a:pPr>
            <a:r>
              <a:rPr lang="en-US" sz="1800" dirty="0" smtClean="0"/>
              <a:t>Vulnerability scanners can also help identify out-of-date software versions, applicable patches or system upgrades, and validate compliance with, or deviations from, the organization's security policy</a:t>
            </a:r>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Vulnerability Scanning (contd..) </a:t>
            </a:r>
            <a:endParaRPr lang="en-US" sz="2800" b="1" kern="1200" dirty="0">
              <a:solidFill>
                <a:schemeClr val="tx1"/>
              </a:solidFill>
            </a:endParaRPr>
          </a:p>
        </p:txBody>
      </p:sp>
      <p:sp>
        <p:nvSpPr>
          <p:cNvPr id="3" name="Content Placeholder 2"/>
          <p:cNvSpPr>
            <a:spLocks noGrp="1"/>
          </p:cNvSpPr>
          <p:nvPr>
            <p:ph idx="1"/>
          </p:nvPr>
        </p:nvSpPr>
        <p:spPr>
          <a:xfrm>
            <a:off x="160339" y="1295400"/>
            <a:ext cx="8821737" cy="4792665"/>
          </a:xfrm>
        </p:spPr>
        <p:txBody>
          <a:bodyPr/>
          <a:lstStyle/>
          <a:p>
            <a:r>
              <a:rPr lang="en-US" dirty="0" smtClean="0"/>
              <a:t>Vulnerability scanners provide the following capabilities: </a:t>
            </a:r>
          </a:p>
          <a:p>
            <a:pPr lvl="2">
              <a:lnSpc>
                <a:spcPct val="150000"/>
              </a:lnSpc>
              <a:buFont typeface="Arial" pitchFamily="34" charset="0"/>
              <a:buChar char="•"/>
            </a:pPr>
            <a:r>
              <a:rPr lang="en-US" dirty="0" smtClean="0"/>
              <a:t>Identifying active hosts on network </a:t>
            </a:r>
          </a:p>
          <a:p>
            <a:pPr lvl="2">
              <a:lnSpc>
                <a:spcPct val="150000"/>
              </a:lnSpc>
              <a:buFont typeface="Arial" pitchFamily="34" charset="0"/>
              <a:buChar char="•"/>
            </a:pPr>
            <a:r>
              <a:rPr lang="en-US" dirty="0" smtClean="0"/>
              <a:t>Identifying active and vulnerable services (ports) on hosts. </a:t>
            </a:r>
          </a:p>
          <a:p>
            <a:pPr lvl="2">
              <a:lnSpc>
                <a:spcPct val="150000"/>
              </a:lnSpc>
              <a:buFont typeface="Arial" pitchFamily="34" charset="0"/>
              <a:buChar char="•"/>
            </a:pPr>
            <a:r>
              <a:rPr lang="en-US" dirty="0" smtClean="0"/>
              <a:t>Identifying applications and banner grabbing. </a:t>
            </a:r>
          </a:p>
          <a:p>
            <a:pPr lvl="2">
              <a:lnSpc>
                <a:spcPct val="150000"/>
              </a:lnSpc>
              <a:buFont typeface="Arial" pitchFamily="34" charset="0"/>
              <a:buChar char="•"/>
            </a:pPr>
            <a:r>
              <a:rPr lang="en-US" dirty="0" smtClean="0"/>
              <a:t>Identifying operating systems. </a:t>
            </a:r>
          </a:p>
          <a:p>
            <a:pPr lvl="2">
              <a:lnSpc>
                <a:spcPct val="150000"/>
              </a:lnSpc>
              <a:buFont typeface="Arial" pitchFamily="34" charset="0"/>
              <a:buChar char="•"/>
            </a:pPr>
            <a:r>
              <a:rPr lang="en-US" dirty="0" smtClean="0"/>
              <a:t>Identifying vulnerabilities associated with discovered operating systems and applications. </a:t>
            </a:r>
          </a:p>
          <a:p>
            <a:pPr lvl="2">
              <a:lnSpc>
                <a:spcPct val="150000"/>
              </a:lnSpc>
              <a:buFont typeface="Arial" pitchFamily="34" charset="0"/>
              <a:buChar char="•"/>
            </a:pPr>
            <a:r>
              <a:rPr lang="en-US" dirty="0" smtClean="0"/>
              <a:t>Identifying </a:t>
            </a:r>
            <a:r>
              <a:rPr lang="en-US" dirty="0" err="1" smtClean="0"/>
              <a:t>mis</a:t>
            </a:r>
            <a:r>
              <a:rPr lang="en-US" dirty="0" smtClean="0"/>
              <a:t>-configured settings. </a:t>
            </a:r>
          </a:p>
          <a:p>
            <a:pPr lvl="2">
              <a:lnSpc>
                <a:spcPct val="150000"/>
              </a:lnSpc>
              <a:buFont typeface="Arial" pitchFamily="34" charset="0"/>
              <a:buChar char="•"/>
            </a:pPr>
            <a:r>
              <a:rPr lang="en-US" dirty="0" smtClean="0"/>
              <a:t>Testing compliance with host application usage/security policies. </a:t>
            </a:r>
          </a:p>
          <a:p>
            <a:pPr lvl="2">
              <a:lnSpc>
                <a:spcPct val="150000"/>
              </a:lnSpc>
              <a:buFont typeface="Arial" pitchFamily="34" charset="0"/>
              <a:buChar char="•"/>
            </a:pPr>
            <a:r>
              <a:rPr lang="en-US" dirty="0" smtClean="0"/>
              <a:t>Establishing a foundation for penetration testing </a:t>
            </a:r>
          </a:p>
          <a:p>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Vulnerability Scanning (contd..) </a:t>
            </a:r>
            <a:endParaRPr lang="en-US" sz="2800" b="1" kern="1200" dirty="0">
              <a:solidFill>
                <a:schemeClr val="tx1"/>
              </a:solidFill>
            </a:endParaRPr>
          </a:p>
        </p:txBody>
      </p:sp>
      <p:sp>
        <p:nvSpPr>
          <p:cNvPr id="3" name="Content Placeholder 2"/>
          <p:cNvSpPr>
            <a:spLocks noGrp="1"/>
          </p:cNvSpPr>
          <p:nvPr>
            <p:ph idx="1"/>
          </p:nvPr>
        </p:nvSpPr>
        <p:spPr>
          <a:xfrm>
            <a:off x="76200" y="1219200"/>
            <a:ext cx="8821737" cy="5105400"/>
          </a:xfrm>
        </p:spPr>
        <p:txBody>
          <a:bodyPr/>
          <a:lstStyle/>
          <a:p>
            <a:pPr>
              <a:spcBef>
                <a:spcPts val="1200"/>
              </a:spcBef>
              <a:spcAft>
                <a:spcPts val="600"/>
              </a:spcAft>
            </a:pPr>
            <a:r>
              <a:rPr lang="en-US" sz="1800" dirty="0" smtClean="0"/>
              <a:t>	</a:t>
            </a:r>
            <a:r>
              <a:rPr lang="en-US" sz="1800" dirty="0" smtClean="0"/>
              <a:t>The </a:t>
            </a:r>
            <a:r>
              <a:rPr lang="en-US" sz="1800" dirty="0" smtClean="0"/>
              <a:t>following corrective actions may be necessary as a result of vulnerability scanning: </a:t>
            </a:r>
          </a:p>
          <a:p>
            <a:pPr lvl="2">
              <a:spcBef>
                <a:spcPts val="1200"/>
              </a:spcBef>
              <a:spcAft>
                <a:spcPts val="600"/>
              </a:spcAft>
              <a:buFont typeface="Arial" pitchFamily="34" charset="0"/>
              <a:buChar char="•"/>
            </a:pPr>
            <a:r>
              <a:rPr lang="en-US" dirty="0" smtClean="0"/>
              <a:t>Upgrade or patch vulnerable systems to mitigate identified vulnerabilities as appropriate</a:t>
            </a:r>
          </a:p>
          <a:p>
            <a:pPr lvl="2">
              <a:spcBef>
                <a:spcPts val="1200"/>
              </a:spcBef>
              <a:spcAft>
                <a:spcPts val="600"/>
              </a:spcAft>
              <a:buFont typeface="Arial" pitchFamily="34" charset="0"/>
              <a:buChar char="•"/>
            </a:pPr>
            <a:r>
              <a:rPr lang="en-US" dirty="0" smtClean="0"/>
              <a:t>Deploy mitigating measures if the system cannot be immediately patched in order to minimize the probability of this system being compromised</a:t>
            </a:r>
          </a:p>
          <a:p>
            <a:pPr lvl="2">
              <a:spcBef>
                <a:spcPts val="1200"/>
              </a:spcBef>
              <a:spcAft>
                <a:spcPts val="600"/>
              </a:spcAft>
              <a:buFont typeface="Arial" pitchFamily="34" charset="0"/>
              <a:buChar char="•"/>
            </a:pPr>
            <a:r>
              <a:rPr lang="en-US" dirty="0" smtClean="0"/>
              <a:t>Improve configuration management program and procedures to ensure that systems are upgraded routinely</a:t>
            </a:r>
          </a:p>
          <a:p>
            <a:pPr lvl="2">
              <a:spcBef>
                <a:spcPts val="1200"/>
              </a:spcBef>
              <a:spcAft>
                <a:spcPts val="600"/>
              </a:spcAft>
              <a:buFont typeface="Arial" pitchFamily="34" charset="0"/>
              <a:buChar char="•"/>
            </a:pPr>
            <a:r>
              <a:rPr lang="en-US" dirty="0" smtClean="0"/>
              <a:t>Assign a staff member to monitor vulnerability alerts and mailing lists, examine their applicability to the organization's environment and initiate appropriate system changes</a:t>
            </a:r>
          </a:p>
          <a:p>
            <a:pPr lvl="2">
              <a:spcBef>
                <a:spcPts val="1200"/>
              </a:spcBef>
              <a:spcAft>
                <a:spcPts val="600"/>
              </a:spcAft>
              <a:buFont typeface="Arial" pitchFamily="34" charset="0"/>
              <a:buChar char="•"/>
            </a:pPr>
            <a:r>
              <a:rPr lang="en-US" dirty="0" smtClean="0"/>
              <a:t>Modify the organization's security policies, architecture, or other documentation to ensure that security practices include timely system updates and upgrades</a:t>
            </a:r>
          </a:p>
        </p:txBody>
      </p:sp>
      <p:sp>
        <p:nvSpPr>
          <p:cNvPr id="5" name="Footer Placeholder 4"/>
          <p:cNvSpPr>
            <a:spLocks noGrp="1"/>
          </p:cNvSpPr>
          <p:nvPr>
            <p:ph type="ftr" sz="quarter" idx="11"/>
          </p:nvPr>
        </p:nvSpPr>
        <p:spPr/>
        <p:txBody>
          <a:bodyPr/>
          <a:lstStyle/>
          <a:p>
            <a:pPr>
              <a:defRPr/>
            </a:pPr>
            <a:r>
              <a:rPr lang="en-US" dirty="0" smtClean="0"/>
              <a:t>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Password Cracking </a:t>
            </a:r>
            <a:br>
              <a:rPr lang="en-US" sz="2800" b="1" kern="1200" dirty="0" smtClean="0">
                <a:solidFill>
                  <a:schemeClr val="tx1"/>
                </a:solidFill>
              </a:rPr>
            </a:br>
            <a:endParaRPr lang="en-US" sz="2800" b="1" kern="1200" dirty="0">
              <a:solidFill>
                <a:schemeClr val="tx1"/>
              </a:solidFill>
            </a:endParaRPr>
          </a:p>
        </p:txBody>
      </p:sp>
      <p:sp>
        <p:nvSpPr>
          <p:cNvPr id="3" name="Content Placeholder 2"/>
          <p:cNvSpPr>
            <a:spLocks noGrp="1"/>
          </p:cNvSpPr>
          <p:nvPr>
            <p:ph idx="1"/>
          </p:nvPr>
        </p:nvSpPr>
        <p:spPr>
          <a:xfrm>
            <a:off x="160339" y="1371600"/>
            <a:ext cx="8821737" cy="4335463"/>
          </a:xfrm>
        </p:spPr>
        <p:txBody>
          <a:bodyPr/>
          <a:lstStyle/>
          <a:p>
            <a:pPr>
              <a:buFont typeface="Arial" pitchFamily="34" charset="0"/>
              <a:buChar char="•"/>
            </a:pPr>
            <a:r>
              <a:rPr lang="en-US" sz="1800" dirty="0" smtClean="0"/>
              <a:t>Password cracking programs can be used to identify weak passwords. </a:t>
            </a:r>
          </a:p>
          <a:p>
            <a:pPr>
              <a:buFont typeface="Arial" pitchFamily="34" charset="0"/>
              <a:buChar char="•"/>
            </a:pPr>
            <a:endParaRPr lang="en-US" sz="1800" dirty="0" smtClean="0"/>
          </a:p>
          <a:p>
            <a:pPr>
              <a:buFont typeface="Arial" pitchFamily="34" charset="0"/>
              <a:buChar char="•"/>
            </a:pPr>
            <a:r>
              <a:rPr lang="en-US" sz="1800" dirty="0" smtClean="0"/>
              <a:t>Password cracking verifies that users are employing sufficiently strong passwords. </a:t>
            </a:r>
          </a:p>
          <a:p>
            <a:pPr>
              <a:buFont typeface="Arial" pitchFamily="34" charset="0"/>
              <a:buChar char="•"/>
            </a:pPr>
            <a:endParaRPr lang="en-US" sz="1800" dirty="0" smtClean="0"/>
          </a:p>
          <a:p>
            <a:pPr>
              <a:buFont typeface="Arial" pitchFamily="34" charset="0"/>
              <a:buChar char="•"/>
            </a:pPr>
            <a:r>
              <a:rPr lang="en-US" sz="1800" dirty="0" smtClean="0"/>
              <a:t>During a penetration test or a real attack, password cracking employs captured password hashes. </a:t>
            </a:r>
          </a:p>
          <a:p>
            <a:pPr>
              <a:buFont typeface="Arial" pitchFamily="34" charset="0"/>
              <a:buChar char="•"/>
            </a:pPr>
            <a:endParaRPr lang="en-US" sz="1800" dirty="0" smtClean="0"/>
          </a:p>
          <a:p>
            <a:pPr>
              <a:buFont typeface="Arial" pitchFamily="34" charset="0"/>
              <a:buChar char="•"/>
            </a:pPr>
            <a:r>
              <a:rPr lang="en-US" sz="1800" dirty="0" smtClean="0"/>
              <a:t>Passwords hashes can be intercepted when they are transmitted across the network (using a network sniffer) or they can be retrieved from the targeted system.</a:t>
            </a:r>
          </a:p>
          <a:p>
            <a:pPr>
              <a:buFont typeface="Arial" pitchFamily="34" charset="0"/>
              <a:buChar char="•"/>
            </a:pPr>
            <a:endParaRPr lang="en-US" sz="1800" dirty="0" smtClean="0"/>
          </a:p>
          <a:p>
            <a:pPr>
              <a:buFont typeface="Arial" pitchFamily="34" charset="0"/>
              <a:buChar char="•"/>
            </a:pPr>
            <a:r>
              <a:rPr lang="en-US" sz="1800" dirty="0" smtClean="0"/>
              <a:t>Once the hashes are obtained, an automated password cracker rapidly generates hashes until a match is found.</a:t>
            </a: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Log Reviews </a:t>
            </a:r>
            <a:br>
              <a:rPr lang="en-US" sz="2800" b="1" kern="1200" dirty="0" smtClean="0">
                <a:solidFill>
                  <a:schemeClr val="tx1"/>
                </a:solidFill>
              </a:rPr>
            </a:br>
            <a:endParaRPr lang="en-US" sz="2800" b="1" kern="1200" dirty="0">
              <a:solidFill>
                <a:schemeClr val="tx1"/>
              </a:solidFill>
            </a:endParaRPr>
          </a:p>
        </p:txBody>
      </p:sp>
      <p:sp>
        <p:nvSpPr>
          <p:cNvPr id="3" name="Content Placeholder 2"/>
          <p:cNvSpPr>
            <a:spLocks noGrp="1"/>
          </p:cNvSpPr>
          <p:nvPr>
            <p:ph idx="1"/>
          </p:nvPr>
        </p:nvSpPr>
        <p:spPr>
          <a:xfrm>
            <a:off x="160339" y="1447800"/>
            <a:ext cx="8821737" cy="4335463"/>
          </a:xfrm>
        </p:spPr>
        <p:txBody>
          <a:bodyPr/>
          <a:lstStyle/>
          <a:p>
            <a:pPr>
              <a:spcBef>
                <a:spcPts val="600"/>
              </a:spcBef>
              <a:spcAft>
                <a:spcPts val="600"/>
              </a:spcAft>
              <a:buFont typeface="Arial" pitchFamily="34" charset="0"/>
              <a:buChar char="•"/>
            </a:pPr>
            <a:r>
              <a:rPr lang="en-US" sz="1800" dirty="0" smtClean="0"/>
              <a:t>Various system logs can be used to identify deviations from the organization's security policy,</a:t>
            </a:r>
          </a:p>
          <a:p>
            <a:pPr>
              <a:spcBef>
                <a:spcPts val="600"/>
              </a:spcBef>
              <a:spcAft>
                <a:spcPts val="600"/>
              </a:spcAft>
              <a:buFont typeface="Arial" pitchFamily="34" charset="0"/>
              <a:buChar char="•"/>
            </a:pPr>
            <a:r>
              <a:rPr lang="en-US" sz="1800" dirty="0" smtClean="0"/>
              <a:t>Review focuses on firewall logs, IDS logs, server logs, and any other logs that are collecting audit data on systems and networks</a:t>
            </a:r>
          </a:p>
          <a:p>
            <a:pPr>
              <a:spcBef>
                <a:spcPts val="600"/>
              </a:spcBef>
              <a:spcAft>
                <a:spcPts val="600"/>
              </a:spcAft>
              <a:buFont typeface="Arial" pitchFamily="34" charset="0"/>
              <a:buChar char="•"/>
            </a:pPr>
            <a:r>
              <a:rPr lang="en-US" sz="1800" dirty="0" smtClean="0"/>
              <a:t>Log review and analysis can provide a dynamic picture of ongoing system activities that can be compared with the intent and content of the security policy. </a:t>
            </a:r>
          </a:p>
          <a:p>
            <a:pPr>
              <a:spcBef>
                <a:spcPts val="600"/>
              </a:spcBef>
              <a:spcAft>
                <a:spcPts val="600"/>
              </a:spcAft>
              <a:buFont typeface="Arial" pitchFamily="34" charset="0"/>
              <a:buChar char="•"/>
            </a:pPr>
            <a:r>
              <a:rPr lang="en-US" sz="1800" dirty="0" smtClean="0"/>
              <a:t>Essentially, audit logs can be used to validate that the system is operating according to policies.</a:t>
            </a: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Log Reviews (contd..) </a:t>
            </a:r>
            <a:endParaRPr lang="en-US" sz="2800" b="1" kern="1200" dirty="0">
              <a:solidFill>
                <a:schemeClr val="tx1"/>
              </a:solidFill>
            </a:endParaRPr>
          </a:p>
        </p:txBody>
      </p:sp>
      <p:sp>
        <p:nvSpPr>
          <p:cNvPr id="3" name="Content Placeholder 2"/>
          <p:cNvSpPr>
            <a:spLocks noGrp="1"/>
          </p:cNvSpPr>
          <p:nvPr>
            <p:ph idx="1"/>
          </p:nvPr>
        </p:nvSpPr>
        <p:spPr>
          <a:xfrm>
            <a:off x="160339" y="1447800"/>
            <a:ext cx="8821737" cy="4335463"/>
          </a:xfrm>
          <a:noFill/>
          <a:ln w="9525">
            <a:noFill/>
            <a:miter lim="800000"/>
            <a:headEnd/>
            <a:tailEnd/>
          </a:ln>
        </p:spPr>
        <p:txBody>
          <a:bodyPr vert="horz" wrap="square" lIns="0" tIns="0" rIns="0" bIns="0" numCol="1" anchor="t" anchorCtr="0" compatLnSpc="1">
            <a:prstTxWarp prst="textNoShape">
              <a:avLst/>
            </a:prstTxWarp>
          </a:bodyPr>
          <a:lstStyle/>
          <a:p>
            <a:pPr>
              <a:spcBef>
                <a:spcPts val="600"/>
              </a:spcBef>
              <a:spcAft>
                <a:spcPts val="600"/>
              </a:spcAft>
            </a:pPr>
            <a:r>
              <a:rPr lang="en-US" sz="1800" dirty="0" smtClean="0"/>
              <a:t>The following actions can be taken if a system is not configured according to policies: </a:t>
            </a:r>
          </a:p>
          <a:p>
            <a:pPr marL="342900" lvl="2" indent="-342900">
              <a:spcBef>
                <a:spcPts val="600"/>
              </a:spcBef>
              <a:spcAft>
                <a:spcPts val="600"/>
              </a:spcAft>
              <a:buSzPct val="90000"/>
              <a:buFont typeface="Arial" pitchFamily="34" charset="0"/>
              <a:buChar char="•"/>
            </a:pPr>
            <a:r>
              <a:rPr lang="en-US" dirty="0" smtClean="0">
                <a:ea typeface="+mn-ea"/>
              </a:rPr>
              <a:t>Remove vulnerable services if they are not needed. </a:t>
            </a:r>
          </a:p>
          <a:p>
            <a:pPr marL="342900" lvl="2" indent="-342900">
              <a:spcBef>
                <a:spcPts val="600"/>
              </a:spcBef>
              <a:spcAft>
                <a:spcPts val="600"/>
              </a:spcAft>
              <a:buSzPct val="90000"/>
              <a:buFont typeface="Arial" pitchFamily="34" charset="0"/>
              <a:buChar char="•"/>
            </a:pPr>
            <a:r>
              <a:rPr lang="en-US" dirty="0" smtClean="0">
                <a:ea typeface="+mn-ea"/>
              </a:rPr>
              <a:t>Reconfigure the system as required to reduce the chance of compromise. </a:t>
            </a:r>
          </a:p>
          <a:p>
            <a:pPr marL="342900" lvl="2" indent="-342900">
              <a:spcBef>
                <a:spcPts val="600"/>
              </a:spcBef>
              <a:spcAft>
                <a:spcPts val="600"/>
              </a:spcAft>
              <a:buSzPct val="90000"/>
              <a:buFont typeface="Arial" pitchFamily="34" charset="0"/>
              <a:buChar char="•"/>
            </a:pPr>
            <a:r>
              <a:rPr lang="en-US" dirty="0" smtClean="0">
                <a:ea typeface="+mn-ea"/>
              </a:rPr>
              <a:t>Change firewall policy to limit access to the vulnerable system or service. </a:t>
            </a:r>
          </a:p>
          <a:p>
            <a:pPr marL="342900" lvl="2" indent="-342900">
              <a:spcBef>
                <a:spcPts val="600"/>
              </a:spcBef>
              <a:spcAft>
                <a:spcPts val="600"/>
              </a:spcAft>
              <a:buSzPct val="90000"/>
              <a:buFont typeface="Arial" pitchFamily="34" charset="0"/>
              <a:buChar char="•"/>
            </a:pPr>
            <a:r>
              <a:rPr lang="en-US" dirty="0" smtClean="0">
                <a:ea typeface="+mn-ea"/>
              </a:rPr>
              <a:t>Change firewall policy to limit accesses from the IP subnet that is the source of compromise. </a:t>
            </a:r>
          </a:p>
          <a:p>
            <a:pPr>
              <a:spcBef>
                <a:spcPts val="600"/>
              </a:spcBef>
              <a:spcAft>
                <a:spcPts val="600"/>
              </a:spcAft>
              <a:buFont typeface="Arial" pitchFamily="34" charset="0"/>
              <a:buChar char="•"/>
            </a:pP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Virus Detectors </a:t>
            </a:r>
            <a:br>
              <a:rPr lang="en-US" sz="2800" b="1" kern="1200" dirty="0" smtClean="0">
                <a:solidFill>
                  <a:schemeClr val="tx1"/>
                </a:solidFill>
              </a:rPr>
            </a:br>
            <a:endParaRPr lang="en-US" sz="2800" b="1" kern="1200" dirty="0">
              <a:solidFill>
                <a:schemeClr val="tx1"/>
              </a:solidFill>
            </a:endParaRPr>
          </a:p>
        </p:txBody>
      </p:sp>
      <p:sp>
        <p:nvSpPr>
          <p:cNvPr id="3" name="Content Placeholder 2"/>
          <p:cNvSpPr>
            <a:spLocks noGrp="1"/>
          </p:cNvSpPr>
          <p:nvPr>
            <p:ph idx="1"/>
          </p:nvPr>
        </p:nvSpPr>
        <p:spPr>
          <a:xfrm>
            <a:off x="160339" y="1447800"/>
            <a:ext cx="8821737" cy="4335463"/>
          </a:xfrm>
        </p:spPr>
        <p:txBody>
          <a:bodyPr/>
          <a:lstStyle/>
          <a:p>
            <a:pPr>
              <a:buFont typeface="Arial" pitchFamily="34" charset="0"/>
              <a:buChar char="•"/>
            </a:pPr>
            <a:r>
              <a:rPr lang="en-US" sz="1800" dirty="0" smtClean="0"/>
              <a:t>All organizations are at risk of “contracting” computer viruses, Trojans and worms</a:t>
            </a:r>
            <a:r>
              <a:rPr lang="en-US" sz="1800" baseline="30000" dirty="0" smtClean="0"/>
              <a:t> </a:t>
            </a:r>
            <a:r>
              <a:rPr lang="en-US" sz="1800" dirty="0" smtClean="0"/>
              <a:t>if they are connected to the Internet, or use removable media (e.g., floppy disks and CD-ROMs), or use shareware/freeware software.</a:t>
            </a:r>
          </a:p>
          <a:p>
            <a:pPr>
              <a:buFont typeface="Arial" pitchFamily="34" charset="0"/>
              <a:buChar char="•"/>
            </a:pPr>
            <a:endParaRPr lang="en-US" sz="1800" dirty="0" smtClean="0"/>
          </a:p>
          <a:p>
            <a:pPr>
              <a:buFont typeface="Arial" pitchFamily="34" charset="0"/>
              <a:buChar char="•"/>
            </a:pPr>
            <a:r>
              <a:rPr lang="en-US" sz="1800" dirty="0" smtClean="0"/>
              <a:t>The impact of a virus, Trojan, or worm can be as harmless as a pop-up message on a computer screen, or as destructive as deleting all the files on a hard drive. </a:t>
            </a:r>
          </a:p>
          <a:p>
            <a:pPr>
              <a:buFont typeface="Arial" pitchFamily="34" charset="0"/>
              <a:buChar char="•"/>
            </a:pPr>
            <a:endParaRPr lang="en-US" sz="1800" dirty="0" smtClean="0"/>
          </a:p>
          <a:p>
            <a:pPr>
              <a:buFont typeface="Arial" pitchFamily="34" charset="0"/>
              <a:buChar char="•"/>
            </a:pPr>
            <a:r>
              <a:rPr lang="en-US" sz="1800" dirty="0" smtClean="0"/>
              <a:t>With any malicious code, there is also the risk of exposing or destroying sensitive or confidential information.</a:t>
            </a:r>
          </a:p>
          <a:p>
            <a:pPr>
              <a:buFont typeface="Arial" pitchFamily="34" charset="0"/>
              <a:buChar char="•"/>
            </a:pPr>
            <a:endParaRPr lang="en-US" sz="1800" dirty="0" smtClean="0"/>
          </a:p>
          <a:p>
            <a:pPr>
              <a:buFont typeface="Arial" pitchFamily="34" charset="0"/>
              <a:buChar char="•"/>
            </a:pPr>
            <a:r>
              <a:rPr lang="en-US" sz="1800" dirty="0" smtClean="0"/>
              <a:t>Virus detectors support in identifying the existing virus programmes on the systems</a:t>
            </a: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Virus Detectors (contd..) </a:t>
            </a:r>
            <a:endParaRPr lang="en-US" sz="2800" b="1" kern="1200" dirty="0">
              <a:solidFill>
                <a:schemeClr val="tx1"/>
              </a:solidFill>
            </a:endParaRPr>
          </a:p>
        </p:txBody>
      </p:sp>
      <p:sp>
        <p:nvSpPr>
          <p:cNvPr id="3" name="Content Placeholder 2"/>
          <p:cNvSpPr>
            <a:spLocks noGrp="1"/>
          </p:cNvSpPr>
          <p:nvPr>
            <p:ph idx="1"/>
          </p:nvPr>
        </p:nvSpPr>
        <p:spPr>
          <a:xfrm>
            <a:off x="160339" y="1371600"/>
            <a:ext cx="8821737" cy="4335463"/>
          </a:xfrm>
        </p:spPr>
        <p:txBody>
          <a:bodyPr/>
          <a:lstStyle/>
          <a:p>
            <a:pPr>
              <a:spcBef>
                <a:spcPts val="600"/>
              </a:spcBef>
              <a:spcAft>
                <a:spcPts val="600"/>
              </a:spcAft>
              <a:buFont typeface="Arial" pitchFamily="34" charset="0"/>
              <a:buChar char="•"/>
            </a:pPr>
            <a:r>
              <a:rPr lang="en-US" sz="1800" dirty="0" smtClean="0"/>
              <a:t>The virus detector installed on the network infrastructure is usually installed on mail servers or in conjunction with firewalls at the network border of an organization. </a:t>
            </a:r>
          </a:p>
          <a:p>
            <a:pPr>
              <a:spcBef>
                <a:spcPts val="600"/>
              </a:spcBef>
              <a:spcAft>
                <a:spcPts val="600"/>
              </a:spcAft>
              <a:buFont typeface="Arial" pitchFamily="34" charset="0"/>
              <a:buChar char="•"/>
            </a:pPr>
            <a:r>
              <a:rPr lang="en-US" sz="1800" dirty="0" smtClean="0"/>
              <a:t>Server based virus detection programs can detect viruses before they enter the network or before users download their e-mail.</a:t>
            </a:r>
          </a:p>
          <a:p>
            <a:pPr>
              <a:spcBef>
                <a:spcPts val="600"/>
              </a:spcBef>
              <a:spcAft>
                <a:spcPts val="600"/>
              </a:spcAft>
              <a:buFont typeface="Arial" pitchFamily="34" charset="0"/>
              <a:buChar char="•"/>
            </a:pPr>
            <a:r>
              <a:rPr lang="en-US" sz="1800" dirty="0" smtClean="0"/>
              <a:t>The other type of virus detection software is installed on end-user machines. </a:t>
            </a:r>
          </a:p>
          <a:p>
            <a:pPr>
              <a:spcBef>
                <a:spcPts val="600"/>
              </a:spcBef>
              <a:spcAft>
                <a:spcPts val="600"/>
              </a:spcAft>
              <a:buFont typeface="Arial" pitchFamily="34" charset="0"/>
              <a:buChar char="•"/>
            </a:pPr>
            <a:r>
              <a:rPr lang="en-US" sz="1800" dirty="0" smtClean="0"/>
              <a:t>Software detects malicious code in e-mails, USB disks, hard disks, documents and the like but only for the local host</a:t>
            </a:r>
          </a:p>
          <a:p>
            <a:pPr>
              <a:spcBef>
                <a:spcPts val="600"/>
              </a:spcBef>
              <a:spcAft>
                <a:spcPts val="600"/>
              </a:spcAft>
              <a:buFont typeface="Arial" pitchFamily="34" charset="0"/>
              <a:buChar char="•"/>
            </a:pPr>
            <a:r>
              <a:rPr lang="en-US" sz="1800" dirty="0" smtClean="0"/>
              <a:t>The software also sometimes detects malicious code from web sites.</a:t>
            </a:r>
          </a:p>
          <a:p>
            <a:pPr>
              <a:spcBef>
                <a:spcPts val="600"/>
              </a:spcBef>
              <a:spcAft>
                <a:spcPts val="600"/>
              </a:spcAft>
              <a:buFont typeface="Arial" pitchFamily="34" charset="0"/>
              <a:buChar char="•"/>
            </a:pPr>
            <a:r>
              <a:rPr lang="en-US" sz="1800" dirty="0" smtClean="0"/>
              <a:t>This type of virus detection program has less impact on network performance but generally relies on end-users to update their signatures, a practice that is not always reliable.</a:t>
            </a:r>
          </a:p>
          <a:p>
            <a:pPr>
              <a:spcBef>
                <a:spcPts val="600"/>
              </a:spcBef>
              <a:spcAft>
                <a:spcPts val="600"/>
              </a:spcAft>
              <a:buFont typeface="Arial" pitchFamily="34" charset="0"/>
              <a:buChar char="•"/>
            </a:pPr>
            <a:endParaRPr lang="en-US" sz="1800" dirty="0" smtClean="0"/>
          </a:p>
          <a:p>
            <a:pPr>
              <a:spcBef>
                <a:spcPts val="600"/>
              </a:spcBef>
              <a:spcAft>
                <a:spcPts val="600"/>
              </a:spcAft>
            </a:pPr>
            <a:endParaRPr lang="en-US" sz="1800" dirty="0" smtClean="0"/>
          </a:p>
          <a:p>
            <a:pPr>
              <a:spcBef>
                <a:spcPts val="600"/>
              </a:spcBef>
              <a:spcAft>
                <a:spcPts val="600"/>
              </a:spcAft>
              <a:buFont typeface="Arial" pitchFamily="34" charset="0"/>
              <a:buChar char="•"/>
            </a:pPr>
            <a:endParaRPr lang="en-US" sz="1800" dirty="0" smtClean="0"/>
          </a:p>
          <a:p>
            <a:pPr>
              <a:spcBef>
                <a:spcPts val="600"/>
              </a:spcBef>
              <a:spcAft>
                <a:spcPts val="600"/>
              </a:spcAft>
              <a:buFont typeface="Arial" pitchFamily="34" charset="0"/>
              <a:buChar char="•"/>
            </a:pP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Security Audits - FAQ</a:t>
            </a:r>
            <a:endParaRPr lang="en-US" sz="2800" b="1" kern="1200" dirty="0">
              <a:solidFill>
                <a:schemeClr val="tx1"/>
              </a:solidFill>
            </a:endParaRPr>
          </a:p>
        </p:txBody>
      </p:sp>
      <p:sp>
        <p:nvSpPr>
          <p:cNvPr id="165891" name="Rectangle 3"/>
          <p:cNvSpPr>
            <a:spLocks noGrp="1" noChangeArrowheads="1"/>
          </p:cNvSpPr>
          <p:nvPr>
            <p:ph type="body" idx="1"/>
          </p:nvPr>
        </p:nvSpPr>
        <p:spPr>
          <a:xfrm>
            <a:off x="160339" y="1600200"/>
            <a:ext cx="8602661" cy="4335463"/>
          </a:xfrm>
        </p:spPr>
        <p:txBody>
          <a:bodyPr/>
          <a:lstStyle/>
          <a:p>
            <a:pPr marL="457200" indent="-457200">
              <a:spcBef>
                <a:spcPts val="600"/>
              </a:spcBef>
              <a:spcAft>
                <a:spcPts val="600"/>
              </a:spcAft>
              <a:buFont typeface="Arial" pitchFamily="34" charset="0"/>
              <a:buChar char="•"/>
            </a:pPr>
            <a:r>
              <a:rPr lang="en-US" dirty="0"/>
              <a:t>We already have firewalls in place. Isn't that enough?</a:t>
            </a:r>
          </a:p>
          <a:p>
            <a:pPr marL="457200" indent="-457200">
              <a:spcBef>
                <a:spcPts val="600"/>
              </a:spcBef>
              <a:spcAft>
                <a:spcPts val="600"/>
              </a:spcAft>
              <a:buFont typeface="Arial" pitchFamily="34" charset="0"/>
              <a:buChar char="•"/>
            </a:pPr>
            <a:r>
              <a:rPr lang="en-US" dirty="0"/>
              <a:t>We did not realize we could get security audits. Can you really get security audits, just like financial audits?</a:t>
            </a:r>
          </a:p>
          <a:p>
            <a:pPr marL="457200" indent="-457200">
              <a:spcBef>
                <a:spcPts val="600"/>
              </a:spcBef>
              <a:spcAft>
                <a:spcPts val="600"/>
              </a:spcAft>
              <a:buFont typeface="Arial" pitchFamily="34" charset="0"/>
              <a:buChar char="•"/>
            </a:pPr>
            <a:r>
              <a:rPr lang="en-US" dirty="0"/>
              <a:t>We have already had a security audit. Why do we need another one?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Virus Detectors (contd..) </a:t>
            </a:r>
            <a:endParaRPr lang="en-US" sz="2800" b="1" kern="1200" dirty="0">
              <a:solidFill>
                <a:schemeClr val="tx1"/>
              </a:solidFill>
            </a:endParaRPr>
          </a:p>
        </p:txBody>
      </p:sp>
      <p:sp>
        <p:nvSpPr>
          <p:cNvPr id="3" name="Content Placeholder 2"/>
          <p:cNvSpPr>
            <a:spLocks noGrp="1"/>
          </p:cNvSpPr>
          <p:nvPr>
            <p:ph idx="1"/>
          </p:nvPr>
        </p:nvSpPr>
        <p:spPr>
          <a:xfrm>
            <a:off x="160339" y="1447800"/>
            <a:ext cx="8821737" cy="4335463"/>
          </a:xfrm>
        </p:spPr>
        <p:txBody>
          <a:bodyPr/>
          <a:lstStyle/>
          <a:p>
            <a:pPr>
              <a:spcBef>
                <a:spcPts val="600"/>
              </a:spcBef>
              <a:spcAft>
                <a:spcPts val="600"/>
              </a:spcAft>
            </a:pPr>
            <a:r>
              <a:rPr lang="en-US" sz="1800" dirty="0" smtClean="0"/>
              <a:t>The following steps are recommended: </a:t>
            </a:r>
          </a:p>
          <a:p>
            <a:pPr lvl="2">
              <a:spcBef>
                <a:spcPts val="600"/>
              </a:spcBef>
              <a:spcAft>
                <a:spcPts val="600"/>
              </a:spcAft>
              <a:buFont typeface="Arial" pitchFamily="34" charset="0"/>
              <a:buChar char="•"/>
            </a:pPr>
            <a:r>
              <a:rPr lang="en-US" dirty="0" smtClean="0"/>
              <a:t>Virus definition files should be updated at least weekly and whenever a major outbreak of a new virus occurs. </a:t>
            </a:r>
          </a:p>
          <a:p>
            <a:pPr lvl="2">
              <a:spcBef>
                <a:spcPts val="600"/>
              </a:spcBef>
              <a:spcAft>
                <a:spcPts val="600"/>
              </a:spcAft>
              <a:buFont typeface="Arial" pitchFamily="34" charset="0"/>
              <a:buChar char="•"/>
            </a:pPr>
            <a:r>
              <a:rPr lang="en-US" dirty="0" smtClean="0"/>
              <a:t>The anti-virus software should be configured to run continuously in the background and use heuristics, if available to look for viruses. </a:t>
            </a:r>
          </a:p>
          <a:p>
            <a:pPr lvl="2">
              <a:spcBef>
                <a:spcPts val="600"/>
              </a:spcBef>
              <a:spcAft>
                <a:spcPts val="600"/>
              </a:spcAft>
              <a:buFont typeface="Arial" pitchFamily="34" charset="0"/>
              <a:buChar char="•"/>
            </a:pPr>
            <a:r>
              <a:rPr lang="en-US" dirty="0" smtClean="0"/>
              <a:t>After the virus definition files are updated, a full system scan should be performed. </a:t>
            </a:r>
          </a:p>
          <a:p>
            <a:pPr>
              <a:spcBef>
                <a:spcPts val="600"/>
              </a:spcBef>
              <a:spcAft>
                <a:spcPts val="600"/>
              </a:spcAft>
            </a:pP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Penetration Testing </a:t>
            </a:r>
            <a:br>
              <a:rPr lang="en-US" sz="2800" b="1" kern="1200" dirty="0" smtClean="0">
                <a:solidFill>
                  <a:schemeClr val="tx1"/>
                </a:solidFill>
              </a:rPr>
            </a:br>
            <a:endParaRPr lang="en-US" sz="2800" b="1" kern="1200" dirty="0">
              <a:solidFill>
                <a:schemeClr val="tx1"/>
              </a:solidFill>
            </a:endParaRPr>
          </a:p>
        </p:txBody>
      </p:sp>
      <p:sp>
        <p:nvSpPr>
          <p:cNvPr id="3" name="Content Placeholder 2"/>
          <p:cNvSpPr>
            <a:spLocks noGrp="1"/>
          </p:cNvSpPr>
          <p:nvPr>
            <p:ph idx="1"/>
          </p:nvPr>
        </p:nvSpPr>
        <p:spPr/>
        <p:txBody>
          <a:bodyPr/>
          <a:lstStyle/>
          <a:p>
            <a:pPr>
              <a:spcBef>
                <a:spcPts val="1200"/>
              </a:spcBef>
              <a:spcAft>
                <a:spcPts val="1200"/>
              </a:spcAft>
              <a:buFont typeface="Arial" pitchFamily="34" charset="0"/>
              <a:buChar char="•"/>
            </a:pPr>
            <a:r>
              <a:rPr lang="en-US" sz="1800" dirty="0" smtClean="0"/>
              <a:t>Penetration testing is security testing in which evaluators attempt to circumvent the security features of a system based on their understanding of the system design and implementation. </a:t>
            </a:r>
          </a:p>
          <a:p>
            <a:pPr>
              <a:spcBef>
                <a:spcPts val="1200"/>
              </a:spcBef>
              <a:spcAft>
                <a:spcPts val="1200"/>
              </a:spcAft>
              <a:buFont typeface="Arial" pitchFamily="34" charset="0"/>
              <a:buChar char="•"/>
            </a:pPr>
            <a:r>
              <a:rPr lang="en-US" sz="1800" dirty="0" smtClean="0"/>
              <a:t>The purpose of penetration testing is to identify methods of gaining access to a system by using common tools and techniques used by attackers.</a:t>
            </a:r>
          </a:p>
          <a:p>
            <a:pPr>
              <a:spcBef>
                <a:spcPts val="1200"/>
              </a:spcBef>
              <a:spcAft>
                <a:spcPts val="1200"/>
              </a:spcAft>
              <a:buFont typeface="Arial" pitchFamily="34" charset="0"/>
              <a:buChar char="•"/>
            </a:pPr>
            <a:r>
              <a:rPr lang="en-US" sz="1800" dirty="0" smtClean="0"/>
              <a:t>However, it is a very labor-intensive activity and requires great expertise to minimize the risk to targeted systems. </a:t>
            </a:r>
          </a:p>
          <a:p>
            <a:pPr>
              <a:spcBef>
                <a:spcPts val="1200"/>
              </a:spcBef>
              <a:spcAft>
                <a:spcPts val="1200"/>
              </a:spcAft>
              <a:buFont typeface="Arial" pitchFamily="34" charset="0"/>
              <a:buChar char="•"/>
            </a:pPr>
            <a:r>
              <a:rPr lang="en-US" sz="1800" dirty="0" smtClean="0"/>
              <a:t>It may slow the organization's networks response time due to network scanning and vulnerability scanning.</a:t>
            </a:r>
          </a:p>
          <a:p>
            <a:pPr>
              <a:spcBef>
                <a:spcPts val="1200"/>
              </a:spcBef>
              <a:spcAft>
                <a:spcPts val="1200"/>
              </a:spcAft>
            </a:pP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Penetration Testing (contd..) </a:t>
            </a:r>
            <a:endParaRPr lang="en-US" sz="2800" b="1" kern="1200" dirty="0">
              <a:solidFill>
                <a:schemeClr val="tx1"/>
              </a:solidFill>
            </a:endParaRPr>
          </a:p>
        </p:txBody>
      </p:sp>
      <p:sp>
        <p:nvSpPr>
          <p:cNvPr id="3" name="Content Placeholder 2"/>
          <p:cNvSpPr>
            <a:spLocks noGrp="1"/>
          </p:cNvSpPr>
          <p:nvPr>
            <p:ph idx="1"/>
          </p:nvPr>
        </p:nvSpPr>
        <p:spPr>
          <a:xfrm>
            <a:off x="160339" y="1143000"/>
            <a:ext cx="8821737" cy="5410200"/>
          </a:xfrm>
        </p:spPr>
        <p:txBody>
          <a:bodyPr/>
          <a:lstStyle/>
          <a:p>
            <a:pPr>
              <a:spcBef>
                <a:spcPts val="600"/>
              </a:spcBef>
              <a:spcAft>
                <a:spcPts val="600"/>
              </a:spcAft>
            </a:pPr>
            <a:r>
              <a:rPr lang="en-US" sz="1600" dirty="0" smtClean="0"/>
              <a:t>This rules of engagement, should include: </a:t>
            </a:r>
          </a:p>
          <a:p>
            <a:pPr lvl="2">
              <a:spcBef>
                <a:spcPts val="600"/>
              </a:spcBef>
              <a:spcAft>
                <a:spcPts val="600"/>
              </a:spcAft>
              <a:buFont typeface="Arial" pitchFamily="34" charset="0"/>
              <a:buChar char="•"/>
            </a:pPr>
            <a:r>
              <a:rPr lang="en-US" sz="1600" dirty="0" smtClean="0"/>
              <a:t>Specific IP addresses/ranges to be tested </a:t>
            </a:r>
          </a:p>
          <a:p>
            <a:pPr lvl="2">
              <a:spcBef>
                <a:spcPts val="600"/>
              </a:spcBef>
              <a:spcAft>
                <a:spcPts val="600"/>
              </a:spcAft>
              <a:buFont typeface="Arial" pitchFamily="34" charset="0"/>
              <a:buChar char="•"/>
            </a:pPr>
            <a:r>
              <a:rPr lang="en-US" sz="1600" dirty="0" smtClean="0"/>
              <a:t>Any restricted hosts (i.e., hosts, systems, subnets, not to be tested) </a:t>
            </a:r>
          </a:p>
          <a:p>
            <a:pPr lvl="2">
              <a:spcBef>
                <a:spcPts val="600"/>
              </a:spcBef>
              <a:spcAft>
                <a:spcPts val="600"/>
              </a:spcAft>
              <a:buFont typeface="Arial" pitchFamily="34" charset="0"/>
              <a:buChar char="•"/>
            </a:pPr>
            <a:r>
              <a:rPr lang="en-US" sz="1600" dirty="0" smtClean="0"/>
              <a:t>A list of acceptable testing techniques (e.g. social engineering, </a:t>
            </a:r>
            <a:r>
              <a:rPr lang="en-US" sz="1600" dirty="0" err="1" smtClean="0"/>
              <a:t>DoS</a:t>
            </a:r>
            <a:r>
              <a:rPr lang="en-US" sz="1600" dirty="0" smtClean="0"/>
              <a:t>, etc.) and tools (password crackers, network sniffers, etc.) </a:t>
            </a:r>
          </a:p>
          <a:p>
            <a:pPr lvl="2">
              <a:spcBef>
                <a:spcPts val="600"/>
              </a:spcBef>
              <a:spcAft>
                <a:spcPts val="600"/>
              </a:spcAft>
              <a:buFont typeface="Arial" pitchFamily="34" charset="0"/>
              <a:buChar char="•"/>
            </a:pPr>
            <a:r>
              <a:rPr lang="en-US" sz="1600" dirty="0" smtClean="0"/>
              <a:t>Times when testing is to be conducted (e.g., during business hours, after business hours, etc.) </a:t>
            </a:r>
          </a:p>
          <a:p>
            <a:pPr lvl="2">
              <a:spcBef>
                <a:spcPts val="600"/>
              </a:spcBef>
              <a:spcAft>
                <a:spcPts val="600"/>
              </a:spcAft>
              <a:buFont typeface="Arial" pitchFamily="34" charset="0"/>
              <a:buChar char="•"/>
            </a:pPr>
            <a:r>
              <a:rPr lang="en-US" sz="1600" dirty="0" smtClean="0"/>
              <a:t>Identification of a finite period for testing </a:t>
            </a:r>
          </a:p>
          <a:p>
            <a:pPr lvl="2">
              <a:spcBef>
                <a:spcPts val="600"/>
              </a:spcBef>
              <a:spcAft>
                <a:spcPts val="600"/>
              </a:spcAft>
              <a:buFont typeface="Arial" pitchFamily="34" charset="0"/>
              <a:buChar char="•"/>
            </a:pPr>
            <a:r>
              <a:rPr lang="en-US" sz="1600" dirty="0" smtClean="0"/>
              <a:t>IP addresses of the machines from which penetration testing will be conducted so that administrators can differentiate the legitimate penetration testing attacks from actual malicious attacks </a:t>
            </a:r>
          </a:p>
          <a:p>
            <a:pPr lvl="2">
              <a:spcBef>
                <a:spcPts val="600"/>
              </a:spcBef>
              <a:spcAft>
                <a:spcPts val="600"/>
              </a:spcAft>
              <a:buFont typeface="Arial" pitchFamily="34" charset="0"/>
              <a:buChar char="•"/>
            </a:pPr>
            <a:r>
              <a:rPr lang="en-US" sz="1600" dirty="0" smtClean="0"/>
              <a:t>Points of contact for the penetration testing team, the targeted systems, and the networks </a:t>
            </a:r>
          </a:p>
          <a:p>
            <a:pPr lvl="2">
              <a:spcBef>
                <a:spcPts val="600"/>
              </a:spcBef>
              <a:spcAft>
                <a:spcPts val="600"/>
              </a:spcAft>
              <a:buFont typeface="Arial" pitchFamily="34" charset="0"/>
              <a:buChar char="•"/>
            </a:pPr>
            <a:r>
              <a:rPr lang="en-US" sz="1600" dirty="0" smtClean="0"/>
              <a:t>Measures to prevent law enforcement being called with false alarms (created by the testing) </a:t>
            </a:r>
          </a:p>
          <a:p>
            <a:pPr lvl="2">
              <a:spcBef>
                <a:spcPts val="600"/>
              </a:spcBef>
              <a:spcAft>
                <a:spcPts val="600"/>
              </a:spcAft>
              <a:buFont typeface="Arial" pitchFamily="34" charset="0"/>
              <a:buChar char="•"/>
            </a:pPr>
            <a:r>
              <a:rPr lang="en-US" sz="1600" dirty="0" smtClean="0"/>
              <a:t>Handling of information collected by penetration testing team</a:t>
            </a:r>
            <a:r>
              <a:rPr lang="en-US" sz="1400" dirty="0" smtClean="0"/>
              <a:t>. </a:t>
            </a:r>
          </a:p>
        </p:txBody>
      </p:sp>
      <p:sp>
        <p:nvSpPr>
          <p:cNvPr id="5" name="Footer Placeholder 4"/>
          <p:cNvSpPr>
            <a:spLocks noGrp="1"/>
          </p:cNvSpPr>
          <p:nvPr>
            <p:ph type="ftr" sz="quarter" idx="11"/>
          </p:nvPr>
        </p:nvSpPr>
        <p:spPr/>
        <p:txBody>
          <a:bodyPr/>
          <a:lstStyle/>
          <a:p>
            <a:pPr>
              <a:defRPr/>
            </a:pPr>
            <a:r>
              <a:rPr lang="en-US" dirty="0" smtClean="0"/>
              <a:t> </a:t>
            </a:r>
            <a:endParaRPr lang="en-US"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Penetration Testing (contd..) </a:t>
            </a:r>
            <a:endParaRPr lang="en-US" sz="2800" b="1" kern="1200" dirty="0">
              <a:solidFill>
                <a:schemeClr val="tx1"/>
              </a:solidFill>
            </a:endParaRPr>
          </a:p>
        </p:txBody>
      </p:sp>
      <p:sp>
        <p:nvSpPr>
          <p:cNvPr id="3" name="Content Placeholder 2"/>
          <p:cNvSpPr>
            <a:spLocks noGrp="1"/>
          </p:cNvSpPr>
          <p:nvPr>
            <p:ph idx="1"/>
          </p:nvPr>
        </p:nvSpPr>
        <p:spPr>
          <a:xfrm>
            <a:off x="160339" y="1600200"/>
            <a:ext cx="8821737" cy="4335463"/>
          </a:xfrm>
        </p:spPr>
        <p:txBody>
          <a:bodyPr/>
          <a:lstStyle/>
          <a:p>
            <a:pPr>
              <a:buFont typeface="Arial" pitchFamily="34" charset="0"/>
              <a:buChar char="•"/>
            </a:pPr>
            <a:r>
              <a:rPr lang="en-US" sz="1800" dirty="0" smtClean="0"/>
              <a:t>To simulate an actual external attack, the testers are not provided with any real information about the target environment other than targeted IP address/ranges and they must covertly collect information before the attack. </a:t>
            </a:r>
          </a:p>
          <a:p>
            <a:pPr>
              <a:buFont typeface="Arial" pitchFamily="34" charset="0"/>
              <a:buChar char="•"/>
            </a:pPr>
            <a:endParaRPr lang="en-US" sz="1800" dirty="0" smtClean="0"/>
          </a:p>
          <a:p>
            <a:pPr>
              <a:buFont typeface="Arial" pitchFamily="34" charset="0"/>
              <a:buChar char="•"/>
            </a:pPr>
            <a:r>
              <a:rPr lang="en-US" sz="1800" dirty="0" smtClean="0"/>
              <a:t>An internal penetration test is similar to an external except that the testers are now on the internal network (i.e., behind the firewall) and are granted some level of access to the network (generally as a user but sometimes at a higher level). </a:t>
            </a:r>
          </a:p>
          <a:p>
            <a:pPr>
              <a:buFont typeface="Arial" pitchFamily="34" charset="0"/>
              <a:buChar char="•"/>
            </a:pPr>
            <a:endParaRPr lang="en-US" sz="1800" dirty="0" smtClean="0"/>
          </a:p>
          <a:p>
            <a:pPr>
              <a:buFont typeface="Arial" pitchFamily="34" charset="0"/>
              <a:buChar char="•"/>
            </a:pPr>
            <a:r>
              <a:rPr lang="en-US" sz="1800" dirty="0" smtClean="0"/>
              <a:t>The penetration testers will then try to gain a greater level of access to the network through privilege escalation</a:t>
            </a:r>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160338" y="304800"/>
            <a:ext cx="8805862" cy="755650"/>
          </a:xfrm>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Internet Audit – Security Policy Review</a:t>
            </a:r>
            <a:endParaRPr lang="en-US" sz="2800" b="1" kern="1200" dirty="0">
              <a:solidFill>
                <a:schemeClr val="tx1"/>
              </a:solidFill>
            </a:endParaRPr>
          </a:p>
        </p:txBody>
      </p:sp>
      <p:sp>
        <p:nvSpPr>
          <p:cNvPr id="171011" name="Rectangle 3"/>
          <p:cNvSpPr>
            <a:spLocks noGrp="1" noChangeArrowheads="1"/>
          </p:cNvSpPr>
          <p:nvPr>
            <p:ph idx="1"/>
          </p:nvPr>
        </p:nvSpPr>
        <p:spPr>
          <a:xfrm>
            <a:off x="304800" y="1066800"/>
            <a:ext cx="8305800" cy="5078412"/>
          </a:xfrm>
        </p:spPr>
        <p:txBody>
          <a:bodyPr/>
          <a:lstStyle/>
          <a:p>
            <a:pPr>
              <a:buFont typeface="Arial" pitchFamily="34" charset="0"/>
              <a:buChar char="•"/>
            </a:pPr>
            <a:r>
              <a:rPr lang="en-US" sz="1800" dirty="0" smtClean="0">
                <a:solidFill>
                  <a:schemeClr val="tx1"/>
                </a:solidFill>
              </a:rPr>
              <a:t>Understand </a:t>
            </a:r>
            <a:r>
              <a:rPr lang="en-US" sz="1800" dirty="0">
                <a:solidFill>
                  <a:schemeClr val="tx1"/>
                </a:solidFill>
              </a:rPr>
              <a:t>and </a:t>
            </a:r>
            <a:r>
              <a:rPr lang="en-US" sz="1800" dirty="0" err="1">
                <a:solidFill>
                  <a:schemeClr val="tx1"/>
                </a:solidFill>
              </a:rPr>
              <a:t>analyse</a:t>
            </a:r>
            <a:r>
              <a:rPr lang="en-US" sz="1800" dirty="0">
                <a:solidFill>
                  <a:schemeClr val="tx1"/>
                </a:solidFill>
              </a:rPr>
              <a:t> the approach adopted by the organisation for Enterprise Security Architecture as compared with the standard approach to highlight any </a:t>
            </a:r>
            <a:r>
              <a:rPr lang="en-US" sz="1800" dirty="0" smtClean="0">
                <a:solidFill>
                  <a:schemeClr val="tx1"/>
                </a:solidFill>
              </a:rPr>
              <a:t>gaps</a:t>
            </a:r>
            <a:endParaRPr lang="en-US" sz="1800" dirty="0">
              <a:solidFill>
                <a:schemeClr val="tx1"/>
              </a:solidFill>
            </a:endParaRPr>
          </a:p>
          <a:p>
            <a:pPr>
              <a:buFont typeface="Arial" pitchFamily="34" charset="0"/>
              <a:buChar char="•"/>
            </a:pPr>
            <a:r>
              <a:rPr lang="en-US" sz="1800" dirty="0" smtClean="0">
                <a:solidFill>
                  <a:schemeClr val="tx1"/>
                </a:solidFill>
              </a:rPr>
              <a:t>Identify </a:t>
            </a:r>
            <a:r>
              <a:rPr lang="en-US" sz="1800" dirty="0">
                <a:solidFill>
                  <a:schemeClr val="tx1"/>
                </a:solidFill>
              </a:rPr>
              <a:t>the gaps between corporate policies and security </a:t>
            </a:r>
            <a:r>
              <a:rPr lang="en-US" sz="1800" dirty="0" smtClean="0">
                <a:solidFill>
                  <a:schemeClr val="tx1"/>
                </a:solidFill>
              </a:rPr>
              <a:t>architecture</a:t>
            </a:r>
          </a:p>
          <a:p>
            <a:pPr>
              <a:buFont typeface="Arial" pitchFamily="34" charset="0"/>
              <a:buChar char="•"/>
            </a:pPr>
            <a:r>
              <a:rPr lang="en-US" sz="1800" dirty="0" smtClean="0">
                <a:solidFill>
                  <a:schemeClr val="tx1"/>
                </a:solidFill>
              </a:rPr>
              <a:t>Whether the Security Policy relate to the business requirements and meet the direction and expectations of senior management</a:t>
            </a:r>
          </a:p>
          <a:p>
            <a:pPr>
              <a:buFont typeface="Arial" pitchFamily="34" charset="0"/>
              <a:buChar char="•"/>
            </a:pPr>
            <a:r>
              <a:rPr lang="en-US" sz="1800" dirty="0" smtClean="0">
                <a:solidFill>
                  <a:schemeClr val="tx1"/>
                </a:solidFill>
              </a:rPr>
              <a:t>Perform Gap Analysis between Security Policies and Information Systems Strategic Plans</a:t>
            </a:r>
          </a:p>
          <a:p>
            <a:pPr>
              <a:buFont typeface="Arial" pitchFamily="34" charset="0"/>
              <a:buChar char="•"/>
            </a:pPr>
            <a:r>
              <a:rPr lang="en-US" sz="1800" dirty="0" smtClean="0">
                <a:solidFill>
                  <a:schemeClr val="tx1"/>
                </a:solidFill>
              </a:rPr>
              <a:t>Ensure that there are clearly defined expectations, roles and responsibilities amongst end users and administrators</a:t>
            </a:r>
          </a:p>
          <a:p>
            <a:pPr>
              <a:buFont typeface="Arial" pitchFamily="34" charset="0"/>
              <a:buChar char="•"/>
            </a:pPr>
            <a:r>
              <a:rPr lang="en-US" sz="1800" dirty="0" smtClean="0">
                <a:solidFill>
                  <a:schemeClr val="tx1"/>
                </a:solidFill>
              </a:rPr>
              <a:t>Ensure that detailed technical and security administration processes and procedures have been exhaustively elaborated in the administrative guidelines</a:t>
            </a:r>
          </a:p>
          <a:p>
            <a:pPr lvl="1"/>
            <a:r>
              <a:rPr lang="en-US" sz="1800" dirty="0" smtClean="0">
                <a:solidFill>
                  <a:schemeClr val="tx1"/>
                </a:solidFill>
              </a:rPr>
              <a:t>Ensure that there are sufficient compliance controls to ensure that the security policies and standards are being complied with</a:t>
            </a:r>
          </a:p>
          <a:p>
            <a:pPr lvl="1"/>
            <a:r>
              <a:rPr lang="en-US" sz="1800" dirty="0" smtClean="0">
                <a:solidFill>
                  <a:schemeClr val="tx1"/>
                </a:solidFill>
              </a:rPr>
              <a:t>Assess the adequacy of the Business Resumption/ Disaster Recovery Plan</a:t>
            </a:r>
          </a:p>
          <a:p>
            <a:pPr>
              <a:buFont typeface="Arial" pitchFamily="34" charset="0"/>
              <a:buChar char="•"/>
            </a:pPr>
            <a:endParaRPr lang="en-US" sz="1800" dirty="0" smtClean="0">
              <a:solidFill>
                <a:schemeClr val="tx1"/>
              </a:solidFill>
            </a:endParaRPr>
          </a:p>
          <a:p>
            <a:pPr>
              <a:buFont typeface="Arial" pitchFamily="34" charset="0"/>
              <a:buChar char="•"/>
            </a:pPr>
            <a:endParaRPr lang="en-US" sz="1800" dirty="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Internal Audit-Information gathering</a:t>
            </a:r>
          </a:p>
        </p:txBody>
      </p:sp>
      <p:sp>
        <p:nvSpPr>
          <p:cNvPr id="199683" name="Rectangle 3"/>
          <p:cNvSpPr>
            <a:spLocks noGrp="1" noChangeArrowheads="1"/>
          </p:cNvSpPr>
          <p:nvPr>
            <p:ph type="body" idx="1"/>
          </p:nvPr>
        </p:nvSpPr>
        <p:spPr/>
        <p:txBody>
          <a:bodyPr/>
          <a:lstStyle/>
          <a:p>
            <a:pPr>
              <a:buFont typeface="Arial" pitchFamily="34" charset="0"/>
              <a:buChar char="•"/>
            </a:pPr>
            <a:r>
              <a:rPr lang="en-US" dirty="0"/>
              <a:t>Discussion of the network topology</a:t>
            </a:r>
          </a:p>
          <a:p>
            <a:pPr>
              <a:buFont typeface="Arial" pitchFamily="34" charset="0"/>
              <a:buChar char="•"/>
            </a:pPr>
            <a:r>
              <a:rPr lang="en-US" dirty="0"/>
              <a:t>Placement of perimeter devices of routers and firewalls</a:t>
            </a:r>
          </a:p>
          <a:p>
            <a:pPr>
              <a:buFont typeface="Arial" pitchFamily="34" charset="0"/>
              <a:buChar char="•"/>
            </a:pPr>
            <a:r>
              <a:rPr lang="en-US" dirty="0"/>
              <a:t>Placement of mission critical servers</a:t>
            </a:r>
          </a:p>
          <a:p>
            <a:pPr>
              <a:buFont typeface="Arial" pitchFamily="34" charset="0"/>
              <a:buChar char="•"/>
            </a:pPr>
            <a:r>
              <a:rPr lang="en-US" dirty="0"/>
              <a:t>Existence of IDS </a:t>
            </a:r>
          </a:p>
          <a:p>
            <a:pPr>
              <a:buFont typeface="Arial" pitchFamily="34" charset="0"/>
              <a:buChar char="•"/>
            </a:pPr>
            <a:r>
              <a:rPr lang="en-US" dirty="0"/>
              <a:t>Logging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160338" y="381000"/>
            <a:ext cx="8805862" cy="755650"/>
          </a:xfrm>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Internal Audit-Environment &amp; Physical Security</a:t>
            </a:r>
          </a:p>
        </p:txBody>
      </p:sp>
      <p:sp>
        <p:nvSpPr>
          <p:cNvPr id="202755" name="Rectangle 3"/>
          <p:cNvSpPr>
            <a:spLocks noGrp="1" noChangeArrowheads="1"/>
          </p:cNvSpPr>
          <p:nvPr>
            <p:ph type="body" idx="1"/>
          </p:nvPr>
        </p:nvSpPr>
        <p:spPr>
          <a:xfrm>
            <a:off x="304800" y="1524000"/>
            <a:ext cx="7772400" cy="3810000"/>
          </a:xfrm>
        </p:spPr>
        <p:txBody>
          <a:bodyPr/>
          <a:lstStyle/>
          <a:p>
            <a:pPr lvl="1"/>
            <a:r>
              <a:rPr lang="en-US" dirty="0"/>
              <a:t>Locked / combination / card swipe doors</a:t>
            </a:r>
          </a:p>
          <a:p>
            <a:pPr lvl="1"/>
            <a:r>
              <a:rPr lang="en-US" dirty="0"/>
              <a:t>Temperature / humidity controls</a:t>
            </a:r>
          </a:p>
          <a:p>
            <a:pPr lvl="1"/>
            <a:r>
              <a:rPr lang="en-US" dirty="0"/>
              <a:t>Neat and orderly computing rooms</a:t>
            </a:r>
          </a:p>
          <a:p>
            <a:pPr lvl="1"/>
            <a:r>
              <a:rPr lang="en-US" dirty="0" smtClean="0"/>
              <a:t>Fire </a:t>
            </a:r>
            <a:r>
              <a:rPr lang="en-US" dirty="0"/>
              <a:t>suppression equipment</a:t>
            </a:r>
          </a:p>
          <a:p>
            <a:pPr lvl="1"/>
            <a:r>
              <a:rPr lang="en-US" dirty="0"/>
              <a:t>UPS (Uninterruptible power supply</a:t>
            </a:r>
            <a:r>
              <a:rPr lang="en-US" dirty="0" smtClean="0"/>
              <a:t>)….</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Internal Audit-Penetration</a:t>
            </a:r>
          </a:p>
        </p:txBody>
      </p:sp>
      <p:sp>
        <p:nvSpPr>
          <p:cNvPr id="200707" name="Rectangle 3"/>
          <p:cNvSpPr>
            <a:spLocks noGrp="1" noChangeArrowheads="1"/>
          </p:cNvSpPr>
          <p:nvPr>
            <p:ph type="body" idx="1"/>
          </p:nvPr>
        </p:nvSpPr>
        <p:spPr/>
        <p:txBody>
          <a:bodyPr/>
          <a:lstStyle/>
          <a:p>
            <a:pPr lvl="1">
              <a:buFont typeface="Wingdings" pitchFamily="2" charset="2"/>
              <a:buNone/>
            </a:pPr>
            <a:r>
              <a:rPr lang="en-US" dirty="0"/>
              <a:t>For Internal penetration test, it can divided to few categories</a:t>
            </a:r>
          </a:p>
          <a:p>
            <a:pPr lvl="2"/>
            <a:r>
              <a:rPr lang="en-US" dirty="0"/>
              <a:t>Network </a:t>
            </a:r>
          </a:p>
          <a:p>
            <a:pPr lvl="2"/>
            <a:r>
              <a:rPr lang="en-US" dirty="0"/>
              <a:t>Perimeter devices</a:t>
            </a:r>
          </a:p>
          <a:p>
            <a:pPr lvl="2"/>
            <a:r>
              <a:rPr lang="en-US" dirty="0"/>
              <a:t>Servers and OS</a:t>
            </a:r>
          </a:p>
          <a:p>
            <a:pPr lvl="2"/>
            <a:r>
              <a:rPr lang="en-US" dirty="0"/>
              <a:t>Application and services</a:t>
            </a:r>
          </a:p>
          <a:p>
            <a:pPr lvl="2"/>
            <a:r>
              <a:rPr lang="en-US" dirty="0"/>
              <a:t>Monitor and </a:t>
            </a:r>
            <a:r>
              <a:rPr lang="en-US" dirty="0" smtClean="0"/>
              <a:t>response</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Internal </a:t>
            </a:r>
            <a:r>
              <a:rPr lang="en-US" sz="2800" b="1" kern="1200" dirty="0" smtClean="0">
                <a:solidFill>
                  <a:schemeClr val="tx1"/>
                </a:solidFill>
              </a:rPr>
              <a:t>Audit-Network</a:t>
            </a:r>
            <a:endParaRPr lang="en-US" sz="2800" b="1" kern="1200" dirty="0">
              <a:solidFill>
                <a:schemeClr val="tx1"/>
              </a:solidFill>
            </a:endParaRPr>
          </a:p>
        </p:txBody>
      </p:sp>
      <p:sp>
        <p:nvSpPr>
          <p:cNvPr id="209923" name="Rectangle 3"/>
          <p:cNvSpPr>
            <a:spLocks noGrp="1" noChangeArrowheads="1"/>
          </p:cNvSpPr>
          <p:nvPr>
            <p:ph type="body" idx="1"/>
          </p:nvPr>
        </p:nvSpPr>
        <p:spPr/>
        <p:txBody>
          <a:bodyPr/>
          <a:lstStyle/>
          <a:p>
            <a:pPr lvl="2">
              <a:buFont typeface="Arial" pitchFamily="34" charset="0"/>
              <a:buChar char="•"/>
            </a:pPr>
            <a:r>
              <a:rPr lang="en-US" dirty="0"/>
              <a:t>Location of devices on the network</a:t>
            </a:r>
          </a:p>
          <a:p>
            <a:pPr lvl="2">
              <a:buFont typeface="Arial" pitchFamily="34" charset="0"/>
              <a:buChar char="•"/>
            </a:pPr>
            <a:r>
              <a:rPr lang="en-US" dirty="0"/>
              <a:t>Redundancy and backup devices</a:t>
            </a:r>
          </a:p>
          <a:p>
            <a:pPr lvl="2">
              <a:buFont typeface="Arial" pitchFamily="34" charset="0"/>
              <a:buChar char="•"/>
            </a:pPr>
            <a:r>
              <a:rPr lang="en-US" dirty="0"/>
              <a:t>Staging network</a:t>
            </a:r>
          </a:p>
          <a:p>
            <a:pPr lvl="2">
              <a:buFont typeface="Arial" pitchFamily="34" charset="0"/>
              <a:buChar char="•"/>
            </a:pPr>
            <a:r>
              <a:rPr lang="en-US" dirty="0"/>
              <a:t>Management network</a:t>
            </a:r>
          </a:p>
          <a:p>
            <a:pPr lvl="2">
              <a:buFont typeface="Arial" pitchFamily="34" charset="0"/>
              <a:buChar char="•"/>
            </a:pPr>
            <a:r>
              <a:rPr lang="en-US" dirty="0"/>
              <a:t>Monitoring network</a:t>
            </a:r>
          </a:p>
          <a:p>
            <a:pPr lvl="2">
              <a:buFont typeface="Arial" pitchFamily="34" charset="0"/>
              <a:buChar char="•"/>
            </a:pPr>
            <a:r>
              <a:rPr lang="en-US" dirty="0"/>
              <a:t>Other network segmentation</a:t>
            </a:r>
          </a:p>
          <a:p>
            <a:pPr lvl="2">
              <a:buFont typeface="Arial" pitchFamily="34" charset="0"/>
              <a:buChar char="•"/>
            </a:pPr>
            <a:r>
              <a:rPr lang="en-US" dirty="0"/>
              <a:t>Cabling practices</a:t>
            </a:r>
          </a:p>
          <a:p>
            <a:pPr lvl="2">
              <a:buFont typeface="Arial" pitchFamily="34" charset="0"/>
              <a:buChar char="•"/>
            </a:pPr>
            <a:r>
              <a:rPr lang="en-US" dirty="0"/>
              <a:t>Remote access to the network</a:t>
            </a:r>
          </a:p>
          <a:p>
            <a:pPr lvl="2">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Internal Audit-Perimeter </a:t>
            </a:r>
            <a:r>
              <a:rPr lang="en-US" sz="2800" b="1" kern="1200" dirty="0" smtClean="0">
                <a:solidFill>
                  <a:schemeClr val="tx1"/>
                </a:solidFill>
              </a:rPr>
              <a:t>Devices</a:t>
            </a:r>
            <a:endParaRPr lang="en-US" sz="2800" b="1" kern="1200" dirty="0">
              <a:solidFill>
                <a:schemeClr val="tx1"/>
              </a:solidFill>
            </a:endParaRPr>
          </a:p>
        </p:txBody>
      </p:sp>
      <p:sp>
        <p:nvSpPr>
          <p:cNvPr id="207875" name="Rectangle 3"/>
          <p:cNvSpPr>
            <a:spLocks noGrp="1" noChangeArrowheads="1"/>
          </p:cNvSpPr>
          <p:nvPr>
            <p:ph type="body" idx="1"/>
          </p:nvPr>
        </p:nvSpPr>
        <p:spPr>
          <a:xfrm>
            <a:off x="381000" y="1600200"/>
            <a:ext cx="7772400" cy="1676400"/>
          </a:xfrm>
        </p:spPr>
        <p:txBody>
          <a:bodyPr/>
          <a:lstStyle/>
          <a:p>
            <a:pPr lvl="1">
              <a:buFont typeface="Wingdings" pitchFamily="2" charset="2"/>
              <a:buNone/>
            </a:pPr>
            <a:r>
              <a:rPr lang="en-US" dirty="0" smtClean="0"/>
              <a:t>Involves of checking of configuration </a:t>
            </a:r>
            <a:r>
              <a:rPr lang="en-US" dirty="0"/>
              <a:t>of perimeter devices like</a:t>
            </a:r>
          </a:p>
          <a:p>
            <a:pPr lvl="2"/>
            <a:r>
              <a:rPr lang="en-US" dirty="0"/>
              <a:t>Routers</a:t>
            </a:r>
          </a:p>
          <a:p>
            <a:pPr lvl="2"/>
            <a:r>
              <a:rPr lang="en-US" dirty="0"/>
              <a:t>Firewalls</a:t>
            </a:r>
          </a:p>
          <a:p>
            <a:pPr lvl="2"/>
            <a:r>
              <a:rPr lang="en-US" dirty="0" smtClean="0"/>
              <a:t>Wireless</a:t>
            </a:r>
            <a:endParaRPr lang="en-US" dirty="0"/>
          </a:p>
          <a:p>
            <a:pPr lvl="2"/>
            <a:r>
              <a:rPr lang="en-US" dirty="0" smtClean="0"/>
              <a:t>VPN servers</a:t>
            </a:r>
          </a:p>
        </p:txBody>
      </p:sp>
      <p:graphicFrame>
        <p:nvGraphicFramePr>
          <p:cNvPr id="9" name="Diagram 8"/>
          <p:cNvGraphicFramePr/>
          <p:nvPr/>
        </p:nvGraphicFramePr>
        <p:xfrm>
          <a:off x="457200" y="4114800"/>
          <a:ext cx="8458200" cy="1200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0" y="3429000"/>
            <a:ext cx="3771097" cy="369332"/>
          </a:xfrm>
          <a:prstGeom prst="rect">
            <a:avLst/>
          </a:prstGeom>
        </p:spPr>
        <p:txBody>
          <a:bodyPr wrap="none">
            <a:spAutoFit/>
          </a:bodyPr>
          <a:lstStyle/>
          <a:p>
            <a:pPr lvl="1"/>
            <a:r>
              <a:rPr lang="en-US" b="1" dirty="0" smtClean="0"/>
              <a:t>Test involves the followings </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odiam-castle-10My8-1197.jpg"/>
          <p:cNvPicPr>
            <a:picLocks noChangeAspect="1"/>
          </p:cNvPicPr>
          <p:nvPr/>
        </p:nvPicPr>
        <p:blipFill>
          <a:blip r:embed="rId3" cstate="print"/>
          <a:stretch>
            <a:fillRect/>
          </a:stretch>
        </p:blipFill>
        <p:spPr>
          <a:xfrm>
            <a:off x="5857884" y="2571744"/>
            <a:ext cx="3286116" cy="2191557"/>
          </a:xfrm>
          <a:prstGeom prst="rect">
            <a:avLst/>
          </a:prstGeom>
          <a:effectLst>
            <a:outerShdw blurRad="63500" sx="102000" sy="102000" algn="ctr" rotWithShape="0">
              <a:prstClr val="black">
                <a:alpha val="40000"/>
              </a:prstClr>
            </a:outerShdw>
          </a:effectLst>
        </p:spPr>
      </p:pic>
      <p:sp>
        <p:nvSpPr>
          <p:cNvPr id="166914" name="Rectangle 2"/>
          <p:cNvSpPr>
            <a:spLocks noGrp="1" noChangeArrowheads="1"/>
          </p:cNvSpPr>
          <p:nvPr>
            <p:ph type="title"/>
          </p:nvPr>
        </p:nvSpPr>
        <p:spPr/>
        <p:txBody>
          <a:bodyPr/>
          <a:lstStyle/>
          <a:p>
            <a:pPr eaLnBrk="1" hangingPunct="1"/>
            <a:r>
              <a:rPr lang="en-US" sz="2800" b="1" kern="1200" dirty="0">
                <a:solidFill>
                  <a:schemeClr val="tx1"/>
                </a:solidFill>
              </a:rPr>
              <a:t>Answers</a:t>
            </a:r>
          </a:p>
        </p:txBody>
      </p:sp>
      <p:sp>
        <p:nvSpPr>
          <p:cNvPr id="166915" name="Rectangle 3"/>
          <p:cNvSpPr>
            <a:spLocks noGrp="1" noChangeArrowheads="1"/>
          </p:cNvSpPr>
          <p:nvPr>
            <p:ph type="body" idx="1"/>
          </p:nvPr>
        </p:nvSpPr>
        <p:spPr>
          <a:xfrm>
            <a:off x="160339" y="1600200"/>
            <a:ext cx="5697545" cy="4335463"/>
          </a:xfrm>
        </p:spPr>
        <p:txBody>
          <a:bodyPr/>
          <a:lstStyle/>
          <a:p>
            <a:pPr marL="457200" indent="-457200">
              <a:spcBef>
                <a:spcPts val="600"/>
              </a:spcBef>
              <a:spcAft>
                <a:spcPts val="600"/>
              </a:spcAft>
              <a:buFont typeface="Arial" pitchFamily="34" charset="0"/>
              <a:buChar char="•"/>
            </a:pPr>
            <a:r>
              <a:rPr lang="en-US" dirty="0" smtClean="0">
                <a:solidFill>
                  <a:schemeClr val="tx1"/>
                </a:solidFill>
              </a:rPr>
              <a:t>Firewalls </a:t>
            </a:r>
            <a:r>
              <a:rPr lang="en-US" dirty="0">
                <a:solidFill>
                  <a:schemeClr val="tx1"/>
                </a:solidFill>
              </a:rPr>
              <a:t>and other devices are simply tools to help provide security. They do not, by themselves, provide security. </a:t>
            </a:r>
            <a:endParaRPr lang="en-US" dirty="0" smtClean="0">
              <a:solidFill>
                <a:schemeClr val="tx1"/>
              </a:solidFill>
            </a:endParaRPr>
          </a:p>
          <a:p>
            <a:pPr marL="457200" indent="-457200">
              <a:spcBef>
                <a:spcPts val="600"/>
              </a:spcBef>
              <a:spcAft>
                <a:spcPts val="600"/>
              </a:spcAft>
              <a:buFont typeface="Arial" pitchFamily="34" charset="0"/>
              <a:buChar char="•"/>
            </a:pPr>
            <a:r>
              <a:rPr lang="en-US" dirty="0" smtClean="0">
                <a:solidFill>
                  <a:schemeClr val="tx1"/>
                </a:solidFill>
              </a:rPr>
              <a:t>Using </a:t>
            </a:r>
            <a:r>
              <a:rPr lang="en-US" dirty="0">
                <a:solidFill>
                  <a:schemeClr val="tx1"/>
                </a:solidFill>
              </a:rPr>
              <a:t>a castle as an analogy, </a:t>
            </a:r>
            <a:endParaRPr lang="en-US" dirty="0" smtClean="0">
              <a:solidFill>
                <a:schemeClr val="tx1"/>
              </a:solidFill>
            </a:endParaRPr>
          </a:p>
          <a:p>
            <a:pPr marL="838200" lvl="2" indent="-457200">
              <a:spcBef>
                <a:spcPts val="600"/>
              </a:spcBef>
              <a:spcAft>
                <a:spcPts val="600"/>
              </a:spcAft>
              <a:buFont typeface="Arial" pitchFamily="34" charset="0"/>
              <a:buChar char="•"/>
            </a:pPr>
            <a:r>
              <a:rPr lang="en-US" dirty="0" smtClean="0">
                <a:solidFill>
                  <a:schemeClr val="tx1"/>
                </a:solidFill>
              </a:rPr>
              <a:t>think </a:t>
            </a:r>
            <a:r>
              <a:rPr lang="en-US" dirty="0">
                <a:solidFill>
                  <a:schemeClr val="tx1"/>
                </a:solidFill>
              </a:rPr>
              <a:t>of firewalls and other such tools as simply the walls and watch towers. </a:t>
            </a:r>
            <a:endParaRPr lang="en-US" dirty="0" smtClean="0">
              <a:solidFill>
                <a:schemeClr val="tx1"/>
              </a:solidFill>
            </a:endParaRPr>
          </a:p>
          <a:p>
            <a:pPr marL="838200" lvl="2" indent="-457200">
              <a:spcBef>
                <a:spcPts val="600"/>
              </a:spcBef>
              <a:spcAft>
                <a:spcPts val="600"/>
              </a:spcAft>
              <a:buFont typeface="Arial" pitchFamily="34" charset="0"/>
              <a:buChar char="•"/>
            </a:pPr>
            <a:r>
              <a:rPr lang="en-US" dirty="0" smtClean="0">
                <a:solidFill>
                  <a:schemeClr val="tx1"/>
                </a:solidFill>
              </a:rPr>
              <a:t>w</a:t>
            </a:r>
            <a:r>
              <a:rPr lang="en-US" dirty="0" smtClean="0">
                <a:solidFill>
                  <a:schemeClr val="tx1"/>
                </a:solidFill>
              </a:rPr>
              <a:t>ithout guards there is no protection</a:t>
            </a:r>
          </a:p>
          <a:p>
            <a:pPr marL="838200" lvl="2" indent="-457200">
              <a:spcBef>
                <a:spcPts val="600"/>
              </a:spcBef>
              <a:spcAft>
                <a:spcPts val="600"/>
              </a:spcAft>
              <a:buFont typeface="Arial" pitchFamily="34" charset="0"/>
              <a:buChar char="•"/>
            </a:pPr>
            <a:r>
              <a:rPr lang="en-US" dirty="0" smtClean="0">
                <a:solidFill>
                  <a:schemeClr val="tx1"/>
                </a:solidFill>
              </a:rPr>
              <a:t>reports</a:t>
            </a:r>
            <a:r>
              <a:rPr lang="en-US" dirty="0">
                <a:solidFill>
                  <a:schemeClr val="tx1"/>
                </a:solidFill>
              </a:rPr>
              <a:t>, and policies and procedures </a:t>
            </a:r>
            <a:r>
              <a:rPr lang="en-US" dirty="0" smtClean="0">
                <a:solidFill>
                  <a:schemeClr val="tx1"/>
                </a:solidFill>
              </a:rPr>
              <a:t>are the </a:t>
            </a:r>
            <a:r>
              <a:rPr lang="en-US" dirty="0" smtClean="0">
                <a:solidFill>
                  <a:schemeClr val="tx1"/>
                </a:solidFill>
              </a:rPr>
              <a:t>guards that </a:t>
            </a:r>
            <a:r>
              <a:rPr lang="en-US" dirty="0" smtClean="0">
                <a:solidFill>
                  <a:schemeClr val="tx1"/>
                </a:solidFill>
              </a:rPr>
              <a:t>protection</a:t>
            </a:r>
            <a:r>
              <a:rPr lang="en-US" dirty="0" smtClean="0">
                <a:solidFill>
                  <a:schemeClr val="tx1"/>
                </a:solidFill>
              </a:rPr>
              <a:t>.</a:t>
            </a:r>
          </a:p>
          <a:p>
            <a:pPr marL="457200" indent="-457200">
              <a:spcBef>
                <a:spcPts val="600"/>
              </a:spcBef>
              <a:spcAft>
                <a:spcPts val="600"/>
              </a:spcAft>
              <a:buFont typeface="Arial" pitchFamily="34" charset="0"/>
              <a:buChar char="•"/>
            </a:pPr>
            <a:r>
              <a:rPr lang="en-US" dirty="0" smtClean="0">
                <a:solidFill>
                  <a:schemeClr val="tx1"/>
                </a:solidFill>
              </a:rPr>
              <a:t>Security </a:t>
            </a:r>
            <a:r>
              <a:rPr lang="en-US" dirty="0">
                <a:solidFill>
                  <a:schemeClr val="tx1"/>
                </a:solidFill>
              </a:rPr>
              <a:t>audits, like financial audits should be performed on a regular basis.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Internal Audit-Server &amp; OS</a:t>
            </a:r>
          </a:p>
        </p:txBody>
      </p:sp>
      <p:sp>
        <p:nvSpPr>
          <p:cNvPr id="206851" name="Rectangle 3"/>
          <p:cNvSpPr>
            <a:spLocks noGrp="1" noChangeArrowheads="1"/>
          </p:cNvSpPr>
          <p:nvPr>
            <p:ph type="body" idx="1"/>
          </p:nvPr>
        </p:nvSpPr>
        <p:spPr/>
        <p:txBody>
          <a:bodyPr/>
          <a:lstStyle/>
          <a:p>
            <a:pPr>
              <a:buFont typeface="Arial" pitchFamily="34" charset="0"/>
              <a:buChar char="•"/>
            </a:pPr>
            <a:r>
              <a:rPr lang="en-US" dirty="0"/>
              <a:t>Identify mission critical servers like </a:t>
            </a:r>
            <a:r>
              <a:rPr lang="en-US" dirty="0" smtClean="0"/>
              <a:t>application, </a:t>
            </a:r>
            <a:r>
              <a:rPr lang="en-US" smtClean="0"/>
              <a:t>database, DNS</a:t>
            </a:r>
            <a:r>
              <a:rPr lang="en-US" dirty="0" smtClean="0"/>
              <a:t>, Email </a:t>
            </a:r>
            <a:r>
              <a:rPr lang="en-US" dirty="0"/>
              <a:t>and others..</a:t>
            </a:r>
          </a:p>
          <a:p>
            <a:pPr>
              <a:buFont typeface="Arial" pitchFamily="34" charset="0"/>
              <a:buChar char="•"/>
            </a:pPr>
            <a:r>
              <a:rPr lang="en-US" dirty="0"/>
              <a:t>Examine OS and the patch levels</a:t>
            </a:r>
          </a:p>
          <a:p>
            <a:pPr>
              <a:buFont typeface="Arial" pitchFamily="34" charset="0"/>
              <a:buChar char="•"/>
            </a:pPr>
            <a:r>
              <a:rPr lang="en-US" dirty="0"/>
              <a:t>Examine the ACL on each servers</a:t>
            </a:r>
          </a:p>
          <a:p>
            <a:pPr>
              <a:buFont typeface="Arial" pitchFamily="34" charset="0"/>
              <a:buChar char="•"/>
            </a:pPr>
            <a:r>
              <a:rPr lang="en-US" dirty="0"/>
              <a:t>Examine the management control-acct &amp; password </a:t>
            </a:r>
          </a:p>
          <a:p>
            <a:pPr>
              <a:buFont typeface="Arial" pitchFamily="34" charset="0"/>
              <a:buChar char="•"/>
            </a:pPr>
            <a:r>
              <a:rPr lang="en-US" dirty="0"/>
              <a:t>Placement of the servers</a:t>
            </a:r>
          </a:p>
          <a:p>
            <a:pPr>
              <a:buFont typeface="Arial" pitchFamily="34" charset="0"/>
              <a:buChar char="•"/>
            </a:pPr>
            <a:r>
              <a:rPr lang="en-US" dirty="0"/>
              <a:t>Backup and redundancy</a:t>
            </a:r>
          </a:p>
          <a:p>
            <a:pPr>
              <a:buFont typeface="Arial" pitchFamily="34" charset="0"/>
              <a:buChar char="•"/>
            </a:pPr>
            <a:endParaRPr lang="en-US" sz="28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Internal Audit-Application &amp; Services</a:t>
            </a:r>
          </a:p>
        </p:txBody>
      </p:sp>
      <p:sp>
        <p:nvSpPr>
          <p:cNvPr id="205827" name="Rectangle 3"/>
          <p:cNvSpPr>
            <a:spLocks noGrp="1" noChangeArrowheads="1"/>
          </p:cNvSpPr>
          <p:nvPr>
            <p:ph type="body" idx="1"/>
          </p:nvPr>
        </p:nvSpPr>
        <p:spPr/>
        <p:txBody>
          <a:bodyPr/>
          <a:lstStyle/>
          <a:p>
            <a:pPr lvl="1">
              <a:buFont typeface="Wingdings" pitchFamily="2" charset="2"/>
              <a:buNone/>
            </a:pPr>
            <a:r>
              <a:rPr lang="en-US" dirty="0" smtClean="0"/>
              <a:t>     Identify </a:t>
            </a:r>
            <a:r>
              <a:rPr lang="en-US" dirty="0"/>
              <a:t>services and application running on the critical mission servers</a:t>
            </a:r>
            <a:r>
              <a:rPr lang="en-US" dirty="0" smtClean="0"/>
              <a:t>. Check </a:t>
            </a:r>
            <a:r>
              <a:rPr lang="en-US" dirty="0"/>
              <a:t>vulnerabilities for the versions </a:t>
            </a:r>
            <a:r>
              <a:rPr lang="en-US" dirty="0" smtClean="0"/>
              <a:t>running. Remove </a:t>
            </a:r>
            <a:r>
              <a:rPr lang="en-US" dirty="0"/>
              <a:t>unnecessary </a:t>
            </a:r>
            <a:r>
              <a:rPr lang="en-US" dirty="0" smtClean="0"/>
              <a:t>services/application. </a:t>
            </a:r>
          </a:p>
          <a:p>
            <a:pPr lvl="1">
              <a:buFont typeface="Wingdings" pitchFamily="2" charset="2"/>
              <a:buNone/>
            </a:pPr>
            <a:r>
              <a:rPr lang="en-US" dirty="0" smtClean="0"/>
              <a:t>     This may include : </a:t>
            </a:r>
            <a:endParaRPr lang="en-US" dirty="0"/>
          </a:p>
          <a:p>
            <a:pPr lvl="2"/>
            <a:r>
              <a:rPr lang="en-US" dirty="0"/>
              <a:t>DNS</a:t>
            </a:r>
          </a:p>
          <a:p>
            <a:pPr lvl="3"/>
            <a:r>
              <a:rPr lang="en-US" dirty="0"/>
              <a:t>Name </a:t>
            </a:r>
            <a:r>
              <a:rPr lang="en-US" dirty="0" smtClean="0"/>
              <a:t>services</a:t>
            </a:r>
            <a:endParaRPr lang="en-US" dirty="0"/>
          </a:p>
          <a:p>
            <a:pPr lvl="2"/>
            <a:r>
              <a:rPr lang="en-US" dirty="0"/>
              <a:t>Email</a:t>
            </a:r>
          </a:p>
          <a:p>
            <a:pPr lvl="3"/>
            <a:r>
              <a:rPr lang="en-US" dirty="0"/>
              <a:t>Pop3,SMTP</a:t>
            </a:r>
          </a:p>
          <a:p>
            <a:pPr lvl="2"/>
            <a:r>
              <a:rPr lang="en-US" dirty="0"/>
              <a:t>Web/Http</a:t>
            </a:r>
          </a:p>
          <a:p>
            <a:pPr lvl="2"/>
            <a:r>
              <a:rPr lang="en-US" dirty="0"/>
              <a:t>SQL</a:t>
            </a:r>
          </a:p>
          <a:p>
            <a:pPr lvl="2"/>
            <a:r>
              <a:rPr lang="en-US" dirty="0"/>
              <a:t>Others</a:t>
            </a:r>
          </a:p>
          <a:p>
            <a:pPr lvl="1"/>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Internal Audit-Monitor &amp; Response</a:t>
            </a:r>
          </a:p>
        </p:txBody>
      </p:sp>
      <p:sp>
        <p:nvSpPr>
          <p:cNvPr id="212995" name="Rectangle 3"/>
          <p:cNvSpPr>
            <a:spLocks noGrp="1" noChangeArrowheads="1"/>
          </p:cNvSpPr>
          <p:nvPr>
            <p:ph type="body" idx="1"/>
          </p:nvPr>
        </p:nvSpPr>
        <p:spPr>
          <a:xfrm>
            <a:off x="304800" y="1295400"/>
            <a:ext cx="7772400" cy="5334000"/>
          </a:xfrm>
        </p:spPr>
        <p:txBody>
          <a:bodyPr/>
          <a:lstStyle/>
          <a:p>
            <a:pPr>
              <a:lnSpc>
                <a:spcPct val="90000"/>
              </a:lnSpc>
              <a:buFont typeface="Symbol" pitchFamily="18" charset="2"/>
              <a:buNone/>
            </a:pPr>
            <a:r>
              <a:rPr lang="en-US" dirty="0" smtClean="0"/>
              <a:t>Audit should check </a:t>
            </a:r>
            <a:r>
              <a:rPr lang="en-US" dirty="0"/>
              <a:t>for procedures </a:t>
            </a:r>
            <a:r>
              <a:rPr lang="en-US" dirty="0" smtClean="0"/>
              <a:t>on</a:t>
            </a:r>
          </a:p>
          <a:p>
            <a:pPr>
              <a:lnSpc>
                <a:spcPct val="90000"/>
              </a:lnSpc>
              <a:buFont typeface="Symbol" pitchFamily="18" charset="2"/>
              <a:buNone/>
            </a:pPr>
            <a:endParaRPr lang="en-US" dirty="0"/>
          </a:p>
          <a:p>
            <a:pPr lvl="1">
              <a:lnSpc>
                <a:spcPct val="90000"/>
              </a:lnSpc>
              <a:buNone/>
            </a:pPr>
            <a:r>
              <a:rPr lang="en-US" b="1" dirty="0"/>
              <a:t>Event Logging and Audit</a:t>
            </a:r>
          </a:p>
          <a:p>
            <a:pPr lvl="3">
              <a:lnSpc>
                <a:spcPct val="90000"/>
              </a:lnSpc>
              <a:buNone/>
            </a:pPr>
            <a:r>
              <a:rPr lang="en-US" dirty="0"/>
              <a:t>What are logged?</a:t>
            </a:r>
          </a:p>
          <a:p>
            <a:pPr lvl="3">
              <a:lnSpc>
                <a:spcPct val="90000"/>
              </a:lnSpc>
              <a:buNone/>
            </a:pPr>
            <a:r>
              <a:rPr lang="en-US" dirty="0"/>
              <a:t>How frequent logs are viewed?</a:t>
            </a:r>
          </a:p>
          <a:p>
            <a:pPr lvl="3">
              <a:lnSpc>
                <a:spcPct val="90000"/>
              </a:lnSpc>
              <a:buNone/>
            </a:pPr>
            <a:r>
              <a:rPr lang="en-US" dirty="0"/>
              <a:t>How long logs are kept?</a:t>
            </a:r>
          </a:p>
          <a:p>
            <a:pPr lvl="1">
              <a:lnSpc>
                <a:spcPct val="90000"/>
              </a:lnSpc>
              <a:buNone/>
            </a:pPr>
            <a:r>
              <a:rPr lang="en-US" b="1" dirty="0"/>
              <a:t>Network monitoring</a:t>
            </a:r>
          </a:p>
          <a:p>
            <a:pPr lvl="3">
              <a:lnSpc>
                <a:spcPct val="90000"/>
              </a:lnSpc>
              <a:buNone/>
            </a:pPr>
            <a:r>
              <a:rPr lang="en-US" dirty="0"/>
              <a:t>What is monitored?</a:t>
            </a:r>
          </a:p>
          <a:p>
            <a:pPr lvl="3">
              <a:lnSpc>
                <a:spcPct val="90000"/>
              </a:lnSpc>
              <a:buNone/>
            </a:pPr>
            <a:r>
              <a:rPr lang="en-US" dirty="0"/>
              <a:t>Response Alert?</a:t>
            </a:r>
          </a:p>
          <a:p>
            <a:pPr lvl="1">
              <a:lnSpc>
                <a:spcPct val="90000"/>
              </a:lnSpc>
              <a:buNone/>
            </a:pPr>
            <a:r>
              <a:rPr lang="en-US" b="1" dirty="0"/>
              <a:t>Intrusion Detection</a:t>
            </a:r>
          </a:p>
          <a:p>
            <a:pPr lvl="3">
              <a:lnSpc>
                <a:spcPct val="90000"/>
              </a:lnSpc>
              <a:buNone/>
            </a:pPr>
            <a:r>
              <a:rPr lang="en-US" dirty="0"/>
              <a:t>IDS in place?</a:t>
            </a:r>
          </a:p>
          <a:p>
            <a:pPr lvl="3">
              <a:lnSpc>
                <a:spcPct val="90000"/>
              </a:lnSpc>
              <a:buNone/>
            </a:pPr>
            <a:r>
              <a:rPr lang="en-US" dirty="0"/>
              <a:t>What rules and detection used?</a:t>
            </a:r>
          </a:p>
          <a:p>
            <a:pPr lvl="1">
              <a:lnSpc>
                <a:spcPct val="90000"/>
              </a:lnSpc>
              <a:buNone/>
            </a:pPr>
            <a:r>
              <a:rPr lang="en-US" b="1" dirty="0"/>
              <a:t>Incident Response</a:t>
            </a:r>
          </a:p>
          <a:p>
            <a:pPr lvl="3">
              <a:lnSpc>
                <a:spcPct val="90000"/>
              </a:lnSpc>
              <a:buNone/>
            </a:pPr>
            <a:r>
              <a:rPr lang="en-US" dirty="0"/>
              <a:t>How is the response on the attack?</a:t>
            </a:r>
          </a:p>
          <a:p>
            <a:pPr lvl="3">
              <a:lnSpc>
                <a:spcPct val="90000"/>
              </a:lnSpc>
              <a:buNone/>
            </a:pPr>
            <a:r>
              <a:rPr lang="en-US" dirty="0"/>
              <a:t>What is recovery plan?</a:t>
            </a:r>
          </a:p>
          <a:p>
            <a:pPr lvl="3">
              <a:lnSpc>
                <a:spcPct val="90000"/>
              </a:lnSpc>
              <a:buNone/>
            </a:pPr>
            <a:r>
              <a:rPr lang="en-US" dirty="0"/>
              <a:t>Follow up?</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Internal Audit-Analysis and Report</a:t>
            </a:r>
          </a:p>
        </p:txBody>
      </p:sp>
      <p:sp>
        <p:nvSpPr>
          <p:cNvPr id="214019" name="Rectangle 3"/>
          <p:cNvSpPr>
            <a:spLocks noGrp="1" noChangeArrowheads="1"/>
          </p:cNvSpPr>
          <p:nvPr>
            <p:ph type="body" idx="1"/>
          </p:nvPr>
        </p:nvSpPr>
        <p:spPr/>
        <p:txBody>
          <a:bodyPr/>
          <a:lstStyle/>
          <a:p>
            <a:pPr>
              <a:lnSpc>
                <a:spcPct val="90000"/>
              </a:lnSpc>
            </a:pPr>
            <a:r>
              <a:rPr lang="en-US" b="1" dirty="0"/>
              <a:t>Analysis result </a:t>
            </a:r>
          </a:p>
          <a:p>
            <a:pPr lvl="2">
              <a:lnSpc>
                <a:spcPct val="90000"/>
              </a:lnSpc>
            </a:pPr>
            <a:r>
              <a:rPr lang="en-US" dirty="0"/>
              <a:t>Check compliance with security policy</a:t>
            </a:r>
          </a:p>
          <a:p>
            <a:pPr lvl="2">
              <a:lnSpc>
                <a:spcPct val="90000"/>
              </a:lnSpc>
            </a:pPr>
            <a:r>
              <a:rPr lang="en-US" dirty="0"/>
              <a:t>Identify weakness and vulnerabilities</a:t>
            </a:r>
          </a:p>
          <a:p>
            <a:pPr lvl="2">
              <a:lnSpc>
                <a:spcPct val="90000"/>
              </a:lnSpc>
            </a:pPr>
            <a:r>
              <a:rPr lang="en-US" dirty="0"/>
              <a:t>Cross check with external audit report</a:t>
            </a:r>
          </a:p>
          <a:p>
            <a:pPr>
              <a:lnSpc>
                <a:spcPct val="90000"/>
              </a:lnSpc>
            </a:pPr>
            <a:r>
              <a:rPr lang="en-US" b="1" dirty="0"/>
              <a:t>Report- key to realizing value</a:t>
            </a:r>
          </a:p>
          <a:p>
            <a:pPr lvl="2">
              <a:lnSpc>
                <a:spcPct val="90000"/>
              </a:lnSpc>
            </a:pPr>
            <a:r>
              <a:rPr lang="en-US" b="1" dirty="0">
                <a:solidFill>
                  <a:srgbClr val="C00000"/>
                </a:solidFill>
              </a:rPr>
              <a:t>Must be 2 parts</a:t>
            </a:r>
          </a:p>
          <a:p>
            <a:pPr lvl="3">
              <a:lnSpc>
                <a:spcPct val="90000"/>
              </a:lnSpc>
            </a:pPr>
            <a:r>
              <a:rPr lang="en-US" b="1" dirty="0">
                <a:solidFill>
                  <a:srgbClr val="C00000"/>
                </a:solidFill>
              </a:rPr>
              <a:t>Not technical (for management use)</a:t>
            </a:r>
          </a:p>
          <a:p>
            <a:pPr lvl="3">
              <a:lnSpc>
                <a:spcPct val="90000"/>
              </a:lnSpc>
            </a:pPr>
            <a:r>
              <a:rPr lang="en-US" b="1" dirty="0">
                <a:solidFill>
                  <a:srgbClr val="C00000"/>
                </a:solidFill>
              </a:rPr>
              <a:t>Technical (for IT staff)</a:t>
            </a:r>
          </a:p>
          <a:p>
            <a:pPr lvl="2">
              <a:lnSpc>
                <a:spcPct val="90000"/>
              </a:lnSpc>
            </a:pPr>
            <a:r>
              <a:rPr lang="en-US" dirty="0"/>
              <a:t>Methodology of the entire audit process</a:t>
            </a:r>
          </a:p>
          <a:p>
            <a:pPr lvl="2">
              <a:lnSpc>
                <a:spcPct val="90000"/>
              </a:lnSpc>
            </a:pPr>
            <a:r>
              <a:rPr lang="en-US" dirty="0"/>
              <a:t>Separate Internal and External</a:t>
            </a:r>
          </a:p>
          <a:p>
            <a:pPr lvl="2">
              <a:lnSpc>
                <a:spcPct val="90000"/>
              </a:lnSpc>
            </a:pPr>
            <a:r>
              <a:rPr lang="en-US" dirty="0"/>
              <a:t>State weakness/vulnerabilities </a:t>
            </a:r>
          </a:p>
          <a:p>
            <a:pPr lvl="2">
              <a:lnSpc>
                <a:spcPct val="90000"/>
              </a:lnSpc>
            </a:pPr>
            <a:r>
              <a:rPr lang="en-US" dirty="0"/>
              <a:t>Suggest solution to harden security</a:t>
            </a:r>
          </a:p>
          <a:p>
            <a:pPr lvl="1">
              <a:lnSpc>
                <a:spcPct val="90000"/>
              </a:lnSpc>
            </a:pP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81000"/>
            <a:ext cx="8805862" cy="755650"/>
          </a:xfrm>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Guidelines for </a:t>
            </a:r>
            <a:r>
              <a:rPr lang="en-US" sz="2800" b="1" kern="1200" dirty="0" err="1" smtClean="0">
                <a:solidFill>
                  <a:schemeClr val="tx1"/>
                </a:solidFill>
              </a:rPr>
              <a:t>auditee</a:t>
            </a:r>
            <a:r>
              <a:rPr lang="en-US" sz="2800" b="1" kern="1200" dirty="0" smtClean="0">
                <a:solidFill>
                  <a:schemeClr val="tx1"/>
                </a:solidFill>
              </a:rPr>
              <a:t> organizations for Security Audit – Issues by Cert India </a:t>
            </a:r>
            <a:endParaRPr lang="en-US" sz="2800" b="1" kern="1200" dirty="0">
              <a:solidFill>
                <a:schemeClr val="tx1"/>
              </a:solidFill>
            </a:endParaRPr>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2" cy="755650"/>
          </a:xfrm>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Guidelines for </a:t>
            </a:r>
            <a:r>
              <a:rPr lang="en-US" sz="2800" b="1" kern="1200" dirty="0" err="1" smtClean="0">
                <a:solidFill>
                  <a:schemeClr val="tx1"/>
                </a:solidFill>
              </a:rPr>
              <a:t>auditee</a:t>
            </a:r>
            <a:r>
              <a:rPr lang="en-US" sz="2800" b="1" kern="1200" dirty="0" smtClean="0">
                <a:solidFill>
                  <a:schemeClr val="tx1"/>
                </a:solidFill>
              </a:rPr>
              <a:t> organizations for Security Audit </a:t>
            </a:r>
            <a:endParaRPr lang="en-US" sz="2800" b="1" kern="1200" dirty="0">
              <a:solidFill>
                <a:schemeClr val="tx1"/>
              </a:solidFill>
            </a:endParaRPr>
          </a:p>
        </p:txBody>
      </p:sp>
      <p:sp>
        <p:nvSpPr>
          <p:cNvPr id="3" name="Content Placeholder 2"/>
          <p:cNvSpPr>
            <a:spLocks noGrp="1"/>
          </p:cNvSpPr>
          <p:nvPr>
            <p:ph idx="1"/>
          </p:nvPr>
        </p:nvSpPr>
        <p:spPr>
          <a:xfrm>
            <a:off x="160339" y="1143000"/>
            <a:ext cx="8821737" cy="4945065"/>
          </a:xfrm>
        </p:spPr>
        <p:txBody>
          <a:bodyPr/>
          <a:lstStyle/>
          <a:p>
            <a:r>
              <a:rPr lang="en-US" b="1" dirty="0" smtClean="0"/>
              <a:t>Auditing contract should have the following : </a:t>
            </a:r>
          </a:p>
          <a:p>
            <a:r>
              <a:rPr lang="en-US" b="1" dirty="0" smtClean="0"/>
              <a:t>Introduction – identifies the purpose, participants, and scope of audit</a:t>
            </a:r>
          </a:p>
          <a:p>
            <a:pPr lvl="2"/>
            <a:r>
              <a:rPr lang="en-US" dirty="0" smtClean="0"/>
              <a:t>Purpose</a:t>
            </a:r>
          </a:p>
          <a:p>
            <a:pPr lvl="2"/>
            <a:r>
              <a:rPr lang="en-US" dirty="0" smtClean="0"/>
              <a:t>Participants (</a:t>
            </a:r>
            <a:r>
              <a:rPr lang="en-US" dirty="0" err="1" smtClean="0"/>
              <a:t>auditee</a:t>
            </a:r>
            <a:r>
              <a:rPr lang="en-US" dirty="0" smtClean="0"/>
              <a:t> &amp; auditor organization and any other)</a:t>
            </a:r>
          </a:p>
          <a:p>
            <a:pPr lvl="2"/>
            <a:r>
              <a:rPr lang="en-US" dirty="0" smtClean="0"/>
              <a:t>Audit scope definition</a:t>
            </a:r>
          </a:p>
          <a:p>
            <a:r>
              <a:rPr lang="en-US" b="1" dirty="0" smtClean="0"/>
              <a:t>Audit Environment</a:t>
            </a:r>
          </a:p>
          <a:p>
            <a:pPr>
              <a:buFont typeface="Arial" pitchFamily="34" charset="0"/>
              <a:buChar char="•"/>
            </a:pPr>
            <a:r>
              <a:rPr lang="en-US" dirty="0" smtClean="0"/>
              <a:t>describes the environment in which the auditor will perform the audit including the physical location, hardware/software being used, policy and procedures the auditor will need to follow.</a:t>
            </a:r>
          </a:p>
          <a:p>
            <a:pPr lvl="2">
              <a:buFont typeface="Arial" pitchFamily="34" charset="0"/>
              <a:buChar char="•"/>
            </a:pPr>
            <a:r>
              <a:rPr lang="en-US" dirty="0" smtClean="0"/>
              <a:t>Entities and Locations</a:t>
            </a:r>
          </a:p>
          <a:p>
            <a:pPr lvl="2">
              <a:buFont typeface="Arial" pitchFamily="34" charset="0"/>
              <a:buChar char="•"/>
            </a:pPr>
            <a:r>
              <a:rPr lang="en-US" dirty="0" smtClean="0"/>
              <a:t>Facilities at each location</a:t>
            </a:r>
          </a:p>
          <a:p>
            <a:pPr lvl="2">
              <a:buFont typeface="Arial" pitchFamily="34" charset="0"/>
              <a:buChar char="•"/>
            </a:pPr>
            <a:r>
              <a:rPr lang="en-US" dirty="0" smtClean="0"/>
              <a:t>Equipment at each location</a:t>
            </a:r>
          </a:p>
          <a:p>
            <a:pPr lvl="2">
              <a:buFont typeface="Arial" pitchFamily="34" charset="0"/>
              <a:buChar char="•"/>
            </a:pPr>
            <a:r>
              <a:rPr lang="en-US" dirty="0" smtClean="0"/>
              <a:t>Policies, Procedures and Standards</a:t>
            </a:r>
          </a:p>
          <a:p>
            <a:pPr lvl="2">
              <a:buFont typeface="Arial" pitchFamily="34" charset="0"/>
              <a:buChar char="•"/>
            </a:pPr>
            <a:r>
              <a:rPr lang="en-US" dirty="0" smtClean="0"/>
              <a:t>Agreement and Licenses</a:t>
            </a:r>
          </a:p>
          <a:p>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Guidelines for </a:t>
            </a:r>
            <a:r>
              <a:rPr lang="en-US" sz="2800" b="1" kern="1200" dirty="0" err="1" smtClean="0">
                <a:solidFill>
                  <a:schemeClr val="tx1"/>
                </a:solidFill>
              </a:rPr>
              <a:t>auditee</a:t>
            </a:r>
            <a:r>
              <a:rPr lang="en-US" sz="2800" b="1" kern="1200" dirty="0" smtClean="0">
                <a:solidFill>
                  <a:schemeClr val="tx1"/>
                </a:solidFill>
              </a:rPr>
              <a:t> </a:t>
            </a:r>
            <a:r>
              <a:rPr lang="en-US" sz="2800" b="1" kern="1200" dirty="0" err="1" smtClean="0">
                <a:solidFill>
                  <a:schemeClr val="tx1"/>
                </a:solidFill>
              </a:rPr>
              <a:t>organisations</a:t>
            </a:r>
            <a:r>
              <a:rPr lang="en-US" sz="2800" b="1" kern="1200" dirty="0" smtClean="0">
                <a:solidFill>
                  <a:schemeClr val="tx1"/>
                </a:solidFill>
              </a:rPr>
              <a:t> for Security Audit </a:t>
            </a:r>
            <a:endParaRPr lang="en-US" sz="2800" b="1" kern="1200" dirty="0">
              <a:solidFill>
                <a:schemeClr val="tx1"/>
              </a:solidFill>
            </a:endParaRPr>
          </a:p>
        </p:txBody>
      </p:sp>
      <p:sp>
        <p:nvSpPr>
          <p:cNvPr id="3" name="Content Placeholder 2"/>
          <p:cNvSpPr>
            <a:spLocks noGrp="1"/>
          </p:cNvSpPr>
          <p:nvPr>
            <p:ph idx="1"/>
          </p:nvPr>
        </p:nvSpPr>
        <p:spPr/>
        <p:txBody>
          <a:bodyPr/>
          <a:lstStyle/>
          <a:p>
            <a:r>
              <a:rPr lang="en-US" b="1" dirty="0" smtClean="0"/>
              <a:t>Roles and Responsibilities : </a:t>
            </a:r>
            <a:r>
              <a:rPr lang="en-US" dirty="0" smtClean="0"/>
              <a:t>describes the roles and responsibilities of all major participants. </a:t>
            </a:r>
          </a:p>
          <a:p>
            <a:pPr>
              <a:buFont typeface="Arial" pitchFamily="34" charset="0"/>
              <a:buChar char="•"/>
            </a:pPr>
            <a:r>
              <a:rPr lang="en-US" dirty="0" smtClean="0"/>
              <a:t>In case any of the activities to be audited in the </a:t>
            </a:r>
            <a:r>
              <a:rPr lang="en-US" dirty="0" err="1" smtClean="0"/>
              <a:t>auditee</a:t>
            </a:r>
            <a:r>
              <a:rPr lang="en-US" dirty="0" smtClean="0"/>
              <a:t> </a:t>
            </a:r>
            <a:r>
              <a:rPr lang="en-US" dirty="0" err="1" smtClean="0"/>
              <a:t>organsaition</a:t>
            </a:r>
            <a:r>
              <a:rPr lang="en-US" dirty="0" smtClean="0"/>
              <a:t> is outsourced, </a:t>
            </a:r>
            <a:r>
              <a:rPr lang="en-US" dirty="0" err="1" smtClean="0"/>
              <a:t>auditee</a:t>
            </a:r>
            <a:r>
              <a:rPr lang="en-US" dirty="0" smtClean="0"/>
              <a:t> must ensure that relevant personnel from outsourced organization are available at the time audit. </a:t>
            </a:r>
          </a:p>
          <a:p>
            <a:pPr>
              <a:buFont typeface="Arial" pitchFamily="34" charset="0"/>
              <a:buChar char="•"/>
            </a:pPr>
            <a:endParaRPr lang="en-US" dirty="0" smtClean="0"/>
          </a:p>
          <a:p>
            <a:pPr>
              <a:buFont typeface="Arial" pitchFamily="34" charset="0"/>
              <a:buChar char="•"/>
            </a:pPr>
            <a:r>
              <a:rPr lang="en-US" dirty="0" smtClean="0"/>
              <a:t>The auditor’s responsibilities need to articulate not just the audit tasks, but also the documentation of their activities, reporting their actions etc</a:t>
            </a:r>
          </a:p>
          <a:p>
            <a:endParaRPr lang="en-US" dirty="0" smtClean="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err="1" smtClean="0">
                <a:solidFill>
                  <a:schemeClr val="tx1"/>
                </a:solidFill>
              </a:rPr>
              <a:t>Auditee</a:t>
            </a:r>
            <a:r>
              <a:rPr lang="en-US" sz="2800" b="1" kern="1200" dirty="0" smtClean="0">
                <a:solidFill>
                  <a:schemeClr val="tx1"/>
                </a:solidFill>
              </a:rPr>
              <a:t> roles and responsibilities for Security Audit </a:t>
            </a:r>
            <a:endParaRPr lang="en-US" sz="2800" b="1" kern="1200" dirty="0">
              <a:solidFill>
                <a:schemeClr val="tx1"/>
              </a:solidFill>
            </a:endParaRPr>
          </a:p>
        </p:txBody>
      </p:sp>
      <p:sp>
        <p:nvSpPr>
          <p:cNvPr id="3" name="Content Placeholder 2"/>
          <p:cNvSpPr>
            <a:spLocks noGrp="1"/>
          </p:cNvSpPr>
          <p:nvPr>
            <p:ph idx="1"/>
          </p:nvPr>
        </p:nvSpPr>
        <p:spPr/>
        <p:txBody>
          <a:bodyPr/>
          <a:lstStyle/>
          <a:p>
            <a:pPr marL="458787" lvl="1" indent="-457200">
              <a:spcBef>
                <a:spcPts val="600"/>
              </a:spcBef>
              <a:spcAft>
                <a:spcPts val="600"/>
              </a:spcAft>
            </a:pPr>
            <a:r>
              <a:rPr lang="en-US" sz="1800" dirty="0" err="1" smtClean="0"/>
              <a:t>Auditee</a:t>
            </a:r>
            <a:r>
              <a:rPr lang="en-US" sz="1800" dirty="0" smtClean="0"/>
              <a:t> refrains from carrying out any unusual or major network changes during auditing/testing.</a:t>
            </a:r>
          </a:p>
          <a:p>
            <a:pPr marL="458787" lvl="1" indent="-457200">
              <a:spcBef>
                <a:spcPts val="600"/>
              </a:spcBef>
              <a:spcAft>
                <a:spcPts val="600"/>
              </a:spcAft>
            </a:pPr>
            <a:r>
              <a:rPr lang="en-US" sz="1800" dirty="0" smtClean="0"/>
              <a:t>To prevent temporary raises in security only for the duration of the test, the </a:t>
            </a:r>
            <a:r>
              <a:rPr lang="en-US" sz="1800" dirty="0" err="1" smtClean="0"/>
              <a:t>auditee</a:t>
            </a:r>
            <a:r>
              <a:rPr lang="en-US" sz="1800" dirty="0" smtClean="0"/>
              <a:t> notifies only key people about the auditing/testing. It is the </a:t>
            </a:r>
            <a:r>
              <a:rPr lang="en-US" sz="1800" dirty="0" err="1" smtClean="0"/>
              <a:t>auditee’s</a:t>
            </a:r>
            <a:r>
              <a:rPr lang="en-US" sz="1800" dirty="0" smtClean="0"/>
              <a:t> judgment, which discerns who the key people are, however it is assumed that they will be people at policy making level, managers of security processes, incident response, and security operations.</a:t>
            </a:r>
          </a:p>
          <a:p>
            <a:pPr marL="458787" lvl="1" indent="-457200">
              <a:spcBef>
                <a:spcPts val="600"/>
              </a:spcBef>
              <a:spcAft>
                <a:spcPts val="600"/>
              </a:spcAft>
            </a:pPr>
            <a:r>
              <a:rPr lang="en-US" sz="1800" dirty="0" smtClean="0"/>
              <a:t>If necessary for privileged testing, the </a:t>
            </a:r>
            <a:r>
              <a:rPr lang="en-US" sz="1800" dirty="0" err="1" smtClean="0"/>
              <a:t>auditee</a:t>
            </a:r>
            <a:r>
              <a:rPr lang="en-US" sz="1800" dirty="0" smtClean="0"/>
              <a:t> provides for necessary access tokens whether they be logins and passwords, certificates, secure ID numbers, etc. and they are typical to the users of the privileges being tested.</a:t>
            </a: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List of typical reviews and tests</a:t>
            </a:r>
            <a:endParaRPr lang="en-US" sz="2800" b="1" kern="1200" dirty="0">
              <a:solidFill>
                <a:schemeClr val="tx1"/>
              </a:solidFill>
            </a:endParaRPr>
          </a:p>
        </p:txBody>
      </p:sp>
      <p:sp>
        <p:nvSpPr>
          <p:cNvPr id="3" name="Content Placeholder 2"/>
          <p:cNvSpPr>
            <a:spLocks noGrp="1"/>
          </p:cNvSpPr>
          <p:nvPr>
            <p:ph idx="1"/>
          </p:nvPr>
        </p:nvSpPr>
        <p:spPr>
          <a:xfrm>
            <a:off x="160339" y="1752602"/>
            <a:ext cx="8821737" cy="4724398"/>
          </a:xfrm>
        </p:spPr>
        <p:txBody>
          <a:bodyPr/>
          <a:lstStyle/>
          <a:p>
            <a:pPr>
              <a:buFont typeface="Arial" pitchFamily="34" charset="0"/>
              <a:buChar char="•"/>
            </a:pPr>
            <a:r>
              <a:rPr lang="en-US" b="1" dirty="0" smtClean="0"/>
              <a:t>Review of security policies and procedures</a:t>
            </a:r>
          </a:p>
          <a:p>
            <a:pPr lvl="2"/>
            <a:r>
              <a:rPr lang="en-US" dirty="0" smtClean="0"/>
              <a:t>Review of organization IT security policy and management system</a:t>
            </a:r>
          </a:p>
          <a:p>
            <a:pPr lvl="2"/>
            <a:r>
              <a:rPr lang="en-US" dirty="0" smtClean="0"/>
              <a:t>Review of security procedures including</a:t>
            </a:r>
          </a:p>
          <a:p>
            <a:pPr lvl="2"/>
            <a:r>
              <a:rPr lang="en-US" dirty="0" smtClean="0"/>
              <a:t>Incident response</a:t>
            </a:r>
          </a:p>
          <a:p>
            <a:pPr lvl="2"/>
            <a:r>
              <a:rPr lang="en-US" dirty="0" smtClean="0"/>
              <a:t>Business continuity planning and disaster</a:t>
            </a:r>
          </a:p>
          <a:p>
            <a:pPr lvl="1"/>
            <a:r>
              <a:rPr lang="en-US" b="1" dirty="0" smtClean="0"/>
              <a:t>Information Security Testing</a:t>
            </a:r>
          </a:p>
          <a:p>
            <a:pPr lvl="2"/>
            <a:r>
              <a:rPr lang="en-US" dirty="0" smtClean="0"/>
              <a:t>Information Integrity Review</a:t>
            </a:r>
          </a:p>
          <a:p>
            <a:pPr lvl="2"/>
            <a:r>
              <a:rPr lang="en-US" dirty="0" smtClean="0"/>
              <a:t>Intelligence Survey</a:t>
            </a:r>
          </a:p>
          <a:p>
            <a:pPr lvl="2"/>
            <a:r>
              <a:rPr lang="en-US" dirty="0" smtClean="0"/>
              <a:t>Human Resources Review</a:t>
            </a:r>
          </a:p>
          <a:p>
            <a:pPr lvl="2"/>
            <a:r>
              <a:rPr lang="en-US" dirty="0" smtClean="0"/>
              <a:t>Competitive Intelligence Scouting</a:t>
            </a:r>
          </a:p>
          <a:p>
            <a:pPr lvl="2"/>
            <a:r>
              <a:rPr lang="en-US" dirty="0" smtClean="0"/>
              <a:t>Privacy Controls Review</a:t>
            </a:r>
          </a:p>
          <a:p>
            <a:pPr lvl="2"/>
            <a:r>
              <a:rPr lang="en-US" dirty="0" smtClean="0"/>
              <a:t>Information Controls Review</a:t>
            </a:r>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List of typical reviews and test</a:t>
            </a:r>
            <a:br>
              <a:rPr lang="en-US" sz="2800" b="1" kern="1200" dirty="0" smtClean="0">
                <a:solidFill>
                  <a:schemeClr val="tx1"/>
                </a:solidFill>
              </a:rPr>
            </a:br>
            <a:r>
              <a:rPr lang="en-US" sz="1600" b="1" dirty="0" smtClean="0"/>
              <a:t>Internet Technology Security </a:t>
            </a:r>
            <a:r>
              <a:rPr lang="en-US" sz="1600" b="1" dirty="0" smtClean="0"/>
              <a:t>Testing</a:t>
            </a:r>
            <a:endParaRPr lang="en-US" sz="2800" b="1" kern="1200" dirty="0">
              <a:solidFill>
                <a:schemeClr val="tx1"/>
              </a:solidFill>
            </a:endParaRPr>
          </a:p>
        </p:txBody>
      </p:sp>
      <p:sp>
        <p:nvSpPr>
          <p:cNvPr id="3" name="Content Placeholder 2"/>
          <p:cNvSpPr>
            <a:spLocks noGrp="1"/>
          </p:cNvSpPr>
          <p:nvPr>
            <p:ph idx="1"/>
          </p:nvPr>
        </p:nvSpPr>
        <p:spPr/>
        <p:txBody>
          <a:bodyPr numCol="2"/>
          <a:lstStyle/>
          <a:p>
            <a:r>
              <a:rPr lang="en-US" sz="1800" dirty="0" smtClean="0"/>
              <a:t>1</a:t>
            </a:r>
            <a:r>
              <a:rPr lang="en-US" sz="1800" dirty="0" smtClean="0"/>
              <a:t>. Logistics and Controls</a:t>
            </a:r>
          </a:p>
          <a:p>
            <a:r>
              <a:rPr lang="en-US" sz="1800" dirty="0" smtClean="0"/>
              <a:t>2. Posture Review</a:t>
            </a:r>
          </a:p>
          <a:p>
            <a:r>
              <a:rPr lang="en-US" sz="1800" dirty="0" smtClean="0"/>
              <a:t>3. Intrusion Detection Review</a:t>
            </a:r>
          </a:p>
          <a:p>
            <a:r>
              <a:rPr lang="en-US" sz="1800" dirty="0" smtClean="0"/>
              <a:t>4. Network Surveying</a:t>
            </a:r>
          </a:p>
          <a:p>
            <a:r>
              <a:rPr lang="en-US" sz="1800" dirty="0" smtClean="0"/>
              <a:t>5. System Services Identification</a:t>
            </a:r>
          </a:p>
          <a:p>
            <a:r>
              <a:rPr lang="en-US" sz="1800" dirty="0" smtClean="0"/>
              <a:t>6. Competitive Intelligence Scouting</a:t>
            </a:r>
          </a:p>
          <a:p>
            <a:r>
              <a:rPr lang="en-US" sz="1800" dirty="0" smtClean="0"/>
              <a:t>7. Privacy Review</a:t>
            </a:r>
          </a:p>
          <a:p>
            <a:r>
              <a:rPr lang="en-US" sz="1800" dirty="0" smtClean="0"/>
              <a:t>8. Document Grinding</a:t>
            </a:r>
          </a:p>
          <a:p>
            <a:r>
              <a:rPr lang="en-US" sz="1800" dirty="0" smtClean="0"/>
              <a:t>9. Internet Application Testing</a:t>
            </a:r>
          </a:p>
          <a:p>
            <a:r>
              <a:rPr lang="en-US" sz="1800" dirty="0" smtClean="0"/>
              <a:t>10. Exploit Research and Verification</a:t>
            </a:r>
          </a:p>
          <a:p>
            <a:r>
              <a:rPr lang="en-US" sz="1800" dirty="0" smtClean="0"/>
              <a:t>11. Routing</a:t>
            </a:r>
          </a:p>
          <a:p>
            <a:r>
              <a:rPr lang="en-US" sz="1800" dirty="0" smtClean="0"/>
              <a:t>12. Trusted Systems Testing</a:t>
            </a:r>
          </a:p>
          <a:p>
            <a:r>
              <a:rPr lang="en-US" sz="1800" dirty="0" smtClean="0"/>
              <a:t>13. Access Control Testing</a:t>
            </a:r>
          </a:p>
          <a:p>
            <a:r>
              <a:rPr lang="en-US" sz="1800" dirty="0" smtClean="0"/>
              <a:t>14. Password Cracking</a:t>
            </a:r>
          </a:p>
          <a:p>
            <a:r>
              <a:rPr lang="en-US" sz="1800" dirty="0" smtClean="0"/>
              <a:t>15. Containment Measures Testing</a:t>
            </a:r>
          </a:p>
          <a:p>
            <a:r>
              <a:rPr lang="en-US" sz="1800" dirty="0" smtClean="0"/>
              <a:t>16. Survivability Review</a:t>
            </a:r>
          </a:p>
          <a:p>
            <a:r>
              <a:rPr lang="en-US" sz="1800" dirty="0" smtClean="0"/>
              <a:t>17. Denial of Service Testing</a:t>
            </a:r>
          </a:p>
          <a:p>
            <a:r>
              <a:rPr lang="en-US" sz="1800" dirty="0" smtClean="0"/>
              <a:t>18. Security Policy Review</a:t>
            </a:r>
          </a:p>
          <a:p>
            <a:r>
              <a:rPr lang="en-US" sz="1800" dirty="0" smtClean="0"/>
              <a:t>19. Alert and Log Review</a:t>
            </a: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85738" y="463550"/>
            <a:ext cx="8805862" cy="755650"/>
          </a:xfrm>
        </p:spPr>
        <p:txBody>
          <a:bodyPr/>
          <a:lstStyle/>
          <a:p>
            <a:pPr eaLnBrk="1" hangingPunct="1"/>
            <a:r>
              <a:rPr lang="en-GB" sz="2800" b="1" kern="1200" dirty="0" smtClean="0">
                <a:solidFill>
                  <a:schemeClr val="tx1"/>
                </a:solidFill>
              </a:rPr>
              <a:t>Security Audit…</a:t>
            </a:r>
          </a:p>
        </p:txBody>
      </p:sp>
      <p:sp>
        <p:nvSpPr>
          <p:cNvPr id="38915" name="Rectangle 4"/>
          <p:cNvSpPr>
            <a:spLocks noChangeArrowheads="1"/>
          </p:cNvSpPr>
          <p:nvPr/>
        </p:nvSpPr>
        <p:spPr bwMode="auto">
          <a:xfrm>
            <a:off x="228600" y="1447800"/>
            <a:ext cx="4038600" cy="1731963"/>
          </a:xfrm>
          <a:prstGeom prst="rect">
            <a:avLst/>
          </a:prstGeom>
          <a:solidFill>
            <a:schemeClr val="bg1">
              <a:lumMod val="95000"/>
            </a:schemeClr>
          </a:solidFill>
          <a:ln w="9525">
            <a:solidFill>
              <a:schemeClr val="bg1">
                <a:lumMod val="95000"/>
              </a:schemeClr>
            </a:solidFill>
            <a:miter lim="800000"/>
            <a:headEnd/>
            <a:tailEnd/>
          </a:ln>
          <a:effectLst>
            <a:outerShdw blurRad="63500" sx="102000" sy="102000" algn="ctr" rotWithShape="0">
              <a:prstClr val="black">
                <a:alpha val="40000"/>
              </a:prstClr>
            </a:outerShdw>
          </a:effectLst>
        </p:spPr>
        <p:txBody>
          <a:bodyPr anchor="ctr"/>
          <a:lstStyle/>
          <a:p>
            <a:pPr eaLnBrk="1" hangingPunct="1">
              <a:spcBef>
                <a:spcPct val="20000"/>
              </a:spcBef>
            </a:pPr>
            <a:r>
              <a:rPr lang="en-GB" sz="1600" b="1" dirty="0">
                <a:latin typeface="ZapfHumnst BT" pitchFamily="34" charset="0"/>
              </a:rPr>
              <a:t>Business use of IT is involving more</a:t>
            </a:r>
          </a:p>
          <a:p>
            <a:pPr marL="223838" indent="-223838" eaLnBrk="1" hangingPunct="1">
              <a:spcBef>
                <a:spcPct val="20000"/>
              </a:spcBef>
              <a:buFontTx/>
              <a:buChar char="•"/>
            </a:pPr>
            <a:r>
              <a:rPr lang="en-GB" sz="1600" dirty="0" smtClean="0">
                <a:latin typeface="ZapfHumnst BT" pitchFamily="34" charset="0"/>
              </a:rPr>
              <a:t>complex </a:t>
            </a:r>
            <a:r>
              <a:rPr lang="en-GB" sz="1600" dirty="0">
                <a:latin typeface="ZapfHumnst BT" pitchFamily="34" charset="0"/>
              </a:rPr>
              <a:t>systems</a:t>
            </a:r>
          </a:p>
          <a:p>
            <a:pPr marL="223838" indent="-223838" eaLnBrk="1" hangingPunct="1">
              <a:spcBef>
                <a:spcPct val="20000"/>
              </a:spcBef>
              <a:buFontTx/>
              <a:buChar char="•"/>
            </a:pPr>
            <a:r>
              <a:rPr lang="en-GB" sz="1600" dirty="0" smtClean="0">
                <a:latin typeface="ZapfHumnst BT" pitchFamily="34" charset="0"/>
              </a:rPr>
              <a:t>Networking</a:t>
            </a:r>
            <a:endParaRPr lang="en-GB" sz="1600" dirty="0">
              <a:latin typeface="ZapfHumnst BT" pitchFamily="34" charset="0"/>
            </a:endParaRPr>
          </a:p>
          <a:p>
            <a:pPr marL="223838" indent="-223838" eaLnBrk="1" hangingPunct="1">
              <a:spcBef>
                <a:spcPct val="20000"/>
              </a:spcBef>
              <a:buFontTx/>
              <a:buChar char="•"/>
            </a:pPr>
            <a:r>
              <a:rPr lang="en-GB" sz="1600" dirty="0" smtClean="0">
                <a:latin typeface="ZapfHumnst BT" pitchFamily="34" charset="0"/>
              </a:rPr>
              <a:t>Internet </a:t>
            </a:r>
            <a:r>
              <a:rPr lang="en-GB" sz="1600" dirty="0">
                <a:latin typeface="ZapfHumnst BT" pitchFamily="34" charset="0"/>
              </a:rPr>
              <a:t>connectivity</a:t>
            </a:r>
          </a:p>
          <a:p>
            <a:pPr marL="223838" indent="-223838" eaLnBrk="1" hangingPunct="1">
              <a:spcBef>
                <a:spcPct val="20000"/>
              </a:spcBef>
              <a:buFontTx/>
              <a:buChar char="•"/>
            </a:pPr>
            <a:r>
              <a:rPr lang="en-GB" sz="1600" dirty="0" smtClean="0">
                <a:latin typeface="ZapfHumnst BT" pitchFamily="34" charset="0"/>
              </a:rPr>
              <a:t>rapidly </a:t>
            </a:r>
            <a:r>
              <a:rPr lang="en-GB" sz="1600" dirty="0">
                <a:latin typeface="ZapfHumnst BT" pitchFamily="34" charset="0"/>
              </a:rPr>
              <a:t>changing </a:t>
            </a:r>
            <a:r>
              <a:rPr lang="en-GB" sz="1600" dirty="0" smtClean="0">
                <a:latin typeface="ZapfHumnst BT" pitchFamily="34" charset="0"/>
              </a:rPr>
              <a:t>technology…..</a:t>
            </a:r>
            <a:endParaRPr lang="en-GB" sz="1600" dirty="0">
              <a:latin typeface="ZapfHumnst BT" pitchFamily="34" charset="0"/>
            </a:endParaRPr>
          </a:p>
        </p:txBody>
      </p:sp>
      <p:sp>
        <p:nvSpPr>
          <p:cNvPr id="38916" name="AutoShape 5"/>
          <p:cNvSpPr>
            <a:spLocks noChangeArrowheads="1"/>
          </p:cNvSpPr>
          <p:nvPr/>
        </p:nvSpPr>
        <p:spPr bwMode="auto">
          <a:xfrm>
            <a:off x="4286248" y="2214555"/>
            <a:ext cx="1143008" cy="376246"/>
          </a:xfrm>
          <a:prstGeom prst="rightArrow">
            <a:avLst>
              <a:gd name="adj1" fmla="val 50000"/>
              <a:gd name="adj2" fmla="val 63436"/>
            </a:avLst>
          </a:prstGeom>
          <a:solidFill>
            <a:srgbClr val="284677"/>
          </a:solidFill>
          <a:ln w="9525">
            <a:solidFill>
              <a:schemeClr val="tx1"/>
            </a:solidFill>
            <a:miter lim="800000"/>
            <a:headEnd/>
            <a:tailEnd/>
          </a:ln>
          <a:effectLst>
            <a:outerShdw blurRad="63500" sx="102000" sy="102000" algn="ctr" rotWithShape="0">
              <a:prstClr val="black">
                <a:alpha val="40000"/>
              </a:prstClr>
            </a:outerShdw>
          </a:effectLst>
        </p:spPr>
        <p:txBody>
          <a:bodyPr wrap="none" anchor="ctr"/>
          <a:lstStyle/>
          <a:p>
            <a:pPr algn="ctr"/>
            <a:endParaRPr lang="en-US"/>
          </a:p>
        </p:txBody>
      </p:sp>
      <p:sp>
        <p:nvSpPr>
          <p:cNvPr id="38917" name="Text Box 6"/>
          <p:cNvSpPr txBox="1">
            <a:spLocks noChangeArrowheads="1"/>
          </p:cNvSpPr>
          <p:nvPr/>
        </p:nvSpPr>
        <p:spPr bwMode="auto">
          <a:xfrm>
            <a:off x="4343400" y="1925637"/>
            <a:ext cx="1296988" cy="336550"/>
          </a:xfrm>
          <a:prstGeom prst="rect">
            <a:avLst/>
          </a:prstGeom>
          <a:noFill/>
          <a:ln w="9525">
            <a:noFill/>
            <a:miter lim="800000"/>
            <a:headEnd/>
            <a:tailEnd/>
          </a:ln>
        </p:spPr>
        <p:txBody>
          <a:bodyPr>
            <a:spAutoFit/>
          </a:bodyPr>
          <a:lstStyle/>
          <a:p>
            <a:pPr eaLnBrk="1" hangingPunct="1">
              <a:spcBef>
                <a:spcPct val="50000"/>
              </a:spcBef>
            </a:pPr>
            <a:r>
              <a:rPr lang="en-GB" sz="1600" b="1" dirty="0">
                <a:latin typeface="ZapfHumnst BT" pitchFamily="34" charset="0"/>
              </a:rPr>
              <a:t>Leads to</a:t>
            </a:r>
          </a:p>
        </p:txBody>
      </p:sp>
      <p:sp>
        <p:nvSpPr>
          <p:cNvPr id="38918" name="Rectangle 7"/>
          <p:cNvSpPr>
            <a:spLocks noChangeArrowheads="1"/>
          </p:cNvSpPr>
          <p:nvPr/>
        </p:nvSpPr>
        <p:spPr bwMode="auto">
          <a:xfrm>
            <a:off x="5486400" y="1447800"/>
            <a:ext cx="3352800" cy="1766886"/>
          </a:xfrm>
          <a:prstGeom prst="rect">
            <a:avLst/>
          </a:prstGeom>
          <a:solidFill>
            <a:schemeClr val="bg1">
              <a:lumMod val="95000"/>
            </a:schemeClr>
          </a:solidFill>
          <a:ln w="9525">
            <a:solidFill>
              <a:schemeClr val="bg1">
                <a:lumMod val="95000"/>
              </a:schemeClr>
            </a:solidFill>
            <a:miter lim="800000"/>
            <a:headEnd/>
            <a:tailEnd/>
          </a:ln>
          <a:effectLst>
            <a:outerShdw blurRad="63500" sx="102000" sy="102000" algn="ctr" rotWithShape="0">
              <a:prstClr val="black">
                <a:alpha val="40000"/>
              </a:prstClr>
            </a:outerShdw>
          </a:effectLst>
        </p:spPr>
        <p:txBody>
          <a:bodyPr anchor="ctr"/>
          <a:lstStyle/>
          <a:p>
            <a:pPr eaLnBrk="1" hangingPunct="1">
              <a:spcBef>
                <a:spcPct val="20000"/>
              </a:spcBef>
            </a:pPr>
            <a:r>
              <a:rPr lang="en-GB" sz="1600" b="1" dirty="0">
                <a:latin typeface="ZapfHumnst BT" pitchFamily="34" charset="0"/>
              </a:rPr>
              <a:t>Ever increasing number of:</a:t>
            </a:r>
          </a:p>
          <a:p>
            <a:pPr marL="223838" indent="-223838" eaLnBrk="1" hangingPunct="1">
              <a:spcBef>
                <a:spcPct val="20000"/>
              </a:spcBef>
              <a:buFontTx/>
              <a:buChar char="•"/>
            </a:pPr>
            <a:r>
              <a:rPr lang="en-GB" sz="1600" dirty="0" smtClean="0">
                <a:latin typeface="ZapfHumnst BT" pitchFamily="34" charset="0"/>
              </a:rPr>
              <a:t> gaps in the information security measures</a:t>
            </a:r>
          </a:p>
          <a:p>
            <a:pPr marL="223838" indent="-223838" eaLnBrk="1" hangingPunct="1">
              <a:spcBef>
                <a:spcPct val="20000"/>
              </a:spcBef>
              <a:buFontTx/>
              <a:buChar char="•"/>
            </a:pPr>
            <a:r>
              <a:rPr lang="en-GB" sz="1600" dirty="0" smtClean="0">
                <a:latin typeface="ZapfHumnst BT" pitchFamily="34" charset="0"/>
              </a:rPr>
              <a:t> </a:t>
            </a:r>
            <a:r>
              <a:rPr lang="en-GB" sz="1600" dirty="0">
                <a:latin typeface="ZapfHumnst BT" pitchFamily="34" charset="0"/>
              </a:rPr>
              <a:t>network &amp; systems vulnerabilities</a:t>
            </a:r>
          </a:p>
          <a:p>
            <a:pPr marL="223838" indent="-223838" eaLnBrk="1" hangingPunct="1">
              <a:spcBef>
                <a:spcPct val="20000"/>
              </a:spcBef>
              <a:buFontTx/>
              <a:buChar char="•"/>
            </a:pPr>
            <a:r>
              <a:rPr lang="en-GB" sz="1600" dirty="0" smtClean="0">
                <a:latin typeface="ZapfHumnst BT" pitchFamily="34" charset="0"/>
              </a:rPr>
              <a:t>hacking incidents…</a:t>
            </a:r>
            <a:endParaRPr lang="en-GB" sz="1600" dirty="0">
              <a:latin typeface="ZapfHumnst BT" pitchFamily="34" charset="0"/>
            </a:endParaRPr>
          </a:p>
        </p:txBody>
      </p:sp>
      <p:sp>
        <p:nvSpPr>
          <p:cNvPr id="38919" name="AutoShape 8"/>
          <p:cNvSpPr>
            <a:spLocks noChangeArrowheads="1"/>
          </p:cNvSpPr>
          <p:nvPr/>
        </p:nvSpPr>
        <p:spPr bwMode="auto">
          <a:xfrm>
            <a:off x="6969125" y="3214686"/>
            <a:ext cx="485775" cy="1214446"/>
          </a:xfrm>
          <a:prstGeom prst="downArrow">
            <a:avLst>
              <a:gd name="adj1" fmla="val 50000"/>
              <a:gd name="adj2" fmla="val 58824"/>
            </a:avLst>
          </a:prstGeom>
          <a:solidFill>
            <a:srgbClr val="284677"/>
          </a:solidFill>
          <a:ln w="9525">
            <a:solidFill>
              <a:schemeClr val="tx1"/>
            </a:solidFill>
            <a:miter lim="800000"/>
            <a:headEnd/>
            <a:tailEnd/>
          </a:ln>
          <a:effectLst>
            <a:outerShdw blurRad="63500" sx="102000" sy="102000" algn="ctr" rotWithShape="0">
              <a:prstClr val="black">
                <a:alpha val="40000"/>
              </a:prstClr>
            </a:outerShdw>
          </a:effectLst>
        </p:spPr>
        <p:txBody>
          <a:bodyPr wrap="none" anchor="ctr"/>
          <a:lstStyle/>
          <a:p>
            <a:pPr algn="ctr"/>
            <a:endParaRPr lang="en-US"/>
          </a:p>
        </p:txBody>
      </p:sp>
      <p:sp>
        <p:nvSpPr>
          <p:cNvPr id="38920" name="Text Box 9"/>
          <p:cNvSpPr txBox="1">
            <a:spLocks noChangeArrowheads="1"/>
          </p:cNvSpPr>
          <p:nvPr/>
        </p:nvSpPr>
        <p:spPr bwMode="auto">
          <a:xfrm>
            <a:off x="4876801" y="3505200"/>
            <a:ext cx="2133600" cy="584775"/>
          </a:xfrm>
          <a:prstGeom prst="rect">
            <a:avLst/>
          </a:prstGeom>
          <a:noFill/>
          <a:ln w="9525">
            <a:noFill/>
            <a:miter lim="800000"/>
            <a:headEnd/>
            <a:tailEnd/>
          </a:ln>
        </p:spPr>
        <p:txBody>
          <a:bodyPr wrap="square">
            <a:spAutoFit/>
          </a:bodyPr>
          <a:lstStyle/>
          <a:p>
            <a:pPr eaLnBrk="1" hangingPunct="1">
              <a:spcBef>
                <a:spcPct val="20000"/>
              </a:spcBef>
            </a:pPr>
            <a:r>
              <a:rPr lang="en-GB" sz="1600" b="1" dirty="0" smtClean="0">
                <a:latin typeface="ZapfHumnst BT" pitchFamily="34" charset="0"/>
              </a:rPr>
              <a:t>Can be identified and addressed </a:t>
            </a:r>
            <a:r>
              <a:rPr lang="en-GB" sz="1600" b="1" dirty="0">
                <a:latin typeface="ZapfHumnst BT" pitchFamily="34" charset="0"/>
              </a:rPr>
              <a:t>by</a:t>
            </a:r>
          </a:p>
        </p:txBody>
      </p:sp>
      <p:sp>
        <p:nvSpPr>
          <p:cNvPr id="38921" name="Rectangle 10"/>
          <p:cNvSpPr>
            <a:spLocks noChangeArrowheads="1"/>
          </p:cNvSpPr>
          <p:nvPr/>
        </p:nvSpPr>
        <p:spPr bwMode="auto">
          <a:xfrm>
            <a:off x="4191000" y="4495800"/>
            <a:ext cx="4625975" cy="1655763"/>
          </a:xfrm>
          <a:prstGeom prst="rect">
            <a:avLst/>
          </a:prstGeom>
          <a:solidFill>
            <a:schemeClr val="bg1">
              <a:lumMod val="95000"/>
            </a:schemeClr>
          </a:solidFill>
          <a:ln w="9525">
            <a:solidFill>
              <a:schemeClr val="bg1">
                <a:lumMod val="95000"/>
              </a:schemeClr>
            </a:solidFill>
            <a:miter lim="800000"/>
            <a:headEnd/>
            <a:tailEnd/>
          </a:ln>
          <a:effectLst>
            <a:outerShdw blurRad="63500" sx="102000" sy="102000" algn="ctr" rotWithShape="0">
              <a:prstClr val="black">
                <a:alpha val="40000"/>
              </a:prstClr>
            </a:outerShdw>
          </a:effectLst>
        </p:spPr>
        <p:txBody>
          <a:bodyPr anchor="ctr"/>
          <a:lstStyle/>
          <a:p>
            <a:pPr eaLnBrk="1" hangingPunct="1">
              <a:spcBef>
                <a:spcPct val="20000"/>
              </a:spcBef>
            </a:pPr>
            <a:r>
              <a:rPr lang="en-GB" sz="1600" b="1" dirty="0" smtClean="0">
                <a:latin typeface="ZapfHumnst BT" pitchFamily="34" charset="0"/>
              </a:rPr>
              <a:t>Testing/auditing </a:t>
            </a:r>
            <a:r>
              <a:rPr lang="en-GB" sz="1600" b="1" dirty="0">
                <a:latin typeface="ZapfHumnst BT" pitchFamily="34" charset="0"/>
              </a:rPr>
              <a:t>security:</a:t>
            </a:r>
            <a:endParaRPr lang="en-GB" sz="1600" dirty="0">
              <a:latin typeface="ZapfHumnst BT" pitchFamily="34" charset="0"/>
            </a:endParaRPr>
          </a:p>
          <a:p>
            <a:pPr marL="223838" indent="-223838" eaLnBrk="1" hangingPunct="1">
              <a:spcBef>
                <a:spcPct val="20000"/>
              </a:spcBef>
              <a:buFontTx/>
              <a:buChar char="•"/>
            </a:pPr>
            <a:r>
              <a:rPr lang="en-GB" sz="1600" dirty="0">
                <a:latin typeface="ZapfHumnst BT" pitchFamily="34" charset="0"/>
              </a:rPr>
              <a:t> periodically</a:t>
            </a:r>
          </a:p>
          <a:p>
            <a:pPr marL="223838" indent="-223838">
              <a:spcBef>
                <a:spcPct val="20000"/>
              </a:spcBef>
              <a:buFontTx/>
              <a:buChar char="•"/>
            </a:pPr>
            <a:r>
              <a:rPr lang="en-GB" sz="1600" dirty="0">
                <a:latin typeface="ZapfHumnst BT" pitchFamily="34" charset="0"/>
              </a:rPr>
              <a:t> by </a:t>
            </a:r>
            <a:r>
              <a:rPr lang="en-GB" sz="1600" dirty="0" smtClean="0">
                <a:latin typeface="ZapfHumnst BT" pitchFamily="34" charset="0"/>
              </a:rPr>
              <a:t>validation of information security risks, mitigation measures, controls, polices and procedures in the organization</a:t>
            </a:r>
            <a:endParaRPr lang="en-GB" sz="1600" dirty="0">
              <a:latin typeface="ZapfHumnst BT" pitchFamily="34" charset="0"/>
            </a:endParaRPr>
          </a:p>
          <a:p>
            <a:pPr marL="223838" indent="-223838" eaLnBrk="1" hangingPunct="1">
              <a:spcBef>
                <a:spcPct val="20000"/>
              </a:spcBef>
              <a:buFontTx/>
              <a:buChar char="•"/>
            </a:pPr>
            <a:r>
              <a:rPr lang="en-GB" sz="1600" dirty="0" smtClean="0">
                <a:latin typeface="ZapfHumnst BT" pitchFamily="34" charset="0"/>
              </a:rPr>
              <a:t>Comparison with the industry best practices…</a:t>
            </a:r>
            <a:endParaRPr lang="en-GB" sz="1600" dirty="0">
              <a:latin typeface="ZapfHumnst BT"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a:solidFill>
                  <a:schemeClr val="tx1"/>
                </a:solidFill>
              </a:rPr>
              <a:t>Role of Auditors</a:t>
            </a:r>
          </a:p>
        </p:txBody>
      </p:sp>
      <p:sp>
        <p:nvSpPr>
          <p:cNvPr id="185347" name="Rectangle 3"/>
          <p:cNvSpPr>
            <a:spLocks noGrp="1" noChangeArrowheads="1"/>
          </p:cNvSpPr>
          <p:nvPr>
            <p:ph idx="1"/>
          </p:nvPr>
        </p:nvSpPr>
        <p:spPr>
          <a:xfrm>
            <a:off x="250662" y="1368425"/>
            <a:ext cx="8359938" cy="4986338"/>
          </a:xfrm>
          <a:noFill/>
          <a:ln/>
        </p:spPr>
        <p:txBody>
          <a:bodyPr anchorCtr="1"/>
          <a:lstStyle/>
          <a:p>
            <a:pPr>
              <a:lnSpc>
                <a:spcPct val="75000"/>
              </a:lnSpc>
              <a:spcAft>
                <a:spcPts val="600"/>
              </a:spcAft>
            </a:pPr>
            <a:r>
              <a:rPr lang="en-GB" dirty="0">
                <a:solidFill>
                  <a:schemeClr val="tx1"/>
                </a:solidFill>
              </a:rPr>
              <a:t>To determine whether</a:t>
            </a:r>
          </a:p>
          <a:p>
            <a:pPr lvl="2">
              <a:lnSpc>
                <a:spcPct val="75000"/>
              </a:lnSpc>
              <a:spcAft>
                <a:spcPts val="600"/>
              </a:spcAft>
            </a:pPr>
            <a:r>
              <a:rPr lang="en-GB" sz="2000" dirty="0">
                <a:solidFill>
                  <a:schemeClr val="tx1"/>
                </a:solidFill>
              </a:rPr>
              <a:t>Appropriate controls supporting integrity of business processes have been incorporated </a:t>
            </a:r>
          </a:p>
          <a:p>
            <a:pPr lvl="2">
              <a:lnSpc>
                <a:spcPct val="75000"/>
              </a:lnSpc>
              <a:spcAft>
                <a:spcPts val="600"/>
              </a:spcAft>
            </a:pPr>
            <a:r>
              <a:rPr lang="en-GB" sz="2000" dirty="0">
                <a:solidFill>
                  <a:schemeClr val="tx1"/>
                </a:solidFill>
              </a:rPr>
              <a:t>Appropriate security controls have been designed to minimise the risks of unauthorised access</a:t>
            </a:r>
          </a:p>
          <a:p>
            <a:pPr lvl="2">
              <a:lnSpc>
                <a:spcPct val="75000"/>
              </a:lnSpc>
              <a:spcAft>
                <a:spcPts val="600"/>
              </a:spcAft>
            </a:pPr>
            <a:r>
              <a:rPr lang="en-GB" sz="2000" dirty="0">
                <a:solidFill>
                  <a:schemeClr val="tx1"/>
                </a:solidFill>
              </a:rPr>
              <a:t>Appropriate controls exist surrounding the multi-platform Client server environment</a:t>
            </a:r>
          </a:p>
          <a:p>
            <a:pPr lvl="1">
              <a:lnSpc>
                <a:spcPct val="75000"/>
              </a:lnSpc>
              <a:spcAft>
                <a:spcPts val="600"/>
              </a:spcAft>
            </a:pPr>
            <a:endParaRPr lang="en-GB" dirty="0">
              <a:solidFill>
                <a:schemeClr val="tx1"/>
              </a:solidFill>
            </a:endParaRPr>
          </a:p>
          <a:p>
            <a:pPr>
              <a:lnSpc>
                <a:spcPct val="75000"/>
              </a:lnSpc>
              <a:spcAft>
                <a:spcPts val="600"/>
              </a:spcAft>
            </a:pPr>
            <a:r>
              <a:rPr lang="en-GB" dirty="0">
                <a:solidFill>
                  <a:schemeClr val="tx1"/>
                </a:solidFill>
              </a:rPr>
              <a:t> </a:t>
            </a:r>
            <a:r>
              <a:rPr lang="en-GB" dirty="0" smtClean="0">
                <a:solidFill>
                  <a:schemeClr val="tx1"/>
                </a:solidFill>
              </a:rPr>
              <a:t>    Internal </a:t>
            </a:r>
            <a:r>
              <a:rPr lang="en-GB" dirty="0">
                <a:solidFill>
                  <a:schemeClr val="tx1"/>
                </a:solidFill>
              </a:rPr>
              <a:t>Auditors have to understand the objectives and implications of the Enterprise policies, procedures and standards, assess and control their compliance on a continued basis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Selecting external security consultants – Questions you need to ask !!</a:t>
            </a:r>
            <a:endParaRPr lang="en-US" sz="2800" b="1" kern="1200" dirty="0">
              <a:solidFill>
                <a:schemeClr val="tx1"/>
              </a:solidFill>
            </a:endParaRPr>
          </a:p>
        </p:txBody>
      </p:sp>
      <p:sp>
        <p:nvSpPr>
          <p:cNvPr id="3" name="Content Placeholder 2"/>
          <p:cNvSpPr>
            <a:spLocks noGrp="1"/>
          </p:cNvSpPr>
          <p:nvPr>
            <p:ph idx="1"/>
          </p:nvPr>
        </p:nvSpPr>
        <p:spPr/>
        <p:txBody>
          <a:bodyPr/>
          <a:lstStyle/>
          <a:p>
            <a:pPr>
              <a:buFont typeface="Arial" pitchFamily="34" charset="0"/>
              <a:buChar char="•"/>
            </a:pPr>
            <a:r>
              <a:rPr lang="en-US" dirty="0" smtClean="0"/>
              <a:t>Does the consultant organization offer a comprehensive suite of services , tailored to specific requirements ?</a:t>
            </a:r>
          </a:p>
          <a:p>
            <a:pPr>
              <a:buFont typeface="Arial" pitchFamily="34" charset="0"/>
              <a:buChar char="•"/>
            </a:pPr>
            <a:r>
              <a:rPr lang="en-US" dirty="0" smtClean="0"/>
              <a:t>Does the consulting organization have a quality certification ?</a:t>
            </a:r>
          </a:p>
          <a:p>
            <a:pPr>
              <a:buFont typeface="Arial" pitchFamily="34" charset="0"/>
              <a:buChar char="•"/>
            </a:pPr>
            <a:r>
              <a:rPr lang="en-US" dirty="0" smtClean="0"/>
              <a:t>Does the consulting organization have a track record of having handled a similar assignment for security consulting ?</a:t>
            </a:r>
          </a:p>
          <a:p>
            <a:pPr>
              <a:buFont typeface="Arial" pitchFamily="34" charset="0"/>
              <a:buChar char="•"/>
            </a:pPr>
            <a:r>
              <a:rPr lang="en-US" dirty="0" smtClean="0"/>
              <a:t>Are the organization’s security professional having certificates like CISSP, CISA,CSM and CIPP?</a:t>
            </a:r>
          </a:p>
          <a:p>
            <a:pPr>
              <a:buFont typeface="Arial" pitchFamily="34" charset="0"/>
              <a:buChar char="•"/>
            </a:pPr>
            <a:r>
              <a:rPr lang="en-US" dirty="0" smtClean="0"/>
              <a:t>Does the Organization have sound methodology to follow ?</a:t>
            </a:r>
          </a:p>
          <a:p>
            <a:pPr>
              <a:buFont typeface="Arial" pitchFamily="34" charset="0"/>
              <a:buChar char="•"/>
            </a:pPr>
            <a:r>
              <a:rPr lang="en-US" dirty="0" smtClean="0"/>
              <a:t>Is the Organization recognized contributor within the security industry in terms of research and publication etc. ?</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endParaRPr lang="en-US"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9" y="465137"/>
            <a:ext cx="8821737" cy="4335463"/>
          </a:xfrm>
          <a:noFill/>
          <a:ln w="9525">
            <a:noFill/>
            <a:miter lim="800000"/>
            <a:headEnd/>
            <a:tailEnd/>
          </a:ln>
        </p:spPr>
        <p:txBody>
          <a:bodyPr vert="horz" wrap="square" lIns="0" tIns="0" rIns="0" bIns="0" numCol="1" anchor="t" anchorCtr="0" compatLnSpc="1">
            <a:prstTxWarp prst="textNoShape">
              <a:avLst/>
            </a:prstTxWarp>
          </a:bodyPr>
          <a:lstStyle/>
          <a:p>
            <a:pPr eaLnBrk="1" hangingPunct="1">
              <a:spcBef>
                <a:spcPct val="0"/>
              </a:spcBef>
              <a:spcAft>
                <a:spcPct val="0"/>
              </a:spcAft>
            </a:pPr>
            <a:r>
              <a:rPr lang="en-US" sz="2800" b="1" kern="1200" dirty="0" smtClean="0">
                <a:solidFill>
                  <a:schemeClr val="tx1"/>
                </a:solidFill>
                <a:latin typeface="+mj-lt"/>
                <a:ea typeface="+mj-ea"/>
                <a:cs typeface="+mj-cs"/>
              </a:rPr>
              <a:t>End </a:t>
            </a:r>
            <a:r>
              <a:rPr lang="en-US" sz="2800" b="1" kern="1200" smtClean="0">
                <a:solidFill>
                  <a:schemeClr val="tx1"/>
                </a:solidFill>
                <a:latin typeface="+mj-lt"/>
                <a:ea typeface="+mj-ea"/>
                <a:cs typeface="+mj-cs"/>
              </a:rPr>
              <a:t>of Session</a:t>
            </a:r>
            <a:endParaRPr lang="en-US" sz="2800" b="1" kern="1200" dirty="0">
              <a:solidFill>
                <a:schemeClr val="tx1"/>
              </a:solidFill>
              <a:latin typeface="+mj-lt"/>
              <a:ea typeface="+mj-ea"/>
              <a:cs typeface="+mj-cs"/>
            </a:endParaRPr>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12"/>
          <p:cNvSpPr>
            <a:spLocks noGrp="1" noChangeArrowheads="1"/>
          </p:cNvSpPr>
          <p:nvPr>
            <p:ph type="title"/>
          </p:nvPr>
        </p:nvSpPr>
        <p:spPr>
          <a:xfrm>
            <a:off x="160338" y="228600"/>
            <a:ext cx="8805862" cy="533400"/>
          </a:xfrm>
        </p:spPr>
        <p:txBody>
          <a:bodyPr/>
          <a:lstStyle/>
          <a:p>
            <a:pPr eaLnBrk="1" hangingPunct="1"/>
            <a:r>
              <a:rPr lang="en-GB" sz="2800" b="1" kern="1200" dirty="0" smtClean="0">
                <a:solidFill>
                  <a:schemeClr val="tx1"/>
                </a:solidFill>
              </a:rPr>
              <a:t>Audit forms an integral part of security monitoring processes</a:t>
            </a:r>
          </a:p>
        </p:txBody>
      </p:sp>
      <p:sp>
        <p:nvSpPr>
          <p:cNvPr id="1028" name="Text Box 4"/>
          <p:cNvSpPr txBox="1">
            <a:spLocks noChangeArrowheads="1"/>
          </p:cNvSpPr>
          <p:nvPr/>
        </p:nvSpPr>
        <p:spPr bwMode="auto">
          <a:xfrm>
            <a:off x="152400" y="1905000"/>
            <a:ext cx="1041400" cy="336550"/>
          </a:xfrm>
          <a:prstGeom prst="rect">
            <a:avLst/>
          </a:prstGeom>
          <a:noFill/>
          <a:ln w="9525">
            <a:noFill/>
            <a:miter lim="800000"/>
            <a:headEnd/>
            <a:tailEnd/>
          </a:ln>
        </p:spPr>
        <p:txBody>
          <a:bodyPr>
            <a:spAutoFit/>
          </a:bodyPr>
          <a:lstStyle/>
          <a:p>
            <a:pPr eaLnBrk="1" hangingPunct="1">
              <a:spcBef>
                <a:spcPct val="50000"/>
              </a:spcBef>
            </a:pPr>
            <a:r>
              <a:rPr lang="en-GB" sz="1600" b="1" dirty="0">
                <a:latin typeface="ZapfHumnst BT" pitchFamily="34" charset="0"/>
              </a:rPr>
              <a:t>Physical</a:t>
            </a:r>
            <a:endParaRPr lang="en-GB" sz="1200" dirty="0">
              <a:latin typeface="ZapfHumnst BT" pitchFamily="34" charset="0"/>
            </a:endParaRPr>
          </a:p>
        </p:txBody>
      </p:sp>
      <p:sp>
        <p:nvSpPr>
          <p:cNvPr id="1029" name="Text Box 5"/>
          <p:cNvSpPr txBox="1">
            <a:spLocks noChangeArrowheads="1"/>
          </p:cNvSpPr>
          <p:nvPr/>
        </p:nvSpPr>
        <p:spPr bwMode="auto">
          <a:xfrm>
            <a:off x="152400" y="3352800"/>
            <a:ext cx="1181100" cy="336550"/>
          </a:xfrm>
          <a:prstGeom prst="rect">
            <a:avLst/>
          </a:prstGeom>
          <a:noFill/>
          <a:ln w="9525">
            <a:noFill/>
            <a:miter lim="800000"/>
            <a:headEnd/>
            <a:tailEnd/>
          </a:ln>
        </p:spPr>
        <p:txBody>
          <a:bodyPr>
            <a:spAutoFit/>
          </a:bodyPr>
          <a:lstStyle/>
          <a:p>
            <a:pPr eaLnBrk="1" hangingPunct="1">
              <a:spcBef>
                <a:spcPct val="50000"/>
              </a:spcBef>
            </a:pPr>
            <a:r>
              <a:rPr lang="en-GB" sz="1600" b="1">
                <a:latin typeface="ZapfHumnst BT" pitchFamily="34" charset="0"/>
              </a:rPr>
              <a:t>Technical</a:t>
            </a:r>
            <a:endParaRPr lang="en-GB" sz="1200">
              <a:latin typeface="ZapfHumnst BT" pitchFamily="34" charset="0"/>
            </a:endParaRPr>
          </a:p>
        </p:txBody>
      </p:sp>
      <p:sp>
        <p:nvSpPr>
          <p:cNvPr id="1030" name="Text Box 6"/>
          <p:cNvSpPr txBox="1">
            <a:spLocks noChangeArrowheads="1"/>
          </p:cNvSpPr>
          <p:nvPr/>
        </p:nvSpPr>
        <p:spPr bwMode="auto">
          <a:xfrm>
            <a:off x="0" y="5029200"/>
            <a:ext cx="1600200" cy="336550"/>
          </a:xfrm>
          <a:prstGeom prst="rect">
            <a:avLst/>
          </a:prstGeom>
          <a:noFill/>
          <a:ln w="9525">
            <a:noFill/>
            <a:miter lim="800000"/>
            <a:headEnd/>
            <a:tailEnd/>
          </a:ln>
        </p:spPr>
        <p:txBody>
          <a:bodyPr>
            <a:spAutoFit/>
          </a:bodyPr>
          <a:lstStyle/>
          <a:p>
            <a:pPr eaLnBrk="1" hangingPunct="1">
              <a:spcBef>
                <a:spcPct val="50000"/>
              </a:spcBef>
            </a:pPr>
            <a:r>
              <a:rPr lang="en-GB" sz="1600" b="1">
                <a:latin typeface="ZapfHumnst BT" pitchFamily="34" charset="0"/>
              </a:rPr>
              <a:t>Administrative</a:t>
            </a:r>
            <a:endParaRPr lang="en-GB" sz="1200">
              <a:latin typeface="ZapfHumnst BT" pitchFamily="34" charset="0"/>
            </a:endParaRPr>
          </a:p>
        </p:txBody>
      </p:sp>
      <p:sp>
        <p:nvSpPr>
          <p:cNvPr id="1031" name="Text Box 7"/>
          <p:cNvSpPr txBox="1">
            <a:spLocks noChangeArrowheads="1"/>
          </p:cNvSpPr>
          <p:nvPr/>
        </p:nvSpPr>
        <p:spPr bwMode="auto">
          <a:xfrm>
            <a:off x="4300538" y="1120775"/>
            <a:ext cx="184150" cy="366713"/>
          </a:xfrm>
          <a:prstGeom prst="rect">
            <a:avLst/>
          </a:prstGeom>
          <a:noFill/>
          <a:ln w="9525">
            <a:noFill/>
            <a:miter lim="800000"/>
            <a:headEnd/>
            <a:tailEnd/>
          </a:ln>
        </p:spPr>
        <p:txBody>
          <a:bodyPr>
            <a:spAutoFit/>
          </a:bodyPr>
          <a:lstStyle/>
          <a:p>
            <a:pPr eaLnBrk="1" hangingPunct="1">
              <a:spcBef>
                <a:spcPct val="50000"/>
              </a:spcBef>
            </a:pPr>
            <a:endParaRPr lang="en-US" sz="1800">
              <a:latin typeface="ZapfHumnst BT" pitchFamily="34" charset="0"/>
            </a:endParaRPr>
          </a:p>
        </p:txBody>
      </p:sp>
      <p:sp>
        <p:nvSpPr>
          <p:cNvPr id="1032" name="Text Box 8"/>
          <p:cNvSpPr txBox="1">
            <a:spLocks noChangeArrowheads="1"/>
          </p:cNvSpPr>
          <p:nvPr/>
        </p:nvSpPr>
        <p:spPr bwMode="auto">
          <a:xfrm>
            <a:off x="2895600" y="762000"/>
            <a:ext cx="1841500" cy="336550"/>
          </a:xfrm>
          <a:prstGeom prst="rect">
            <a:avLst/>
          </a:prstGeom>
          <a:noFill/>
          <a:ln w="9525">
            <a:noFill/>
            <a:miter lim="800000"/>
            <a:headEnd/>
            <a:tailEnd/>
          </a:ln>
        </p:spPr>
        <p:txBody>
          <a:bodyPr>
            <a:spAutoFit/>
          </a:bodyPr>
          <a:lstStyle/>
          <a:p>
            <a:pPr eaLnBrk="1" hangingPunct="1">
              <a:spcBef>
                <a:spcPct val="50000"/>
              </a:spcBef>
            </a:pPr>
            <a:r>
              <a:rPr lang="en-GB" sz="1600" b="1" dirty="0">
                <a:latin typeface="ZapfHumnst BT" pitchFamily="34" charset="0"/>
              </a:rPr>
              <a:t>Preventative</a:t>
            </a:r>
            <a:endParaRPr lang="en-GB" sz="1800" dirty="0">
              <a:latin typeface="ZapfHumnst BT" pitchFamily="34" charset="0"/>
            </a:endParaRPr>
          </a:p>
        </p:txBody>
      </p:sp>
      <p:sp>
        <p:nvSpPr>
          <p:cNvPr id="1033" name="Text Box 9"/>
          <p:cNvSpPr txBox="1">
            <a:spLocks noChangeArrowheads="1"/>
          </p:cNvSpPr>
          <p:nvPr/>
        </p:nvSpPr>
        <p:spPr bwMode="auto">
          <a:xfrm>
            <a:off x="5930900" y="762000"/>
            <a:ext cx="1841500" cy="336550"/>
          </a:xfrm>
          <a:prstGeom prst="rect">
            <a:avLst/>
          </a:prstGeom>
          <a:noFill/>
          <a:ln w="9525">
            <a:noFill/>
            <a:miter lim="800000"/>
            <a:headEnd/>
            <a:tailEnd/>
          </a:ln>
        </p:spPr>
        <p:txBody>
          <a:bodyPr>
            <a:spAutoFit/>
          </a:bodyPr>
          <a:lstStyle/>
          <a:p>
            <a:pPr eaLnBrk="1" hangingPunct="1">
              <a:spcBef>
                <a:spcPct val="50000"/>
              </a:spcBef>
            </a:pPr>
            <a:r>
              <a:rPr lang="en-GB" sz="1600" b="1">
                <a:latin typeface="ZapfHumnst BT" pitchFamily="34" charset="0"/>
              </a:rPr>
              <a:t>Detective</a:t>
            </a:r>
            <a:endParaRPr lang="en-GB" sz="1800">
              <a:latin typeface="ZapfHumnst BT" pitchFamily="34" charset="0"/>
            </a:endParaRPr>
          </a:p>
        </p:txBody>
      </p:sp>
      <p:graphicFrame>
        <p:nvGraphicFramePr>
          <p:cNvPr id="12" name="Table 11"/>
          <p:cNvGraphicFramePr>
            <a:graphicFrameLocks noGrp="1"/>
          </p:cNvGraphicFramePr>
          <p:nvPr/>
        </p:nvGraphicFramePr>
        <p:xfrm>
          <a:off x="1714480" y="1214422"/>
          <a:ext cx="7048520" cy="5479741"/>
        </p:xfrm>
        <a:graphic>
          <a:graphicData uri="http://schemas.openxmlformats.org/drawingml/2006/table">
            <a:tbl>
              <a:tblPr>
                <a:effectLst>
                  <a:outerShdw blurRad="63500" sx="102000" sy="102000" algn="ctr" rotWithShape="0">
                    <a:prstClr val="black">
                      <a:alpha val="40000"/>
                    </a:prstClr>
                  </a:outerShdw>
                </a:effectLst>
              </a:tblPr>
              <a:tblGrid>
                <a:gridCol w="3377422"/>
                <a:gridCol w="3671098"/>
              </a:tblGrid>
              <a:tr h="1363018">
                <a:tc>
                  <a:txBody>
                    <a:bodyPr/>
                    <a:lstStyle/>
                    <a:p>
                      <a:pPr marL="342900" marR="0" lvl="0" indent="-342900">
                        <a:spcBef>
                          <a:spcPts val="0"/>
                        </a:spcBef>
                        <a:spcAft>
                          <a:spcPts val="0"/>
                        </a:spcAft>
                        <a:buFont typeface="Wingdings"/>
                        <a:buChar char=""/>
                        <a:tabLst>
                          <a:tab pos="228600" algn="l"/>
                        </a:tabLst>
                      </a:pPr>
                      <a:r>
                        <a:rPr lang="en-GB" sz="1600" b="0" dirty="0">
                          <a:latin typeface="+mn-lt"/>
                          <a:ea typeface="Times New Roman"/>
                        </a:rPr>
                        <a:t>locks and keys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backup power</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biometric access controls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site selection</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fire extinguishers</a:t>
                      </a:r>
                      <a:endParaRPr lang="en-US" sz="1600" b="0" dirty="0">
                        <a:latin typeface="+mn-lt"/>
                        <a:ea typeface="Times New Roman"/>
                      </a:endParaRPr>
                    </a:p>
                  </a:txBody>
                  <a:tcPr marL="52678" marR="52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342900" marR="0" lvl="0" indent="-342900">
                        <a:spcBef>
                          <a:spcPts val="0"/>
                        </a:spcBef>
                        <a:spcAft>
                          <a:spcPts val="0"/>
                        </a:spcAft>
                        <a:buFont typeface="Wingdings"/>
                        <a:buChar char=""/>
                        <a:tabLst>
                          <a:tab pos="228600" algn="l"/>
                        </a:tabLst>
                      </a:pPr>
                      <a:r>
                        <a:rPr lang="en-GB" sz="1600" b="0" dirty="0">
                          <a:latin typeface="+mn-lt"/>
                          <a:ea typeface="Times New Roman"/>
                        </a:rPr>
                        <a:t>motion detectors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smoke and fire detectors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CCTV monitors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sensors and alarms</a:t>
                      </a:r>
                      <a:endParaRPr lang="en-US" sz="1600" b="0" dirty="0">
                        <a:latin typeface="+mn-lt"/>
                        <a:ea typeface="Times New Roman"/>
                      </a:endParaRPr>
                    </a:p>
                  </a:txBody>
                  <a:tcPr marL="52678" marR="52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1363018">
                <a:tc>
                  <a:txBody>
                    <a:bodyPr/>
                    <a:lstStyle/>
                    <a:p>
                      <a:pPr marL="342900" marR="0" lvl="0" indent="-342900">
                        <a:spcBef>
                          <a:spcPts val="0"/>
                        </a:spcBef>
                        <a:spcAft>
                          <a:spcPts val="0"/>
                        </a:spcAft>
                        <a:buFont typeface="Wingdings"/>
                        <a:buChar char=""/>
                        <a:tabLst>
                          <a:tab pos="228600" algn="l"/>
                        </a:tabLst>
                      </a:pPr>
                      <a:r>
                        <a:rPr lang="en-GB" sz="1600" b="0" dirty="0">
                          <a:latin typeface="+mn-lt"/>
                          <a:ea typeface="Times New Roman"/>
                        </a:rPr>
                        <a:t>authentication</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smtClean="0">
                          <a:latin typeface="+mn-lt"/>
                          <a:ea typeface="Times New Roman"/>
                        </a:rPr>
                        <a:t>Firewalls &amp; IPS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anti-virus software</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encryption</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access </a:t>
                      </a:r>
                      <a:r>
                        <a:rPr lang="en-GB" sz="1600" b="0" dirty="0" smtClean="0">
                          <a:latin typeface="+mn-lt"/>
                          <a:ea typeface="Times New Roman"/>
                        </a:rPr>
                        <a:t>control…..</a:t>
                      </a:r>
                    </a:p>
                    <a:p>
                      <a:pPr marL="342900" marR="0" lvl="0" indent="-342900">
                        <a:spcBef>
                          <a:spcPts val="0"/>
                        </a:spcBef>
                        <a:spcAft>
                          <a:spcPts val="0"/>
                        </a:spcAft>
                        <a:buFont typeface="Wingdings"/>
                        <a:buChar char=""/>
                        <a:tabLst>
                          <a:tab pos="228600" algn="l"/>
                        </a:tabLst>
                      </a:pPr>
                      <a:r>
                        <a:rPr lang="en-GB" sz="1600" b="1" dirty="0" smtClean="0">
                          <a:solidFill>
                            <a:srgbClr val="FF0000"/>
                          </a:solidFill>
                          <a:latin typeface="+mn-lt"/>
                          <a:ea typeface="Times New Roman"/>
                        </a:rPr>
                        <a:t>Vulnerabilities</a:t>
                      </a:r>
                      <a:r>
                        <a:rPr lang="en-GB" sz="1600" b="1" baseline="0" dirty="0" smtClean="0">
                          <a:solidFill>
                            <a:srgbClr val="FF0000"/>
                          </a:solidFill>
                          <a:latin typeface="+mn-lt"/>
                          <a:ea typeface="Times New Roman"/>
                        </a:rPr>
                        <a:t> assessment</a:t>
                      </a:r>
                    </a:p>
                    <a:p>
                      <a:pPr marL="342900" marR="0" lvl="0" indent="-342900">
                        <a:spcBef>
                          <a:spcPts val="0"/>
                        </a:spcBef>
                        <a:spcAft>
                          <a:spcPts val="0"/>
                        </a:spcAft>
                        <a:buFont typeface="Wingdings"/>
                        <a:buChar char=""/>
                        <a:tabLst>
                          <a:tab pos="228600" algn="l"/>
                        </a:tabLst>
                      </a:pPr>
                      <a:r>
                        <a:rPr lang="en-GB" sz="1600" b="1" baseline="0" dirty="0" smtClean="0">
                          <a:solidFill>
                            <a:srgbClr val="FF0000"/>
                          </a:solidFill>
                          <a:latin typeface="+mn-lt"/>
                          <a:ea typeface="Times New Roman"/>
                        </a:rPr>
                        <a:t>Diagnostic reviews…</a:t>
                      </a:r>
                      <a:endParaRPr lang="en-US" sz="1600" b="1" dirty="0">
                        <a:solidFill>
                          <a:srgbClr val="FF0000"/>
                        </a:solidFill>
                        <a:latin typeface="+mn-lt"/>
                        <a:ea typeface="Times New Roman"/>
                      </a:endParaRPr>
                    </a:p>
                  </a:txBody>
                  <a:tcPr marL="52678" marR="52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342900" marR="0" lvl="0" indent="-342900">
                        <a:spcBef>
                          <a:spcPts val="0"/>
                        </a:spcBef>
                        <a:spcAft>
                          <a:spcPts val="0"/>
                        </a:spcAft>
                        <a:buFont typeface="Wingdings"/>
                        <a:buChar char=""/>
                        <a:tabLst>
                          <a:tab pos="228600" algn="l"/>
                        </a:tabLst>
                      </a:pPr>
                      <a:r>
                        <a:rPr lang="en-GB" sz="1600" b="0" dirty="0">
                          <a:latin typeface="+mn-lt"/>
                          <a:ea typeface="Times New Roman"/>
                        </a:rPr>
                        <a:t>audit trails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intrusion detection</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1" dirty="0">
                          <a:solidFill>
                            <a:srgbClr val="FF0000"/>
                          </a:solidFill>
                          <a:latin typeface="+mn-lt"/>
                          <a:ea typeface="Times New Roman"/>
                        </a:rPr>
                        <a:t>automated configuration monitoring</a:t>
                      </a:r>
                      <a:endParaRPr lang="en-US" sz="1600" b="1" dirty="0">
                        <a:solidFill>
                          <a:srgbClr val="FF0000"/>
                        </a:solidFill>
                        <a:latin typeface="+mn-lt"/>
                        <a:ea typeface="Times New Roman"/>
                      </a:endParaRPr>
                    </a:p>
                    <a:p>
                      <a:pPr marL="342900" marR="0" lvl="0" indent="-342900" algn="l" defTabSz="914400" rtl="0" eaLnBrk="1" fontAlgn="auto" latinLnBrk="0" hangingPunct="1">
                        <a:lnSpc>
                          <a:spcPct val="100000"/>
                        </a:lnSpc>
                        <a:spcBef>
                          <a:spcPts val="0"/>
                        </a:spcBef>
                        <a:spcAft>
                          <a:spcPts val="0"/>
                        </a:spcAft>
                        <a:buClrTx/>
                        <a:buSzTx/>
                        <a:buFont typeface="Wingdings"/>
                        <a:buChar char=""/>
                        <a:tabLst>
                          <a:tab pos="228600" algn="l"/>
                        </a:tabLst>
                        <a:defRPr/>
                      </a:pPr>
                      <a:r>
                        <a:rPr lang="en-GB" sz="1600" b="1" dirty="0">
                          <a:solidFill>
                            <a:srgbClr val="FF0000"/>
                          </a:solidFill>
                          <a:latin typeface="+mn-lt"/>
                          <a:ea typeface="Times New Roman"/>
                        </a:rPr>
                        <a:t>penetration </a:t>
                      </a:r>
                      <a:r>
                        <a:rPr lang="en-GB" sz="1600" b="1" dirty="0" smtClean="0">
                          <a:solidFill>
                            <a:srgbClr val="FF0000"/>
                          </a:solidFill>
                          <a:latin typeface="+mn-lt"/>
                          <a:ea typeface="Times New Roman"/>
                        </a:rPr>
                        <a:t>testing </a:t>
                      </a:r>
                      <a:r>
                        <a:rPr lang="en-GB" sz="1600" b="0" dirty="0" smtClean="0">
                          <a:solidFill>
                            <a:schemeClr val="tx1"/>
                          </a:solidFill>
                          <a:latin typeface="+mn-lt"/>
                          <a:ea typeface="Times New Roman"/>
                        </a:rPr>
                        <a:t>(</a:t>
                      </a:r>
                      <a:r>
                        <a:rPr lang="en-IN" sz="1600" b="0" dirty="0" smtClean="0">
                          <a:solidFill>
                            <a:schemeClr val="tx1"/>
                          </a:solidFill>
                          <a:latin typeface="+mn-lt"/>
                          <a:ea typeface="Times New Roman"/>
                        </a:rPr>
                        <a:t>method of evaluating computer and network security by </a:t>
                      </a:r>
                      <a:r>
                        <a:rPr lang="en-IN" sz="1600" b="1" dirty="0" smtClean="0">
                          <a:solidFill>
                            <a:schemeClr val="tx1"/>
                          </a:solidFill>
                          <a:latin typeface="+mn-lt"/>
                          <a:ea typeface="Times New Roman"/>
                        </a:rPr>
                        <a:t>simulating an attack </a:t>
                      </a:r>
                      <a:r>
                        <a:rPr lang="en-IN" sz="1600" b="0" dirty="0" smtClean="0">
                          <a:solidFill>
                            <a:schemeClr val="tx1"/>
                          </a:solidFill>
                          <a:latin typeface="+mn-lt"/>
                          <a:ea typeface="Times New Roman"/>
                        </a:rPr>
                        <a:t>on a computer system or network from external and internal threats)</a:t>
                      </a:r>
                      <a:endParaRPr lang="en-US" sz="1600" b="0" dirty="0">
                        <a:solidFill>
                          <a:schemeClr val="tx1"/>
                        </a:solidFill>
                        <a:latin typeface="+mn-lt"/>
                        <a:ea typeface="Times New Roman"/>
                      </a:endParaRPr>
                    </a:p>
                  </a:txBody>
                  <a:tcPr marL="52678" marR="52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1922163">
                <a:tc>
                  <a:txBody>
                    <a:bodyPr/>
                    <a:lstStyle/>
                    <a:p>
                      <a:pPr marL="342900" marR="0" lvl="0" indent="-342900">
                        <a:spcBef>
                          <a:spcPts val="0"/>
                        </a:spcBef>
                        <a:spcAft>
                          <a:spcPts val="0"/>
                        </a:spcAft>
                        <a:buFont typeface="Wingdings"/>
                        <a:buChar char=""/>
                        <a:tabLst>
                          <a:tab pos="228600" algn="l"/>
                        </a:tabLst>
                      </a:pPr>
                      <a:r>
                        <a:rPr lang="en-GB" sz="1600" b="0" dirty="0">
                          <a:latin typeface="+mn-lt"/>
                          <a:ea typeface="Times New Roman"/>
                        </a:rPr>
                        <a:t>employment procedures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supervision</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technical training</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separation of duties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disaster recovery plans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security awareness </a:t>
                      </a:r>
                      <a:r>
                        <a:rPr lang="en-GB" sz="1600" b="0" dirty="0" smtClean="0">
                          <a:latin typeface="+mn-lt"/>
                          <a:ea typeface="Times New Roman"/>
                        </a:rPr>
                        <a:t>training</a:t>
                      </a:r>
                    </a:p>
                    <a:p>
                      <a:pPr marL="342900" marR="0" lvl="0" indent="-342900">
                        <a:spcBef>
                          <a:spcPts val="0"/>
                        </a:spcBef>
                        <a:spcAft>
                          <a:spcPts val="0"/>
                        </a:spcAft>
                        <a:buFont typeface="Wingdings"/>
                        <a:buChar char=""/>
                        <a:tabLst>
                          <a:tab pos="228600" algn="l"/>
                        </a:tabLst>
                      </a:pPr>
                      <a:r>
                        <a:rPr lang="en-GB" sz="1600" b="1" dirty="0" smtClean="0">
                          <a:solidFill>
                            <a:srgbClr val="FF0000"/>
                          </a:solidFill>
                          <a:latin typeface="+mn-lt"/>
                          <a:ea typeface="Times New Roman"/>
                        </a:rPr>
                        <a:t>Diagnostic reviews…</a:t>
                      </a:r>
                      <a:endParaRPr lang="en-US" sz="1600" b="1" dirty="0">
                        <a:solidFill>
                          <a:srgbClr val="FF0000"/>
                        </a:solidFill>
                        <a:latin typeface="+mn-lt"/>
                        <a:ea typeface="Times New Roman"/>
                      </a:endParaRPr>
                    </a:p>
                  </a:txBody>
                  <a:tcPr marL="52678" marR="52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342900" marR="0" lvl="0" indent="-342900">
                        <a:spcBef>
                          <a:spcPts val="0"/>
                        </a:spcBef>
                        <a:spcAft>
                          <a:spcPts val="0"/>
                        </a:spcAft>
                        <a:buFont typeface="Wingdings"/>
                        <a:buChar char=""/>
                        <a:tabLst>
                          <a:tab pos="228600" algn="l"/>
                        </a:tabLst>
                      </a:pPr>
                      <a:r>
                        <a:rPr lang="en-GB" sz="1600" b="0" dirty="0">
                          <a:latin typeface="+mn-lt"/>
                          <a:ea typeface="Times New Roman"/>
                        </a:rPr>
                        <a:t>security reviews and audits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performance evaluations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0" dirty="0">
                          <a:latin typeface="+mn-lt"/>
                          <a:ea typeface="Times New Roman"/>
                        </a:rPr>
                        <a:t>required vacations/rotation of duties</a:t>
                      </a:r>
                      <a:endParaRPr lang="en-US" sz="1600" b="0" dirty="0">
                        <a:latin typeface="+mn-lt"/>
                        <a:ea typeface="Times New Roman"/>
                      </a:endParaRPr>
                    </a:p>
                    <a:p>
                      <a:pPr marL="342900" marR="0" lvl="0" indent="-342900">
                        <a:spcBef>
                          <a:spcPts val="0"/>
                        </a:spcBef>
                        <a:spcAft>
                          <a:spcPts val="0"/>
                        </a:spcAft>
                        <a:buFont typeface="Wingdings"/>
                        <a:buChar char=""/>
                        <a:tabLst>
                          <a:tab pos="228600" algn="l"/>
                        </a:tabLst>
                      </a:pPr>
                      <a:r>
                        <a:rPr lang="en-GB" sz="1600" b="1" dirty="0">
                          <a:solidFill>
                            <a:srgbClr val="FF0000"/>
                          </a:solidFill>
                          <a:latin typeface="+mn-lt"/>
                          <a:ea typeface="Times New Roman"/>
                        </a:rPr>
                        <a:t>incident investigations</a:t>
                      </a:r>
                      <a:endParaRPr lang="en-US" sz="1600" b="1" dirty="0">
                        <a:solidFill>
                          <a:srgbClr val="FF0000"/>
                        </a:solidFill>
                        <a:latin typeface="+mn-lt"/>
                        <a:ea typeface="Times New Roman"/>
                      </a:endParaRPr>
                    </a:p>
                  </a:txBody>
                  <a:tcPr marL="52678" marR="52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81000"/>
            <a:ext cx="8805862" cy="755650"/>
          </a:xfrm>
        </p:spPr>
        <p:txBody>
          <a:bodyPr/>
          <a:lstStyle/>
          <a:p>
            <a:pPr eaLnBrk="1" hangingPunct="1"/>
            <a:r>
              <a:rPr lang="en-US" sz="2800" b="1" kern="1200" dirty="0" smtClean="0">
                <a:solidFill>
                  <a:schemeClr val="tx1"/>
                </a:solidFill>
              </a:rPr>
              <a:t>Defining security audit</a:t>
            </a:r>
            <a:endParaRPr lang="en-US" sz="2800" b="1" kern="1200" dirty="0">
              <a:solidFill>
                <a:schemeClr val="tx1"/>
              </a:solidFill>
            </a:endParaRPr>
          </a:p>
        </p:txBody>
      </p:sp>
      <p:sp>
        <p:nvSpPr>
          <p:cNvPr id="3" name="Content Placeholder 2"/>
          <p:cNvSpPr>
            <a:spLocks noGrp="1"/>
          </p:cNvSpPr>
          <p:nvPr>
            <p:ph idx="1"/>
          </p:nvPr>
        </p:nvSpPr>
        <p:spPr>
          <a:xfrm>
            <a:off x="160339" y="1219202"/>
            <a:ext cx="8821737" cy="3809998"/>
          </a:xfrm>
        </p:spPr>
        <p:txBody>
          <a:bodyPr/>
          <a:lstStyle/>
          <a:p>
            <a:pPr>
              <a:spcBef>
                <a:spcPts val="1200"/>
              </a:spcBef>
              <a:spcAft>
                <a:spcPts val="600"/>
              </a:spcAft>
            </a:pPr>
            <a:r>
              <a:rPr lang="en-US" b="1" dirty="0" smtClean="0"/>
              <a:t> Security Audit : </a:t>
            </a:r>
          </a:p>
          <a:p>
            <a:pPr lvl="2">
              <a:spcBef>
                <a:spcPts val="1200"/>
              </a:spcBef>
              <a:spcAft>
                <a:spcPts val="600"/>
              </a:spcAft>
              <a:buFont typeface="Arial" pitchFamily="34" charset="0"/>
              <a:buChar char="•"/>
            </a:pPr>
            <a:r>
              <a:rPr lang="en-US" dirty="0" smtClean="0"/>
              <a:t>Identifying the information security risks to the organization and evaluation of Information security measures and effectiveness</a:t>
            </a:r>
          </a:p>
          <a:p>
            <a:pPr lvl="2">
              <a:spcBef>
                <a:spcPts val="1200"/>
              </a:spcBef>
              <a:spcAft>
                <a:spcPts val="600"/>
              </a:spcAft>
              <a:buFont typeface="Arial" pitchFamily="34" charset="0"/>
              <a:buChar char="•"/>
            </a:pPr>
            <a:r>
              <a:rPr lang="en-US" dirty="0" smtClean="0"/>
              <a:t>It is a systematic evaluation of the security of an organization Information systems by measuring how well it conforms to the best practices.</a:t>
            </a:r>
          </a:p>
          <a:p>
            <a:pPr lvl="2">
              <a:spcBef>
                <a:spcPts val="1200"/>
              </a:spcBef>
              <a:spcAft>
                <a:spcPts val="600"/>
              </a:spcAft>
              <a:buFont typeface="Arial" pitchFamily="34" charset="0"/>
              <a:buChar char="•"/>
            </a:pPr>
            <a:r>
              <a:rPr lang="en-US" dirty="0" smtClean="0"/>
              <a:t>an audit on the level of information security in an organization.</a:t>
            </a:r>
          </a:p>
          <a:p>
            <a:pPr lvl="2">
              <a:spcBef>
                <a:spcPts val="1200"/>
              </a:spcBef>
              <a:spcAft>
                <a:spcPts val="600"/>
              </a:spcAft>
              <a:buFont typeface="Arial" pitchFamily="34" charset="0"/>
              <a:buChar char="•"/>
            </a:pPr>
            <a:r>
              <a:rPr lang="en-US" dirty="0" smtClean="0"/>
              <a:t>auditing information security covers topics from auditing the physical security of data centers to the auditing logical security of databases and application..</a:t>
            </a:r>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04800"/>
            <a:ext cx="8805862" cy="755650"/>
          </a:xfrm>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Why do u need a Security Audit?</a:t>
            </a:r>
            <a:endParaRPr lang="en-US" sz="2800" b="1" kern="1200" dirty="0">
              <a:solidFill>
                <a:schemeClr val="tx1"/>
              </a:solidFill>
            </a:endParaRPr>
          </a:p>
        </p:txBody>
      </p:sp>
      <p:sp>
        <p:nvSpPr>
          <p:cNvPr id="3" name="Content Placeholder 2"/>
          <p:cNvSpPr>
            <a:spLocks noGrp="1"/>
          </p:cNvSpPr>
          <p:nvPr>
            <p:ph idx="1"/>
          </p:nvPr>
        </p:nvSpPr>
        <p:spPr>
          <a:xfrm>
            <a:off x="160339" y="1524000"/>
            <a:ext cx="8821737" cy="4335463"/>
          </a:xfrm>
        </p:spPr>
        <p:txBody>
          <a:bodyPr/>
          <a:lstStyle/>
          <a:p>
            <a:pPr>
              <a:spcBef>
                <a:spcPts val="600"/>
              </a:spcBef>
              <a:spcAft>
                <a:spcPts val="600"/>
              </a:spcAft>
              <a:buFont typeface="Arial" pitchFamily="34" charset="0"/>
              <a:buChar char="•"/>
            </a:pPr>
            <a:r>
              <a:rPr lang="en-US" sz="1800" dirty="0" smtClean="0"/>
              <a:t>Most businesses are connected to the Internet and have implemented measures (policies, systems) to protect themselves from unauthorised access/transactions</a:t>
            </a:r>
          </a:p>
          <a:p>
            <a:pPr>
              <a:spcBef>
                <a:spcPts val="600"/>
              </a:spcBef>
              <a:spcAft>
                <a:spcPts val="600"/>
              </a:spcAft>
              <a:buFont typeface="Arial" pitchFamily="34" charset="0"/>
              <a:buChar char="•"/>
            </a:pPr>
            <a:r>
              <a:rPr lang="en-US" sz="1800" dirty="0" smtClean="0"/>
              <a:t>IT can be at risk, even with all the right technology, if security policy and procedures are poorly implemented or outdated</a:t>
            </a:r>
          </a:p>
          <a:p>
            <a:pPr>
              <a:spcBef>
                <a:spcPts val="600"/>
              </a:spcBef>
              <a:spcAft>
                <a:spcPts val="600"/>
              </a:spcAft>
              <a:buFont typeface="Arial" pitchFamily="34" charset="0"/>
              <a:buChar char="•"/>
            </a:pPr>
            <a:r>
              <a:rPr lang="en-US" sz="1800" dirty="0" smtClean="0"/>
              <a:t>A few software vulnerabilities account for majority of successful attacks </a:t>
            </a:r>
          </a:p>
          <a:p>
            <a:pPr>
              <a:spcBef>
                <a:spcPts val="600"/>
              </a:spcBef>
              <a:spcAft>
                <a:spcPts val="600"/>
              </a:spcAft>
              <a:buFont typeface="Arial" pitchFamily="34" charset="0"/>
              <a:buChar char="•"/>
            </a:pPr>
            <a:r>
              <a:rPr lang="en-US" sz="1800" dirty="0" smtClean="0"/>
              <a:t>Hackers/attackers are opportunistic – taking the easiest and most convenient route.</a:t>
            </a:r>
          </a:p>
          <a:p>
            <a:pPr>
              <a:spcBef>
                <a:spcPts val="600"/>
              </a:spcBef>
              <a:spcAft>
                <a:spcPts val="600"/>
              </a:spcAft>
              <a:buFont typeface="Arial" pitchFamily="34" charset="0"/>
              <a:buChar char="•"/>
            </a:pPr>
            <a:r>
              <a:rPr lang="en-US" sz="1800" dirty="0" smtClean="0"/>
              <a:t>Hacking exploits the best-known flaws with the most effective and widely available attack tools</a:t>
            </a:r>
          </a:p>
          <a:p>
            <a:pPr>
              <a:spcBef>
                <a:spcPts val="600"/>
              </a:spcBef>
              <a:spcAft>
                <a:spcPts val="600"/>
              </a:spcAft>
              <a:buFont typeface="Arial" pitchFamily="34" charset="0"/>
              <a:buChar char="•"/>
            </a:pPr>
            <a:r>
              <a:rPr lang="en-US" sz="1800" dirty="0" smtClean="0"/>
              <a:t>It counts on organizations not fixing the problems, and they often attack indiscriminately, by scanning the Internet for vulnerable systems.</a:t>
            </a: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bodyPr>
          <a:lstStyle/>
          <a:p>
            <a:pPr eaLnBrk="1" hangingPunct="1"/>
            <a:r>
              <a:rPr lang="en-US" sz="2800" b="1" kern="1200" dirty="0" smtClean="0">
                <a:solidFill>
                  <a:schemeClr val="tx1"/>
                </a:solidFill>
              </a:rPr>
              <a:t>Need for IT Security Audit </a:t>
            </a:r>
            <a:endParaRPr lang="en-US" sz="2800" b="1" kern="1200" dirty="0">
              <a:solidFill>
                <a:schemeClr val="tx1"/>
              </a:solidFill>
            </a:endParaRPr>
          </a:p>
        </p:txBody>
      </p:sp>
      <p:sp>
        <p:nvSpPr>
          <p:cNvPr id="3" name="Content Placeholder 2"/>
          <p:cNvSpPr>
            <a:spLocks noGrp="1"/>
          </p:cNvSpPr>
          <p:nvPr>
            <p:ph idx="1"/>
          </p:nvPr>
        </p:nvSpPr>
        <p:spPr>
          <a:xfrm>
            <a:off x="160339" y="1524000"/>
            <a:ext cx="8821737" cy="4190999"/>
          </a:xfrm>
        </p:spPr>
        <p:txBody>
          <a:bodyPr/>
          <a:lstStyle/>
          <a:p>
            <a:pPr>
              <a:spcBef>
                <a:spcPts val="0"/>
              </a:spcBef>
              <a:spcAft>
                <a:spcPts val="1200"/>
              </a:spcAft>
              <a:buFont typeface="Arial" pitchFamily="34" charset="0"/>
              <a:buChar char="•"/>
            </a:pPr>
            <a:r>
              <a:rPr lang="en-US" sz="1800" b="1" dirty="0" smtClean="0"/>
              <a:t>To ensure that the security is in order </a:t>
            </a:r>
            <a:r>
              <a:rPr lang="en-US" sz="1800" dirty="0" smtClean="0"/>
              <a:t>to ensure that organizations security systems and processes are working as intended</a:t>
            </a:r>
          </a:p>
          <a:p>
            <a:pPr>
              <a:spcBef>
                <a:spcPts val="0"/>
              </a:spcBef>
              <a:spcAft>
                <a:spcPts val="1200"/>
              </a:spcAft>
              <a:buFont typeface="Arial" pitchFamily="34" charset="0"/>
              <a:buChar char="•"/>
            </a:pPr>
            <a:r>
              <a:rPr lang="en-US" sz="1800" b="1" dirty="0" smtClean="0"/>
              <a:t>To verify and ensure compliance </a:t>
            </a:r>
            <a:r>
              <a:rPr lang="en-US" sz="1800" dirty="0" smtClean="0"/>
              <a:t>with some the legislations and acts</a:t>
            </a:r>
          </a:p>
          <a:p>
            <a:pPr>
              <a:spcBef>
                <a:spcPts val="0"/>
              </a:spcBef>
              <a:spcAft>
                <a:spcPts val="1200"/>
              </a:spcAft>
              <a:buFont typeface="Arial" pitchFamily="34" charset="0"/>
              <a:buChar char="•"/>
            </a:pPr>
            <a:r>
              <a:rPr lang="en-US" sz="1800" b="1" dirty="0" smtClean="0"/>
              <a:t>To identify the gaps </a:t>
            </a:r>
            <a:r>
              <a:rPr lang="en-US" sz="1800" dirty="0" smtClean="0"/>
              <a:t>in the existing defenses…</a:t>
            </a:r>
          </a:p>
          <a:p>
            <a:pPr>
              <a:spcBef>
                <a:spcPts val="0"/>
              </a:spcBef>
              <a:spcAft>
                <a:spcPts val="1200"/>
              </a:spcAft>
            </a:pPr>
            <a:endParaRPr lang="en-US" sz="1800" dirty="0"/>
          </a:p>
        </p:txBody>
      </p:sp>
      <p:sp>
        <p:nvSpPr>
          <p:cNvPr id="5" name="Footer Placeholder 4"/>
          <p:cNvSpPr>
            <a:spLocks noGrp="1"/>
          </p:cNvSpPr>
          <p:nvPr>
            <p:ph type="ftr" sz="quarter" idx="11"/>
          </p:nvPr>
        </p:nvSpPr>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b4_onscreen_v2.1">
  <a:themeElements>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fontScheme name="tb4_onscreen_v2.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wC">
  <a:themeElements>
    <a:clrScheme name="Custom 1">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solidFill>
              <a:schemeClr val="tx2"/>
            </a:solidFill>
          </a:defRPr>
        </a:defPPr>
      </a:lstStyle>
    </a:txDef>
  </a:objectDefaults>
  <a:extraClrSchemeLst/>
</a:theme>
</file>

<file path=ppt/theme/theme4.xml><?xml version="1.0" encoding="utf-8"?>
<a:theme xmlns:a="http://schemas.openxmlformats.org/drawingml/2006/main" name="tb4_onscreen_v2.1">
  <a:themeElements>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fontScheme name="tb4_onscreen_v2.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2000" b="0" i="0" u="none" strike="noStrike" cap="none" normalizeH="0" baseline="0" smtClean="0">
            <a:ln>
              <a:noFill/>
            </a:ln>
            <a:solidFill>
              <a:schemeClr val="folHlink"/>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2000" b="0" i="0" u="none" strike="noStrike" cap="none" normalizeH="0" baseline="0" smtClean="0">
            <a:ln>
              <a:noFill/>
            </a:ln>
            <a:solidFill>
              <a:schemeClr val="folHlink"/>
            </a:solidFill>
            <a:effectLst/>
            <a:latin typeface="Arial" pitchFamily="34" charset="0"/>
            <a:cs typeface="Arial" pitchFamily="34"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themeOverride>
</file>

<file path=docProps/app.xml><?xml version="1.0" encoding="utf-8"?>
<Properties xmlns="http://schemas.openxmlformats.org/officeDocument/2006/extended-properties" xmlns:vt="http://schemas.openxmlformats.org/officeDocument/2006/docPropsVTypes">
  <Template/>
  <TotalTime>778</TotalTime>
  <Words>4299</Words>
  <Application>Microsoft Office PowerPoint</Application>
  <PresentationFormat>On-screen Show (4:3)</PresentationFormat>
  <Paragraphs>587</Paragraphs>
  <Slides>52</Slides>
  <Notes>52</Notes>
  <HiddenSlides>2</HiddenSlides>
  <MMClips>0</MMClips>
  <ScaleCrop>false</ScaleCrop>
  <HeadingPairs>
    <vt:vector size="4" baseType="variant">
      <vt:variant>
        <vt:lpstr>Theme</vt:lpstr>
      </vt:variant>
      <vt:variant>
        <vt:i4>4</vt:i4>
      </vt:variant>
      <vt:variant>
        <vt:lpstr>Slide Titles</vt:lpstr>
      </vt:variant>
      <vt:variant>
        <vt:i4>52</vt:i4>
      </vt:variant>
    </vt:vector>
  </HeadingPairs>
  <TitlesOfParts>
    <vt:vector size="56" baseType="lpstr">
      <vt:lpstr>Office Theme</vt:lpstr>
      <vt:lpstr>1_tb4_onscreen_v2.1</vt:lpstr>
      <vt:lpstr>PwC</vt:lpstr>
      <vt:lpstr>tb4_onscreen_v2.1</vt:lpstr>
      <vt:lpstr>Slide 1</vt:lpstr>
      <vt:lpstr>Agenda</vt:lpstr>
      <vt:lpstr>Security Audits - FAQ</vt:lpstr>
      <vt:lpstr>Answers</vt:lpstr>
      <vt:lpstr>Security Audit…</vt:lpstr>
      <vt:lpstr>Audit forms an integral part of security monitoring processes</vt:lpstr>
      <vt:lpstr>Defining security audit</vt:lpstr>
      <vt:lpstr>Why do u need a Security Audit?</vt:lpstr>
      <vt:lpstr>Need for IT Security Audit </vt:lpstr>
      <vt:lpstr>IT Security Audit – Where does it fall </vt:lpstr>
      <vt:lpstr>Types of Security Audit</vt:lpstr>
      <vt:lpstr>External Audit Assessment</vt:lpstr>
      <vt:lpstr>External Audit-Public Information Gathering</vt:lpstr>
      <vt:lpstr>Internal Audit</vt:lpstr>
      <vt:lpstr>Focus of IT Security Audit (Illustrative)</vt:lpstr>
      <vt:lpstr>Security Audit Horizon…..</vt:lpstr>
      <vt:lpstr>Security Audit Horizon…..</vt:lpstr>
      <vt:lpstr>What does IT Security Auditing involves..  Some standard techniques </vt:lpstr>
      <vt:lpstr>Network Scanning  </vt:lpstr>
      <vt:lpstr>Network Scanning (contd..) </vt:lpstr>
      <vt:lpstr>Network Scanning (contd..) </vt:lpstr>
      <vt:lpstr>Vulnerability Scanning  </vt:lpstr>
      <vt:lpstr>Vulnerability Scanning (contd..) </vt:lpstr>
      <vt:lpstr>Vulnerability Scanning (contd..) </vt:lpstr>
      <vt:lpstr>Password Cracking  </vt:lpstr>
      <vt:lpstr>Log Reviews  </vt:lpstr>
      <vt:lpstr>Log Reviews (contd..) </vt:lpstr>
      <vt:lpstr>Virus Detectors  </vt:lpstr>
      <vt:lpstr>Virus Detectors (contd..) </vt:lpstr>
      <vt:lpstr>Virus Detectors (contd..) </vt:lpstr>
      <vt:lpstr>Penetration Testing  </vt:lpstr>
      <vt:lpstr>Penetration Testing (contd..) </vt:lpstr>
      <vt:lpstr>Penetration Testing (contd..) </vt:lpstr>
      <vt:lpstr>Internet Audit – Security Policy Review</vt:lpstr>
      <vt:lpstr>Internal Audit-Information gathering</vt:lpstr>
      <vt:lpstr>Internal Audit-Environment &amp; Physical Security</vt:lpstr>
      <vt:lpstr>Internal Audit-Penetration</vt:lpstr>
      <vt:lpstr>Internal Audit-Network</vt:lpstr>
      <vt:lpstr>Internal Audit-Perimeter Devices</vt:lpstr>
      <vt:lpstr>Internal Audit-Server &amp; OS</vt:lpstr>
      <vt:lpstr>Internal Audit-Application &amp; Services</vt:lpstr>
      <vt:lpstr>Internal Audit-Monitor &amp; Response</vt:lpstr>
      <vt:lpstr>Internal Audit-Analysis and Report</vt:lpstr>
      <vt:lpstr>Guidelines for auditee organizations for Security Audit – Issues by Cert India </vt:lpstr>
      <vt:lpstr>Guidelines for auditee organizations for Security Audit </vt:lpstr>
      <vt:lpstr>Guidelines for auditee organisations for Security Audit </vt:lpstr>
      <vt:lpstr>Auditee roles and responsibilities for Security Audit </vt:lpstr>
      <vt:lpstr>List of typical reviews and tests</vt:lpstr>
      <vt:lpstr>List of typical reviews and test Internet Technology Security Testing</vt:lpstr>
      <vt:lpstr>Role of Auditors</vt:lpstr>
      <vt:lpstr>Selecting external security consultants – Questions you need to ask !!</vt:lpstr>
      <vt:lpstr>Slide 52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USER</cp:lastModifiedBy>
  <cp:revision>156</cp:revision>
  <dcterms:created xsi:type="dcterms:W3CDTF">2006-08-16T00:00:00Z</dcterms:created>
  <dcterms:modified xsi:type="dcterms:W3CDTF">2013-09-19T17:50:53Z</dcterms:modified>
</cp:coreProperties>
</file>